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image/x-emf" Extension="e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Default ContentType="application/vnd.openxmlformats-officedocument.vmlDrawing" Extension="vml"/>
  <Default ContentType="application/msword" Extension="doc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Default ContentType="application/vnd.openxmlformats-officedocument.oleObject" Extension="bin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72" r:id="rId4"/>
    <p:sldId id="278" r:id="rId5"/>
    <p:sldId id="274" r:id="rId6"/>
    <p:sldId id="279" r:id="rId7"/>
    <p:sldId id="276" r:id="rId8"/>
    <p:sldId id="280" r:id="rId9"/>
    <p:sldId id="281" r:id="rId10"/>
    <p:sldId id="282" r:id="rId11"/>
    <p:sldId id="283" r:id="rId12"/>
    <p:sldId id="284" r:id="rId13"/>
    <p:sldId id="285" r:id="rId14"/>
    <p:sldId id="262" r:id="rId15"/>
    <p:sldId id="263" r:id="rId16"/>
    <p:sldId id="264" r:id="rId17"/>
    <p:sldId id="265" r:id="rId18"/>
    <p:sldId id="267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849" autoAdjust="0"/>
    <p:restoredTop sz="94660"/>
  </p:normalViewPr>
  <p:slideViewPr>
    <p:cSldViewPr>
      <p:cViewPr>
        <p:scale>
          <a:sx n="82" d="100"/>
          <a:sy n="82" d="100"/>
        </p:scale>
        <p:origin x="-152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1398EDC-2E0C-4D2E-B2B9-67EC9E8804CC}" type="datetimeFigureOut">
              <a:rPr lang="ru-RU"/>
              <a:pPr>
                <a:defRPr/>
              </a:pPr>
              <a:t>22.11.2019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421795D-C770-4FB6-B9E0-432F77EC8A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2CBCBD5-3878-4C71-991F-D0E88F245370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ru-RU" smtClean="0">
              <a:latin typeface="Arial" charset="0"/>
            </a:endParaRPr>
          </a:p>
        </p:txBody>
      </p:sp>
      <p:sp>
        <p:nvSpPr>
          <p:cNvPr id="2253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577" tIns="45789" rIns="91577" bIns="45789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>
              <a:latin typeface="Arial" charset="0"/>
            </a:endParaRPr>
          </a:p>
        </p:txBody>
      </p:sp>
      <p:sp>
        <p:nvSpPr>
          <p:cNvPr id="22533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577" tIns="45789" rIns="91577" bIns="45789" anchor="b"/>
          <a:lstStyle/>
          <a:p>
            <a:pPr algn="r" defTabSz="1277938"/>
            <a:fld id="{C3775E55-B3F4-4AA0-9309-FFD0C688C21B}" type="slidenum">
              <a:rPr lang="ru-RU" sz="1200">
                <a:latin typeface="Times New Roman" pitchFamily="18" charset="0"/>
              </a:rPr>
              <a:pPr algn="r" defTabSz="1277938"/>
              <a:t>15</a:t>
            </a:fld>
            <a:endParaRPr lang="ru-RU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5C5EC77-A96E-4E97-9C0D-393E89D498FE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 smtClean="0">
              <a:latin typeface="Arial" charset="0"/>
            </a:endParaRPr>
          </a:p>
        </p:txBody>
      </p:sp>
      <p:sp>
        <p:nvSpPr>
          <p:cNvPr id="2355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577" tIns="45789" rIns="91577" bIns="45789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>
              <a:latin typeface="Arial" charset="0"/>
            </a:endParaRPr>
          </a:p>
        </p:txBody>
      </p:sp>
      <p:sp>
        <p:nvSpPr>
          <p:cNvPr id="23557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577" tIns="45789" rIns="91577" bIns="45789" anchor="b"/>
          <a:lstStyle/>
          <a:p>
            <a:pPr algn="r" defTabSz="1277938"/>
            <a:fld id="{1651BEB8-4C35-4AE4-8B04-7CE7B42013C5}" type="slidenum">
              <a:rPr lang="ru-RU" sz="1200">
                <a:latin typeface="Times New Roman" pitchFamily="18" charset="0"/>
              </a:rPr>
              <a:pPr algn="r" defTabSz="1277938"/>
              <a:t>16</a:t>
            </a:fld>
            <a:endParaRPr lang="ru-RU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A416FF1-5519-46E8-9769-422D52E995C4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ru-RU" smtClean="0">
              <a:latin typeface="Arial" charset="0"/>
            </a:endParaRPr>
          </a:p>
        </p:txBody>
      </p:sp>
      <p:sp>
        <p:nvSpPr>
          <p:cNvPr id="2457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577" tIns="45789" rIns="91577" bIns="45789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>
              <a:latin typeface="Arial" charset="0"/>
            </a:endParaRPr>
          </a:p>
        </p:txBody>
      </p:sp>
      <p:sp>
        <p:nvSpPr>
          <p:cNvPr id="24581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577" tIns="45789" rIns="91577" bIns="45789" anchor="b"/>
          <a:lstStyle/>
          <a:p>
            <a:pPr algn="r" defTabSz="1277938"/>
            <a:fld id="{75C4656A-A371-42EB-B55D-0C1FD6995916}" type="slidenum">
              <a:rPr lang="ru-RU" sz="1200">
                <a:latin typeface="Times New Roman" pitchFamily="18" charset="0"/>
              </a:rPr>
              <a:pPr algn="r" defTabSz="1277938"/>
              <a:t>17</a:t>
            </a:fld>
            <a:endParaRPr lang="ru-RU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1B0B7-EA9E-403F-8475-18F816950182}" type="datetimeFigureOut">
              <a:rPr lang="ru-RU"/>
              <a:pPr>
                <a:defRPr/>
              </a:pPr>
              <a:t>22.11.2019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E1620-66FB-4F2E-950C-2D4E606EFD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E0D43-D3AD-442D-B5A7-11F95E30335F}" type="datetimeFigureOut">
              <a:rPr lang="ru-RU"/>
              <a:pPr>
                <a:defRPr/>
              </a:pPr>
              <a:t>22.11.2019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B7ACA-E176-4A86-85E5-66059B16AE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04C740-C748-46B2-AE21-BA4B04D5720D}" type="datetimeFigureOut">
              <a:rPr lang="ru-RU"/>
              <a:pPr>
                <a:defRPr/>
              </a:pPr>
              <a:t>22.11.2019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E8268-4F97-440A-B86D-BF3A60EC48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6974" y="274411"/>
            <a:ext cx="8230054" cy="585220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D16360-8C2C-4447-8DB4-BBEDA49E64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FA45FB-D7F6-4DAA-87E5-3F41018079DD}" type="datetimeFigureOut">
              <a:rPr lang="ru-RU"/>
              <a:pPr>
                <a:defRPr/>
              </a:pPr>
              <a:t>22.11.2019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6742D-7A90-4E00-A287-3BCD3B6DC1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1C874-8B05-4985-BE99-16D4EC9B37A5}" type="datetimeFigureOut">
              <a:rPr lang="ru-RU"/>
              <a:pPr>
                <a:defRPr/>
              </a:pPr>
              <a:t>22.11.2019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F33E2-0801-4347-82AF-C1E751B7D5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5B41AE-89AE-4134-948D-DB60294E3EFA}" type="datetimeFigureOut">
              <a:rPr lang="ru-RU"/>
              <a:pPr>
                <a:defRPr/>
              </a:pPr>
              <a:t>22.11.2019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05722-C182-4F63-A376-A42004304C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BC080-645C-4196-BC34-00D62EFB1464}" type="datetimeFigureOut">
              <a:rPr lang="ru-RU"/>
              <a:pPr>
                <a:defRPr/>
              </a:pPr>
              <a:t>22.11.2019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E8E98-8412-4191-BE7B-C15591AD99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C634C-A0E0-450F-B81A-F3C915D4057E}" type="datetimeFigureOut">
              <a:rPr lang="ru-RU"/>
              <a:pPr>
                <a:defRPr/>
              </a:pPr>
              <a:t>22.11.2019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0D808-E27B-4B3D-BD35-F24C60D4A1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3B07D-35ED-4FA5-A160-C460EFC1D1A7}" type="datetimeFigureOut">
              <a:rPr lang="ru-RU"/>
              <a:pPr>
                <a:defRPr/>
              </a:pPr>
              <a:t>22.11.2019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A0AD1-E661-4814-981B-EDDB719EFA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99791-B6B2-4722-92C6-DFCF37F81CDC}" type="datetimeFigureOut">
              <a:rPr lang="ru-RU"/>
              <a:pPr>
                <a:defRPr/>
              </a:pPr>
              <a:t>22.11.2019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78C15-26AD-47B2-8E79-9C663B3AB3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315C14-C112-4390-80C8-5ABB740186BF}" type="datetimeFigureOut">
              <a:rPr lang="ru-RU"/>
              <a:pPr>
                <a:defRPr/>
              </a:pPr>
              <a:t>22.11.2019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1282F-EAA8-4BBC-8BFD-524A7B69B4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D877B2E-88D9-429F-A872-75161AE052D7}" type="datetimeFigureOut">
              <a:rPr lang="ru-RU"/>
              <a:pPr>
                <a:defRPr/>
              </a:pPr>
              <a:t>22.11.2019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3AEE807-195A-47E0-BBE7-B533A9D7A3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  <p:sldLayoutId id="214748379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заставка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88" y="0"/>
            <a:ext cx="91424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2632075"/>
            <a:ext cx="9144000" cy="711200"/>
          </a:xfrm>
        </p:spPr>
        <p:txBody>
          <a:bodyPr lIns="78856" tIns="39427" rIns="78856" bIns="39427" rtlCol="0">
            <a:spAutoFit/>
          </a:bodyPr>
          <a:lstStyle/>
          <a:p>
            <a:pPr defTabSz="912703" eaLnBrk="1" fontAlgn="auto" hangingPunct="1">
              <a:spcAft>
                <a:spcPts val="0"/>
              </a:spcAft>
              <a:defRPr/>
            </a:pPr>
            <a:r>
              <a:rPr lang="ru-RU" sz="41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РИСКИ ПОДТОПЛЕНИЯ (ЗАТОПЛЕНИЯ)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618" descr="с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888592">
            <a:off x="1951038" y="1033463"/>
            <a:ext cx="4903787" cy="485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Freeform 619"/>
          <p:cNvSpPr>
            <a:spLocks/>
          </p:cNvSpPr>
          <p:nvPr/>
        </p:nvSpPr>
        <p:spPr bwMode="auto">
          <a:xfrm rot="889499">
            <a:off x="1633538" y="1033463"/>
            <a:ext cx="5441950" cy="4953000"/>
          </a:xfrm>
          <a:custGeom>
            <a:avLst/>
            <a:gdLst>
              <a:gd name="T0" fmla="*/ 0 w 5856"/>
              <a:gd name="T1" fmla="*/ 2147483647 h 5520"/>
              <a:gd name="T2" fmla="*/ 2147483647 w 5856"/>
              <a:gd name="T3" fmla="*/ 2147483647 h 5520"/>
              <a:gd name="T4" fmla="*/ 2147483647 w 5856"/>
              <a:gd name="T5" fmla="*/ 2147483647 h 5520"/>
              <a:gd name="T6" fmla="*/ 2147483647 w 5856"/>
              <a:gd name="T7" fmla="*/ 2147483647 h 5520"/>
              <a:gd name="T8" fmla="*/ 2147483647 w 5856"/>
              <a:gd name="T9" fmla="*/ 2147483647 h 5520"/>
              <a:gd name="T10" fmla="*/ 2147483647 w 5856"/>
              <a:gd name="T11" fmla="*/ 0 h 5520"/>
              <a:gd name="T12" fmla="*/ 2147483647 w 5856"/>
              <a:gd name="T13" fmla="*/ 2147483647 h 5520"/>
              <a:gd name="T14" fmla="*/ 2147483647 w 5856"/>
              <a:gd name="T15" fmla="*/ 2147483647 h 5520"/>
              <a:gd name="T16" fmla="*/ 2147483647 w 5856"/>
              <a:gd name="T17" fmla="*/ 2147483647 h 5520"/>
              <a:gd name="T18" fmla="*/ 2147483647 w 5856"/>
              <a:gd name="T19" fmla="*/ 2147483647 h 5520"/>
              <a:gd name="T20" fmla="*/ 2147483647 w 5856"/>
              <a:gd name="T21" fmla="*/ 2147483647 h 5520"/>
              <a:gd name="T22" fmla="*/ 2147483647 w 5856"/>
              <a:gd name="T23" fmla="*/ 2147483647 h 5520"/>
              <a:gd name="T24" fmla="*/ 2147483647 w 5856"/>
              <a:gd name="T25" fmla="*/ 2147483647 h 5520"/>
              <a:gd name="T26" fmla="*/ 2147483647 w 5856"/>
              <a:gd name="T27" fmla="*/ 2147483647 h 5520"/>
              <a:gd name="T28" fmla="*/ 2147483647 w 5856"/>
              <a:gd name="T29" fmla="*/ 2147483647 h 5520"/>
              <a:gd name="T30" fmla="*/ 0 w 5856"/>
              <a:gd name="T31" fmla="*/ 2147483647 h 552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5856"/>
              <a:gd name="T49" fmla="*/ 0 h 5520"/>
              <a:gd name="T50" fmla="*/ 5856 w 5856"/>
              <a:gd name="T51" fmla="*/ 5520 h 552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5856" h="5520">
                <a:moveTo>
                  <a:pt x="0" y="3120"/>
                </a:moveTo>
                <a:lnTo>
                  <a:pt x="720" y="2496"/>
                </a:lnTo>
                <a:lnTo>
                  <a:pt x="2256" y="2112"/>
                </a:lnTo>
                <a:lnTo>
                  <a:pt x="3600" y="720"/>
                </a:lnTo>
                <a:lnTo>
                  <a:pt x="4992" y="96"/>
                </a:lnTo>
                <a:lnTo>
                  <a:pt x="5760" y="0"/>
                </a:lnTo>
                <a:lnTo>
                  <a:pt x="5856" y="672"/>
                </a:lnTo>
                <a:lnTo>
                  <a:pt x="5520" y="1824"/>
                </a:lnTo>
                <a:lnTo>
                  <a:pt x="4368" y="2784"/>
                </a:lnTo>
                <a:lnTo>
                  <a:pt x="4560" y="4224"/>
                </a:lnTo>
                <a:lnTo>
                  <a:pt x="4272" y="4800"/>
                </a:lnTo>
                <a:lnTo>
                  <a:pt x="3360" y="5376"/>
                </a:lnTo>
                <a:lnTo>
                  <a:pt x="2496" y="5520"/>
                </a:lnTo>
                <a:lnTo>
                  <a:pt x="1008" y="5472"/>
                </a:lnTo>
                <a:lnTo>
                  <a:pt x="336" y="4656"/>
                </a:lnTo>
                <a:lnTo>
                  <a:pt x="0" y="3120"/>
                </a:lnTo>
                <a:close/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lIns="46637" tIns="23318" rIns="46637" bIns="23318"/>
          <a:lstStyle/>
          <a:p>
            <a:endParaRPr lang="ru-RU"/>
          </a:p>
        </p:txBody>
      </p:sp>
      <p:sp>
        <p:nvSpPr>
          <p:cNvPr id="13316" name="AutoShape 198"/>
          <p:cNvSpPr>
            <a:spLocks noChangeArrowheads="1"/>
          </p:cNvSpPr>
          <p:nvPr/>
        </p:nvSpPr>
        <p:spPr bwMode="auto">
          <a:xfrm>
            <a:off x="5508625" y="3095625"/>
            <a:ext cx="1511300" cy="738188"/>
          </a:xfrm>
          <a:prstGeom prst="wedgeRectCallout">
            <a:avLst>
              <a:gd name="adj1" fmla="val -99620"/>
              <a:gd name="adj2" fmla="val 99343"/>
            </a:avLst>
          </a:prstGeom>
          <a:solidFill>
            <a:srgbClr val="FFFF00">
              <a:alpha val="50195"/>
            </a:srgb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78636" tIns="39320" rIns="78636" bIns="39320"/>
          <a:lstStyle/>
          <a:p>
            <a:pPr algn="ctr" defTabSz="898525"/>
            <a:r>
              <a:rPr lang="ru-RU" sz="800" u="sng">
                <a:latin typeface="Times New Roman" pitchFamily="18" charset="0"/>
                <a:cs typeface="Times New Roman" pitchFamily="18" charset="0"/>
              </a:rPr>
              <a:t>ПВР МСОШ</a:t>
            </a:r>
          </a:p>
          <a:p>
            <a:pPr algn="ctr" defTabSz="898525"/>
            <a:r>
              <a:rPr lang="ru-RU" sz="800" i="1">
                <a:latin typeface="Times New Roman" pitchFamily="18" charset="0"/>
                <a:cs typeface="Times New Roman" pitchFamily="18" charset="0"/>
              </a:rPr>
              <a:t>Вместимость: 239 чел.</a:t>
            </a:r>
          </a:p>
          <a:p>
            <a:pPr algn="ctr" defTabSz="898525"/>
            <a:r>
              <a:rPr lang="ru-RU" sz="800" i="1">
                <a:latin typeface="Times New Roman" pitchFamily="18" charset="0"/>
                <a:cs typeface="Times New Roman" pitchFamily="18" charset="0"/>
              </a:rPr>
              <a:t>Печенкин В.В. </a:t>
            </a:r>
          </a:p>
          <a:p>
            <a:pPr algn="ctr" defTabSz="898525"/>
            <a:r>
              <a:rPr lang="ru-RU" sz="800" i="1">
                <a:latin typeface="Times New Roman" pitchFamily="18" charset="0"/>
                <a:cs typeface="Times New Roman" pitchFamily="18" charset="0"/>
              </a:rPr>
              <a:t>Ул. Новая, 26</a:t>
            </a:r>
          </a:p>
          <a:p>
            <a:pPr algn="ctr" defTabSz="898525"/>
            <a:r>
              <a:rPr lang="ru-RU" sz="800" i="1">
                <a:latin typeface="Times New Roman" pitchFamily="18" charset="0"/>
                <a:cs typeface="Times New Roman" pitchFamily="18" charset="0"/>
              </a:rPr>
              <a:t>8(4162)396-721</a:t>
            </a:r>
          </a:p>
          <a:p>
            <a:pPr algn="ctr" defTabSz="898525"/>
            <a:endParaRPr lang="ru-RU" sz="1000" i="1">
              <a:latin typeface="Times New Roman" pitchFamily="18" charset="0"/>
              <a:cs typeface="Times New Roman" pitchFamily="18" charset="0"/>
            </a:endParaRPr>
          </a:p>
          <a:p>
            <a:pPr algn="ctr" defTabSz="898525"/>
            <a:endParaRPr lang="ru-RU" sz="10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7" name="AutoShape 131"/>
          <p:cNvSpPr>
            <a:spLocks noChangeArrowheads="1"/>
          </p:cNvSpPr>
          <p:nvPr/>
        </p:nvSpPr>
        <p:spPr bwMode="auto">
          <a:xfrm>
            <a:off x="219075" y="3714750"/>
            <a:ext cx="2657475" cy="779463"/>
          </a:xfrm>
          <a:prstGeom prst="wedgeRectCallout">
            <a:avLst>
              <a:gd name="adj1" fmla="val 95111"/>
              <a:gd name="adj2" fmla="val 30602"/>
            </a:avLst>
          </a:prstGeom>
          <a:solidFill>
            <a:srgbClr val="FFFF00">
              <a:alpha val="54117"/>
            </a:srgb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78636" tIns="39320" rIns="78636" bIns="39320"/>
          <a:lstStyle/>
          <a:p>
            <a:pPr defTabSz="898525"/>
            <a:r>
              <a:rPr lang="ru-RU" sz="600" u="sng">
                <a:latin typeface="Times New Roman" pitchFamily="18" charset="0"/>
                <a:cs typeface="Times New Roman" pitchFamily="18" charset="0"/>
              </a:rPr>
              <a:t>Амбулатория</a:t>
            </a:r>
          </a:p>
          <a:p>
            <a:pPr defTabSz="898525"/>
            <a:r>
              <a:rPr lang="ru-RU" sz="600">
                <a:latin typeface="Times New Roman" pitchFamily="18" charset="0"/>
                <a:cs typeface="Times New Roman" pitchFamily="18" charset="0"/>
              </a:rPr>
              <a:t>Характеристика здания:</a:t>
            </a:r>
          </a:p>
          <a:p>
            <a:pPr defTabSz="898525"/>
            <a:r>
              <a:rPr lang="ru-RU" sz="600">
                <a:latin typeface="Times New Roman" pitchFamily="18" charset="0"/>
                <a:cs typeface="Times New Roman" pitchFamily="18" charset="0"/>
              </a:rPr>
              <a:t>1-но этажное, кирпичное</a:t>
            </a:r>
          </a:p>
          <a:p>
            <a:pPr defTabSz="898525"/>
            <a:r>
              <a:rPr lang="ru-RU" sz="600">
                <a:latin typeface="Times New Roman" pitchFamily="18" charset="0"/>
                <a:cs typeface="Times New Roman" pitchFamily="18" charset="0"/>
              </a:rPr>
              <a:t>Количество койко-мест: 5</a:t>
            </a:r>
          </a:p>
        </p:txBody>
      </p:sp>
      <p:graphicFrame>
        <p:nvGraphicFramePr>
          <p:cNvPr id="8" name="Group 213"/>
          <p:cNvGraphicFramePr>
            <a:graphicFrameLocks noGrp="1"/>
          </p:cNvGraphicFramePr>
          <p:nvPr/>
        </p:nvGraphicFramePr>
        <p:xfrm>
          <a:off x="1187450" y="3770313"/>
          <a:ext cx="1622425" cy="644525"/>
        </p:xfrm>
        <a:graphic>
          <a:graphicData uri="http://schemas.openxmlformats.org/drawingml/2006/table">
            <a:tbl>
              <a:tblPr/>
              <a:tblGrid>
                <a:gridCol w="719137"/>
                <a:gridCol w="903288"/>
              </a:tblGrid>
              <a:tr h="317500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Ф.И.О руководителя</a:t>
                      </a:r>
                    </a:p>
                  </a:txBody>
                  <a:tcPr marL="35991" marR="35991" marT="35991" marB="359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Телефон</a:t>
                      </a:r>
                    </a:p>
                  </a:txBody>
                  <a:tcPr marL="35991" marR="35991" marT="35991" marB="359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27025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Бондаренко Н.В.</a:t>
                      </a:r>
                    </a:p>
                  </a:txBody>
                  <a:tcPr marL="35991" marR="35991" marT="35991" marB="359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8(4162)396-636</a:t>
                      </a:r>
                    </a:p>
                  </a:txBody>
                  <a:tcPr marL="35991" marR="35991" marT="35991" marB="359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13329" name="Text Box 102"/>
          <p:cNvSpPr txBox="1">
            <a:spLocks noChangeArrowheads="1"/>
          </p:cNvSpPr>
          <p:nvPr/>
        </p:nvSpPr>
        <p:spPr bwMode="auto">
          <a:xfrm>
            <a:off x="0" y="1044575"/>
            <a:ext cx="1547813" cy="28098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65274" tIns="32637" rIns="65274" bIns="32637">
            <a:spAutoFit/>
          </a:bodyPr>
          <a:lstStyle/>
          <a:p>
            <a:pPr defTabSz="1789113"/>
            <a:r>
              <a:rPr lang="ru-RU" sz="1400">
                <a:latin typeface="Times New Roman" pitchFamily="18" charset="0"/>
              </a:rPr>
              <a:t>с. Усть-Ивановка</a:t>
            </a:r>
          </a:p>
        </p:txBody>
      </p:sp>
      <p:sp>
        <p:nvSpPr>
          <p:cNvPr id="13330" name="Text Box 4"/>
          <p:cNvSpPr txBox="1">
            <a:spLocks noChangeArrowheads="1"/>
          </p:cNvSpPr>
          <p:nvPr/>
        </p:nvSpPr>
        <p:spPr bwMode="auto">
          <a:xfrm>
            <a:off x="6477000" y="5105400"/>
            <a:ext cx="2667000" cy="760413"/>
          </a:xfrm>
          <a:prstGeom prst="rect">
            <a:avLst/>
          </a:prstGeom>
          <a:solidFill>
            <a:srgbClr val="FF99CC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53983" tIns="10797" rIns="53983" bIns="10797">
            <a:spAutoFit/>
          </a:bodyPr>
          <a:lstStyle/>
          <a:p>
            <a:pPr algn="just" defTabSz="1277938" eaLnBrk="0" hangingPunct="0"/>
            <a:r>
              <a:rPr lang="ru-RU" sz="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Исходя из многолетних наблюдений паводковой обстановки при подъеме воды р. Зея в районе с. Усть-Ивановка при уровне 680 возможно затопления с/х угодий, базы отдыха «Союз», 780 см – подтапливается ул.Новая – 36 домов, ул.Лесная – 20 домов, ул. Больничная – 15 домов, ул. Гагарина – 15 домов</a:t>
            </a:r>
          </a:p>
        </p:txBody>
      </p:sp>
      <p:graphicFrame>
        <p:nvGraphicFramePr>
          <p:cNvPr id="13" name="Group 97"/>
          <p:cNvGraphicFramePr>
            <a:graphicFrameLocks noGrp="1"/>
          </p:cNvGraphicFramePr>
          <p:nvPr/>
        </p:nvGraphicFramePr>
        <p:xfrm>
          <a:off x="7750175" y="6096000"/>
          <a:ext cx="1320800" cy="717551"/>
        </p:xfrm>
        <a:graphic>
          <a:graphicData uri="http://schemas.openxmlformats.org/drawingml/2006/table">
            <a:tbl>
              <a:tblPr/>
              <a:tblGrid>
                <a:gridCol w="310968"/>
                <a:gridCol w="1009832"/>
              </a:tblGrid>
              <a:tr h="213791">
                <a:tc gridSpan="2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Условные обозначения</a:t>
                      </a:r>
                    </a:p>
                  </a:txBody>
                  <a:tcPr marL="36711" marR="27533" marT="23853" marB="23853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1775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711" marR="27533" marT="23853" marB="23853" anchor="ctr" anchorCtr="1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Граница района</a:t>
                      </a:r>
                    </a:p>
                  </a:txBody>
                  <a:tcPr marL="36711" marR="27533" marT="23853" marB="2385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1985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711" marR="27533" marT="23853" marB="23853" anchor="ctr" anchorCtr="1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Зона возможного подтопления</a:t>
                      </a:r>
                    </a:p>
                  </a:txBody>
                  <a:tcPr marL="36711" marR="27533" marT="23853" marB="2385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3344" name="Freeform 156"/>
          <p:cNvSpPr>
            <a:spLocks/>
          </p:cNvSpPr>
          <p:nvPr/>
        </p:nvSpPr>
        <p:spPr bwMode="auto">
          <a:xfrm>
            <a:off x="7799388" y="6584950"/>
            <a:ext cx="193675" cy="169863"/>
          </a:xfrm>
          <a:custGeom>
            <a:avLst/>
            <a:gdLst>
              <a:gd name="T0" fmla="*/ 2147483647 w 259"/>
              <a:gd name="T1" fmla="*/ 2147483647 h 150"/>
              <a:gd name="T2" fmla="*/ 2147483647 w 259"/>
              <a:gd name="T3" fmla="*/ 2147483647 h 150"/>
              <a:gd name="T4" fmla="*/ 2147483647 w 259"/>
              <a:gd name="T5" fmla="*/ 2147483647 h 150"/>
              <a:gd name="T6" fmla="*/ 2147483647 w 259"/>
              <a:gd name="T7" fmla="*/ 2147483647 h 150"/>
              <a:gd name="T8" fmla="*/ 2147483647 w 259"/>
              <a:gd name="T9" fmla="*/ 2147483647 h 150"/>
              <a:gd name="T10" fmla="*/ 2147483647 w 259"/>
              <a:gd name="T11" fmla="*/ 2147483647 h 150"/>
              <a:gd name="T12" fmla="*/ 2147483647 w 259"/>
              <a:gd name="T13" fmla="*/ 2147483647 h 15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59"/>
              <a:gd name="T22" fmla="*/ 0 h 150"/>
              <a:gd name="T23" fmla="*/ 259 w 259"/>
              <a:gd name="T24" fmla="*/ 150 h 15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59" h="150">
                <a:moveTo>
                  <a:pt x="37" y="101"/>
                </a:moveTo>
                <a:cubicBezTo>
                  <a:pt x="30" y="90"/>
                  <a:pt x="22" y="79"/>
                  <a:pt x="15" y="68"/>
                </a:cubicBezTo>
                <a:cubicBezTo>
                  <a:pt x="0" y="45"/>
                  <a:pt x="49" y="10"/>
                  <a:pt x="70" y="2"/>
                </a:cubicBezTo>
                <a:cubicBezTo>
                  <a:pt x="124" y="9"/>
                  <a:pt x="183" y="0"/>
                  <a:pt x="234" y="19"/>
                </a:cubicBezTo>
                <a:cubicBezTo>
                  <a:pt x="259" y="84"/>
                  <a:pt x="216" y="138"/>
                  <a:pt x="152" y="150"/>
                </a:cubicBezTo>
                <a:cubicBezTo>
                  <a:pt x="99" y="145"/>
                  <a:pt x="95" y="145"/>
                  <a:pt x="53" y="117"/>
                </a:cubicBezTo>
                <a:cubicBezTo>
                  <a:pt x="36" y="105"/>
                  <a:pt x="37" y="112"/>
                  <a:pt x="37" y="101"/>
                </a:cubicBezTo>
                <a:close/>
              </a:path>
            </a:pathLst>
          </a:cu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91429" tIns="45715" rIns="91429" bIns="45715"/>
          <a:lstStyle/>
          <a:p>
            <a:endParaRPr lang="ru-RU"/>
          </a:p>
        </p:txBody>
      </p:sp>
      <p:sp>
        <p:nvSpPr>
          <p:cNvPr id="13345" name="Line 120"/>
          <p:cNvSpPr>
            <a:spLocks noChangeShapeType="1"/>
          </p:cNvSpPr>
          <p:nvPr/>
        </p:nvSpPr>
        <p:spPr bwMode="auto">
          <a:xfrm>
            <a:off x="7785100" y="6373813"/>
            <a:ext cx="220663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lIns="33308" tIns="16654" rIns="33308" bIns="16654"/>
          <a:lstStyle/>
          <a:p>
            <a:endParaRPr lang="ru-RU"/>
          </a:p>
        </p:txBody>
      </p:sp>
      <p:graphicFrame>
        <p:nvGraphicFramePr>
          <p:cNvPr id="16" name="Group 62"/>
          <p:cNvGraphicFramePr>
            <a:graphicFrameLocks noGrp="1"/>
          </p:cNvGraphicFramePr>
          <p:nvPr/>
        </p:nvGraphicFramePr>
        <p:xfrm>
          <a:off x="-36513" y="5673725"/>
          <a:ext cx="3889376" cy="1242043"/>
        </p:xfrm>
        <a:graphic>
          <a:graphicData uri="http://schemas.openxmlformats.org/drawingml/2006/table">
            <a:tbl>
              <a:tblPr/>
              <a:tblGrid>
                <a:gridCol w="234724"/>
                <a:gridCol w="1296080"/>
                <a:gridCol w="576036"/>
                <a:gridCol w="504599"/>
                <a:gridCol w="628196"/>
                <a:gridCol w="649741"/>
              </a:tblGrid>
              <a:tr h="191803">
                <a:tc gridSpan="6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Характеристика зон возможного подтопления</a:t>
                      </a: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3317">
                <a:tc grid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Уровни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Подъем воды, см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Дома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Население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Соц. знач. объекты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91803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Выход на пойму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450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33317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Неблагоприятное явление (НЯ)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600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30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99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91803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Опасное явление (ОЯ)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720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270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1886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Полилиния 4"/>
          <p:cNvSpPr/>
          <p:nvPr/>
        </p:nvSpPr>
        <p:spPr>
          <a:xfrm>
            <a:off x="53975" y="1325563"/>
            <a:ext cx="8366125" cy="2389187"/>
          </a:xfrm>
          <a:custGeom>
            <a:avLst/>
            <a:gdLst>
              <a:gd name="connsiteX0" fmla="*/ 165929 w 8545655"/>
              <a:gd name="connsiteY0" fmla="*/ 2115403 h 2388358"/>
              <a:gd name="connsiteX1" fmla="*/ 165929 w 8545655"/>
              <a:gd name="connsiteY1" fmla="*/ 2115403 h 2388358"/>
              <a:gd name="connsiteX2" fmla="*/ 247816 w 8545655"/>
              <a:gd name="connsiteY2" fmla="*/ 2210937 h 2388358"/>
              <a:gd name="connsiteX3" fmla="*/ 329702 w 8545655"/>
              <a:gd name="connsiteY3" fmla="*/ 2265528 h 2388358"/>
              <a:gd name="connsiteX4" fmla="*/ 370646 w 8545655"/>
              <a:gd name="connsiteY4" fmla="*/ 2292824 h 2388358"/>
              <a:gd name="connsiteX5" fmla="*/ 397941 w 8545655"/>
              <a:gd name="connsiteY5" fmla="*/ 2333767 h 2388358"/>
              <a:gd name="connsiteX6" fmla="*/ 479828 w 8545655"/>
              <a:gd name="connsiteY6" fmla="*/ 2361063 h 2388358"/>
              <a:gd name="connsiteX7" fmla="*/ 739135 w 8545655"/>
              <a:gd name="connsiteY7" fmla="*/ 2388358 h 2388358"/>
              <a:gd name="connsiteX8" fmla="*/ 1298693 w 8545655"/>
              <a:gd name="connsiteY8" fmla="*/ 2374710 h 2388358"/>
              <a:gd name="connsiteX9" fmla="*/ 1394228 w 8545655"/>
              <a:gd name="connsiteY9" fmla="*/ 2347415 h 2388358"/>
              <a:gd name="connsiteX10" fmla="*/ 1585296 w 8545655"/>
              <a:gd name="connsiteY10" fmla="*/ 2306472 h 2388358"/>
              <a:gd name="connsiteX11" fmla="*/ 1639887 w 8545655"/>
              <a:gd name="connsiteY11" fmla="*/ 2265528 h 2388358"/>
              <a:gd name="connsiteX12" fmla="*/ 1694478 w 8545655"/>
              <a:gd name="connsiteY12" fmla="*/ 2251881 h 2388358"/>
              <a:gd name="connsiteX13" fmla="*/ 1735422 w 8545655"/>
              <a:gd name="connsiteY13" fmla="*/ 2238233 h 2388358"/>
              <a:gd name="connsiteX14" fmla="*/ 1776365 w 8545655"/>
              <a:gd name="connsiteY14" fmla="*/ 2210937 h 2388358"/>
              <a:gd name="connsiteX15" fmla="*/ 1899195 w 8545655"/>
              <a:gd name="connsiteY15" fmla="*/ 2169994 h 2388358"/>
              <a:gd name="connsiteX16" fmla="*/ 2049320 w 8545655"/>
              <a:gd name="connsiteY16" fmla="*/ 2129051 h 2388358"/>
              <a:gd name="connsiteX17" fmla="*/ 2090264 w 8545655"/>
              <a:gd name="connsiteY17" fmla="*/ 2101755 h 2388358"/>
              <a:gd name="connsiteX18" fmla="*/ 2131207 w 8545655"/>
              <a:gd name="connsiteY18" fmla="*/ 2088108 h 2388358"/>
              <a:gd name="connsiteX19" fmla="*/ 2335923 w 8545655"/>
              <a:gd name="connsiteY19" fmla="*/ 2047164 h 2388358"/>
              <a:gd name="connsiteX20" fmla="*/ 2431458 w 8545655"/>
              <a:gd name="connsiteY20" fmla="*/ 1992573 h 2388358"/>
              <a:gd name="connsiteX21" fmla="*/ 2486049 w 8545655"/>
              <a:gd name="connsiteY21" fmla="*/ 1951630 h 2388358"/>
              <a:gd name="connsiteX22" fmla="*/ 2526992 w 8545655"/>
              <a:gd name="connsiteY22" fmla="*/ 1937982 h 2388358"/>
              <a:gd name="connsiteX23" fmla="*/ 2595231 w 8545655"/>
              <a:gd name="connsiteY23" fmla="*/ 1897039 h 2388358"/>
              <a:gd name="connsiteX24" fmla="*/ 2799947 w 8545655"/>
              <a:gd name="connsiteY24" fmla="*/ 1856096 h 2388358"/>
              <a:gd name="connsiteX25" fmla="*/ 2977368 w 8545655"/>
              <a:gd name="connsiteY25" fmla="*/ 1815152 h 2388358"/>
              <a:gd name="connsiteX26" fmla="*/ 3045607 w 8545655"/>
              <a:gd name="connsiteY26" fmla="*/ 1787857 h 2388358"/>
              <a:gd name="connsiteX27" fmla="*/ 4069189 w 8545655"/>
              <a:gd name="connsiteY27" fmla="*/ 1774209 h 2388358"/>
              <a:gd name="connsiteX28" fmla="*/ 4137428 w 8545655"/>
              <a:gd name="connsiteY28" fmla="*/ 1746913 h 2388358"/>
              <a:gd name="connsiteX29" fmla="*/ 4342144 w 8545655"/>
              <a:gd name="connsiteY29" fmla="*/ 1719618 h 2388358"/>
              <a:gd name="connsiteX30" fmla="*/ 4533213 w 8545655"/>
              <a:gd name="connsiteY30" fmla="*/ 1665027 h 2388358"/>
              <a:gd name="connsiteX31" fmla="*/ 4601452 w 8545655"/>
              <a:gd name="connsiteY31" fmla="*/ 1651379 h 2388358"/>
              <a:gd name="connsiteX32" fmla="*/ 4751577 w 8545655"/>
              <a:gd name="connsiteY32" fmla="*/ 1569493 h 2388358"/>
              <a:gd name="connsiteX33" fmla="*/ 4833464 w 8545655"/>
              <a:gd name="connsiteY33" fmla="*/ 1501254 h 2388358"/>
              <a:gd name="connsiteX34" fmla="*/ 4928998 w 8545655"/>
              <a:gd name="connsiteY34" fmla="*/ 1446663 h 2388358"/>
              <a:gd name="connsiteX35" fmla="*/ 4969941 w 8545655"/>
              <a:gd name="connsiteY35" fmla="*/ 1433015 h 2388358"/>
              <a:gd name="connsiteX36" fmla="*/ 5051828 w 8545655"/>
              <a:gd name="connsiteY36" fmla="*/ 1364776 h 2388358"/>
              <a:gd name="connsiteX37" fmla="*/ 5092771 w 8545655"/>
              <a:gd name="connsiteY37" fmla="*/ 1351128 h 2388358"/>
              <a:gd name="connsiteX38" fmla="*/ 5133714 w 8545655"/>
              <a:gd name="connsiteY38" fmla="*/ 1323833 h 2388358"/>
              <a:gd name="connsiteX39" fmla="*/ 5270192 w 8545655"/>
              <a:gd name="connsiteY39" fmla="*/ 1282890 h 2388358"/>
              <a:gd name="connsiteX40" fmla="*/ 5311135 w 8545655"/>
              <a:gd name="connsiteY40" fmla="*/ 1255594 h 2388358"/>
              <a:gd name="connsiteX41" fmla="*/ 5379374 w 8545655"/>
              <a:gd name="connsiteY41" fmla="*/ 1241946 h 2388358"/>
              <a:gd name="connsiteX42" fmla="*/ 5638681 w 8545655"/>
              <a:gd name="connsiteY42" fmla="*/ 1214651 h 2388358"/>
              <a:gd name="connsiteX43" fmla="*/ 5788807 w 8545655"/>
              <a:gd name="connsiteY43" fmla="*/ 1173708 h 2388358"/>
              <a:gd name="connsiteX44" fmla="*/ 5857046 w 8545655"/>
              <a:gd name="connsiteY44" fmla="*/ 1146412 h 2388358"/>
              <a:gd name="connsiteX45" fmla="*/ 6170944 w 8545655"/>
              <a:gd name="connsiteY45" fmla="*/ 1091821 h 2388358"/>
              <a:gd name="connsiteX46" fmla="*/ 6280126 w 8545655"/>
              <a:gd name="connsiteY46" fmla="*/ 1023582 h 2388358"/>
              <a:gd name="connsiteX47" fmla="*/ 6362013 w 8545655"/>
              <a:gd name="connsiteY47" fmla="*/ 968991 h 2388358"/>
              <a:gd name="connsiteX48" fmla="*/ 6402956 w 8545655"/>
              <a:gd name="connsiteY48" fmla="*/ 941696 h 2388358"/>
              <a:gd name="connsiteX49" fmla="*/ 6443899 w 8545655"/>
              <a:gd name="connsiteY49" fmla="*/ 914400 h 2388358"/>
              <a:gd name="connsiteX50" fmla="*/ 6498490 w 8545655"/>
              <a:gd name="connsiteY50" fmla="*/ 887105 h 2388358"/>
              <a:gd name="connsiteX51" fmla="*/ 6525786 w 8545655"/>
              <a:gd name="connsiteY51" fmla="*/ 846161 h 2388358"/>
              <a:gd name="connsiteX52" fmla="*/ 6580377 w 8545655"/>
              <a:gd name="connsiteY52" fmla="*/ 832513 h 2388358"/>
              <a:gd name="connsiteX53" fmla="*/ 6621320 w 8545655"/>
              <a:gd name="connsiteY53" fmla="*/ 818866 h 2388358"/>
              <a:gd name="connsiteX54" fmla="*/ 6730502 w 8545655"/>
              <a:gd name="connsiteY54" fmla="*/ 750627 h 2388358"/>
              <a:gd name="connsiteX55" fmla="*/ 6785093 w 8545655"/>
              <a:gd name="connsiteY55" fmla="*/ 709684 h 2388358"/>
              <a:gd name="connsiteX56" fmla="*/ 7249117 w 8545655"/>
              <a:gd name="connsiteY56" fmla="*/ 682388 h 2388358"/>
              <a:gd name="connsiteX57" fmla="*/ 7399243 w 8545655"/>
              <a:gd name="connsiteY57" fmla="*/ 668740 h 2388358"/>
              <a:gd name="connsiteX58" fmla="*/ 7508425 w 8545655"/>
              <a:gd name="connsiteY58" fmla="*/ 627797 h 2388358"/>
              <a:gd name="connsiteX59" fmla="*/ 7590311 w 8545655"/>
              <a:gd name="connsiteY59" fmla="*/ 586854 h 2388358"/>
              <a:gd name="connsiteX60" fmla="*/ 7631255 w 8545655"/>
              <a:gd name="connsiteY60" fmla="*/ 559558 h 2388358"/>
              <a:gd name="connsiteX61" fmla="*/ 7740437 w 8545655"/>
              <a:gd name="connsiteY61" fmla="*/ 518615 h 2388358"/>
              <a:gd name="connsiteX62" fmla="*/ 7795028 w 8545655"/>
              <a:gd name="connsiteY62" fmla="*/ 464024 h 2388358"/>
              <a:gd name="connsiteX63" fmla="*/ 7849619 w 8545655"/>
              <a:gd name="connsiteY63" fmla="*/ 450376 h 2388358"/>
              <a:gd name="connsiteX64" fmla="*/ 7904210 w 8545655"/>
              <a:gd name="connsiteY64" fmla="*/ 423081 h 2388358"/>
              <a:gd name="connsiteX65" fmla="*/ 7945153 w 8545655"/>
              <a:gd name="connsiteY65" fmla="*/ 395785 h 2388358"/>
              <a:gd name="connsiteX66" fmla="*/ 7986096 w 8545655"/>
              <a:gd name="connsiteY66" fmla="*/ 382137 h 2388358"/>
              <a:gd name="connsiteX67" fmla="*/ 8027040 w 8545655"/>
              <a:gd name="connsiteY67" fmla="*/ 354842 h 2388358"/>
              <a:gd name="connsiteX68" fmla="*/ 8067983 w 8545655"/>
              <a:gd name="connsiteY68" fmla="*/ 341194 h 2388358"/>
              <a:gd name="connsiteX69" fmla="*/ 8272699 w 8545655"/>
              <a:gd name="connsiteY69" fmla="*/ 300251 h 2388358"/>
              <a:gd name="connsiteX70" fmla="*/ 8354586 w 8545655"/>
              <a:gd name="connsiteY70" fmla="*/ 259308 h 2388358"/>
              <a:gd name="connsiteX71" fmla="*/ 8450120 w 8545655"/>
              <a:gd name="connsiteY71" fmla="*/ 191069 h 2388358"/>
              <a:gd name="connsiteX72" fmla="*/ 8491064 w 8545655"/>
              <a:gd name="connsiteY72" fmla="*/ 177421 h 2388358"/>
              <a:gd name="connsiteX73" fmla="*/ 8545655 w 8545655"/>
              <a:gd name="connsiteY73" fmla="*/ 136478 h 2388358"/>
              <a:gd name="connsiteX74" fmla="*/ 8491064 w 8545655"/>
              <a:gd name="connsiteY74" fmla="*/ 95534 h 2388358"/>
              <a:gd name="connsiteX75" fmla="*/ 8395529 w 8545655"/>
              <a:gd name="connsiteY75" fmla="*/ 0 h 2388358"/>
              <a:gd name="connsiteX76" fmla="*/ 8177165 w 8545655"/>
              <a:gd name="connsiteY76" fmla="*/ 40943 h 2388358"/>
              <a:gd name="connsiteX77" fmla="*/ 8054335 w 8545655"/>
              <a:gd name="connsiteY77" fmla="*/ 81887 h 2388358"/>
              <a:gd name="connsiteX78" fmla="*/ 7754084 w 8545655"/>
              <a:gd name="connsiteY78" fmla="*/ 109182 h 2388358"/>
              <a:gd name="connsiteX79" fmla="*/ 7535720 w 8545655"/>
              <a:gd name="connsiteY79" fmla="*/ 136478 h 2388358"/>
              <a:gd name="connsiteX80" fmla="*/ 7426538 w 8545655"/>
              <a:gd name="connsiteY80" fmla="*/ 150125 h 2388358"/>
              <a:gd name="connsiteX81" fmla="*/ 7221822 w 8545655"/>
              <a:gd name="connsiteY81" fmla="*/ 191069 h 2388358"/>
              <a:gd name="connsiteX82" fmla="*/ 7180878 w 8545655"/>
              <a:gd name="connsiteY82" fmla="*/ 204716 h 2388358"/>
              <a:gd name="connsiteX83" fmla="*/ 6866980 w 8545655"/>
              <a:gd name="connsiteY83" fmla="*/ 232012 h 2388358"/>
              <a:gd name="connsiteX84" fmla="*/ 6675911 w 8545655"/>
              <a:gd name="connsiteY84" fmla="*/ 245660 h 2388358"/>
              <a:gd name="connsiteX85" fmla="*/ 6334717 w 8545655"/>
              <a:gd name="connsiteY85" fmla="*/ 286603 h 2388358"/>
              <a:gd name="connsiteX86" fmla="*/ 6130001 w 8545655"/>
              <a:gd name="connsiteY86" fmla="*/ 300251 h 2388358"/>
              <a:gd name="connsiteX87" fmla="*/ 6048114 w 8545655"/>
              <a:gd name="connsiteY87" fmla="*/ 313899 h 2388358"/>
              <a:gd name="connsiteX88" fmla="*/ 5911637 w 8545655"/>
              <a:gd name="connsiteY88" fmla="*/ 354842 h 2388358"/>
              <a:gd name="connsiteX89" fmla="*/ 5706920 w 8545655"/>
              <a:gd name="connsiteY89" fmla="*/ 368490 h 2388358"/>
              <a:gd name="connsiteX90" fmla="*/ 5665977 w 8545655"/>
              <a:gd name="connsiteY90" fmla="*/ 382137 h 2388358"/>
              <a:gd name="connsiteX91" fmla="*/ 5215601 w 8545655"/>
              <a:gd name="connsiteY91" fmla="*/ 423081 h 2388358"/>
              <a:gd name="connsiteX92" fmla="*/ 4819816 w 8545655"/>
              <a:gd name="connsiteY92" fmla="*/ 450376 h 2388358"/>
              <a:gd name="connsiteX93" fmla="*/ 4601452 w 8545655"/>
              <a:gd name="connsiteY93" fmla="*/ 491319 h 2388358"/>
              <a:gd name="connsiteX94" fmla="*/ 4560508 w 8545655"/>
              <a:gd name="connsiteY94" fmla="*/ 504967 h 2388358"/>
              <a:gd name="connsiteX95" fmla="*/ 4492270 w 8545655"/>
              <a:gd name="connsiteY95" fmla="*/ 518615 h 2388358"/>
              <a:gd name="connsiteX96" fmla="*/ 4342144 w 8545655"/>
              <a:gd name="connsiteY96" fmla="*/ 573206 h 2388358"/>
              <a:gd name="connsiteX97" fmla="*/ 4205667 w 8545655"/>
              <a:gd name="connsiteY97" fmla="*/ 614149 h 2388358"/>
              <a:gd name="connsiteX98" fmla="*/ 4151076 w 8545655"/>
              <a:gd name="connsiteY98" fmla="*/ 641445 h 2388358"/>
              <a:gd name="connsiteX99" fmla="*/ 4055541 w 8545655"/>
              <a:gd name="connsiteY99" fmla="*/ 668740 h 2388358"/>
              <a:gd name="connsiteX100" fmla="*/ 3987302 w 8545655"/>
              <a:gd name="connsiteY100" fmla="*/ 682388 h 2388358"/>
              <a:gd name="connsiteX101" fmla="*/ 3946359 w 8545655"/>
              <a:gd name="connsiteY101" fmla="*/ 696036 h 2388358"/>
              <a:gd name="connsiteX102" fmla="*/ 3850825 w 8545655"/>
              <a:gd name="connsiteY102" fmla="*/ 736979 h 2388358"/>
              <a:gd name="connsiteX103" fmla="*/ 3741643 w 8545655"/>
              <a:gd name="connsiteY103" fmla="*/ 750627 h 2388358"/>
              <a:gd name="connsiteX104" fmla="*/ 3605165 w 8545655"/>
              <a:gd name="connsiteY104" fmla="*/ 791570 h 2388358"/>
              <a:gd name="connsiteX105" fmla="*/ 3550574 w 8545655"/>
              <a:gd name="connsiteY105" fmla="*/ 818866 h 2388358"/>
              <a:gd name="connsiteX106" fmla="*/ 3441392 w 8545655"/>
              <a:gd name="connsiteY106" fmla="*/ 859809 h 2388358"/>
              <a:gd name="connsiteX107" fmla="*/ 3332210 w 8545655"/>
              <a:gd name="connsiteY107" fmla="*/ 887105 h 2388358"/>
              <a:gd name="connsiteX108" fmla="*/ 3100198 w 8545655"/>
              <a:gd name="connsiteY108" fmla="*/ 996287 h 2388358"/>
              <a:gd name="connsiteX109" fmla="*/ 3045607 w 8545655"/>
              <a:gd name="connsiteY109" fmla="*/ 1023582 h 2388358"/>
              <a:gd name="connsiteX110" fmla="*/ 2922777 w 8545655"/>
              <a:gd name="connsiteY110" fmla="*/ 1050878 h 2388358"/>
              <a:gd name="connsiteX111" fmla="*/ 2868186 w 8545655"/>
              <a:gd name="connsiteY111" fmla="*/ 1078173 h 2388358"/>
              <a:gd name="connsiteX112" fmla="*/ 2813595 w 8545655"/>
              <a:gd name="connsiteY112" fmla="*/ 1091821 h 2388358"/>
              <a:gd name="connsiteX113" fmla="*/ 2731708 w 8545655"/>
              <a:gd name="connsiteY113" fmla="*/ 1119116 h 2388358"/>
              <a:gd name="connsiteX114" fmla="*/ 2677117 w 8545655"/>
              <a:gd name="connsiteY114" fmla="*/ 1132764 h 2388358"/>
              <a:gd name="connsiteX115" fmla="*/ 2554287 w 8545655"/>
              <a:gd name="connsiteY115" fmla="*/ 1187355 h 2388358"/>
              <a:gd name="connsiteX116" fmla="*/ 2445105 w 8545655"/>
              <a:gd name="connsiteY116" fmla="*/ 1214651 h 2388358"/>
              <a:gd name="connsiteX117" fmla="*/ 2363219 w 8545655"/>
              <a:gd name="connsiteY117" fmla="*/ 1241946 h 2388358"/>
              <a:gd name="connsiteX118" fmla="*/ 2308628 w 8545655"/>
              <a:gd name="connsiteY118" fmla="*/ 1269242 h 2388358"/>
              <a:gd name="connsiteX119" fmla="*/ 2185798 w 8545655"/>
              <a:gd name="connsiteY119" fmla="*/ 1282890 h 2388358"/>
              <a:gd name="connsiteX120" fmla="*/ 2076616 w 8545655"/>
              <a:gd name="connsiteY120" fmla="*/ 1310185 h 2388358"/>
              <a:gd name="connsiteX121" fmla="*/ 2035673 w 8545655"/>
              <a:gd name="connsiteY121" fmla="*/ 1323833 h 2388358"/>
              <a:gd name="connsiteX122" fmla="*/ 1953786 w 8545655"/>
              <a:gd name="connsiteY122" fmla="*/ 1337481 h 2388358"/>
              <a:gd name="connsiteX123" fmla="*/ 1899195 w 8545655"/>
              <a:gd name="connsiteY123" fmla="*/ 1351128 h 2388358"/>
              <a:gd name="connsiteX124" fmla="*/ 1776365 w 8545655"/>
              <a:gd name="connsiteY124" fmla="*/ 1392072 h 2388358"/>
              <a:gd name="connsiteX125" fmla="*/ 1680831 w 8545655"/>
              <a:gd name="connsiteY125" fmla="*/ 1419367 h 2388358"/>
              <a:gd name="connsiteX126" fmla="*/ 1585296 w 8545655"/>
              <a:gd name="connsiteY126" fmla="*/ 1433015 h 2388358"/>
              <a:gd name="connsiteX127" fmla="*/ 1489762 w 8545655"/>
              <a:gd name="connsiteY127" fmla="*/ 1460310 h 2388358"/>
              <a:gd name="connsiteX128" fmla="*/ 1380580 w 8545655"/>
              <a:gd name="connsiteY128" fmla="*/ 1473958 h 2388358"/>
              <a:gd name="connsiteX129" fmla="*/ 1298693 w 8545655"/>
              <a:gd name="connsiteY129" fmla="*/ 1487606 h 2388358"/>
              <a:gd name="connsiteX130" fmla="*/ 1257750 w 8545655"/>
              <a:gd name="connsiteY130" fmla="*/ 1501254 h 2388358"/>
              <a:gd name="connsiteX131" fmla="*/ 1175864 w 8545655"/>
              <a:gd name="connsiteY131" fmla="*/ 1542197 h 2388358"/>
              <a:gd name="connsiteX132" fmla="*/ 1025738 w 8545655"/>
              <a:gd name="connsiteY132" fmla="*/ 1569493 h 2388358"/>
              <a:gd name="connsiteX133" fmla="*/ 916556 w 8545655"/>
              <a:gd name="connsiteY133" fmla="*/ 1624084 h 2388358"/>
              <a:gd name="connsiteX134" fmla="*/ 657249 w 8545655"/>
              <a:gd name="connsiteY134" fmla="*/ 1705970 h 2388358"/>
              <a:gd name="connsiteX135" fmla="*/ 575362 w 8545655"/>
              <a:gd name="connsiteY135" fmla="*/ 1719618 h 2388358"/>
              <a:gd name="connsiteX136" fmla="*/ 520771 w 8545655"/>
              <a:gd name="connsiteY136" fmla="*/ 1746913 h 2388358"/>
              <a:gd name="connsiteX137" fmla="*/ 425237 w 8545655"/>
              <a:gd name="connsiteY137" fmla="*/ 1774209 h 2388358"/>
              <a:gd name="connsiteX138" fmla="*/ 384293 w 8545655"/>
              <a:gd name="connsiteY138" fmla="*/ 1801505 h 2388358"/>
              <a:gd name="connsiteX139" fmla="*/ 343350 w 8545655"/>
              <a:gd name="connsiteY139" fmla="*/ 1842448 h 2388358"/>
              <a:gd name="connsiteX140" fmla="*/ 247816 w 8545655"/>
              <a:gd name="connsiteY140" fmla="*/ 1883391 h 2388358"/>
              <a:gd name="connsiteX141" fmla="*/ 165929 w 8545655"/>
              <a:gd name="connsiteY141" fmla="*/ 1910687 h 2388358"/>
              <a:gd name="connsiteX142" fmla="*/ 165929 w 8545655"/>
              <a:gd name="connsiteY142" fmla="*/ 1910687 h 2388358"/>
              <a:gd name="connsiteX143" fmla="*/ 165929 w 8545655"/>
              <a:gd name="connsiteY143" fmla="*/ 1910687 h 2388358"/>
              <a:gd name="connsiteX144" fmla="*/ 84043 w 8545655"/>
              <a:gd name="connsiteY144" fmla="*/ 2006221 h 2388358"/>
              <a:gd name="connsiteX145" fmla="*/ 56747 w 8545655"/>
              <a:gd name="connsiteY145" fmla="*/ 2047164 h 2388358"/>
              <a:gd name="connsiteX146" fmla="*/ 2156 w 8545655"/>
              <a:gd name="connsiteY146" fmla="*/ 2088108 h 2388358"/>
              <a:gd name="connsiteX147" fmla="*/ 43099 w 8545655"/>
              <a:gd name="connsiteY147" fmla="*/ 2060812 h 2388358"/>
              <a:gd name="connsiteX148" fmla="*/ 124986 w 8545655"/>
              <a:gd name="connsiteY148" fmla="*/ 2033516 h 2388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</a:cxnLst>
            <a:rect l="l" t="t" r="r" b="b"/>
            <a:pathLst>
              <a:path w="8545655" h="2388358">
                <a:moveTo>
                  <a:pt x="165929" y="2115403"/>
                </a:moveTo>
                <a:lnTo>
                  <a:pt x="165929" y="2115403"/>
                </a:lnTo>
                <a:cubicBezTo>
                  <a:pt x="193225" y="2147248"/>
                  <a:pt x="216898" y="2182596"/>
                  <a:pt x="247816" y="2210937"/>
                </a:cubicBezTo>
                <a:cubicBezTo>
                  <a:pt x="271998" y="2233104"/>
                  <a:pt x="302407" y="2247331"/>
                  <a:pt x="329702" y="2265528"/>
                </a:cubicBezTo>
                <a:lnTo>
                  <a:pt x="370646" y="2292824"/>
                </a:lnTo>
                <a:cubicBezTo>
                  <a:pt x="379744" y="2306472"/>
                  <a:pt x="384032" y="2325074"/>
                  <a:pt x="397941" y="2333767"/>
                </a:cubicBezTo>
                <a:cubicBezTo>
                  <a:pt x="422340" y="2349016"/>
                  <a:pt x="452532" y="2351965"/>
                  <a:pt x="479828" y="2361063"/>
                </a:cubicBezTo>
                <a:cubicBezTo>
                  <a:pt x="589953" y="2397771"/>
                  <a:pt x="506441" y="2373814"/>
                  <a:pt x="739135" y="2388358"/>
                </a:cubicBezTo>
                <a:cubicBezTo>
                  <a:pt x="925654" y="2383809"/>
                  <a:pt x="1112482" y="2386348"/>
                  <a:pt x="1298693" y="2374710"/>
                </a:cubicBezTo>
                <a:cubicBezTo>
                  <a:pt x="1331748" y="2372644"/>
                  <a:pt x="1362276" y="2356129"/>
                  <a:pt x="1394228" y="2347415"/>
                </a:cubicBezTo>
                <a:cubicBezTo>
                  <a:pt x="1462713" y="2328738"/>
                  <a:pt x="1507384" y="2322054"/>
                  <a:pt x="1585296" y="2306472"/>
                </a:cubicBezTo>
                <a:cubicBezTo>
                  <a:pt x="1603493" y="2292824"/>
                  <a:pt x="1619542" y="2275700"/>
                  <a:pt x="1639887" y="2265528"/>
                </a:cubicBezTo>
                <a:cubicBezTo>
                  <a:pt x="1656664" y="2257140"/>
                  <a:pt x="1676443" y="2257034"/>
                  <a:pt x="1694478" y="2251881"/>
                </a:cubicBezTo>
                <a:cubicBezTo>
                  <a:pt x="1708311" y="2247929"/>
                  <a:pt x="1721774" y="2242782"/>
                  <a:pt x="1735422" y="2238233"/>
                </a:cubicBezTo>
                <a:cubicBezTo>
                  <a:pt x="1749070" y="2229134"/>
                  <a:pt x="1761694" y="2218272"/>
                  <a:pt x="1776365" y="2210937"/>
                </a:cubicBezTo>
                <a:cubicBezTo>
                  <a:pt x="1844772" y="2176734"/>
                  <a:pt x="1834043" y="2189540"/>
                  <a:pt x="1899195" y="2169994"/>
                </a:cubicBezTo>
                <a:cubicBezTo>
                  <a:pt x="2037716" y="2128438"/>
                  <a:pt x="1924949" y="2153926"/>
                  <a:pt x="2049320" y="2129051"/>
                </a:cubicBezTo>
                <a:cubicBezTo>
                  <a:pt x="2062968" y="2119952"/>
                  <a:pt x="2075593" y="2109091"/>
                  <a:pt x="2090264" y="2101755"/>
                </a:cubicBezTo>
                <a:cubicBezTo>
                  <a:pt x="2103131" y="2095322"/>
                  <a:pt x="2117328" y="2091893"/>
                  <a:pt x="2131207" y="2088108"/>
                </a:cubicBezTo>
                <a:cubicBezTo>
                  <a:pt x="2247034" y="2056519"/>
                  <a:pt x="2224314" y="2063108"/>
                  <a:pt x="2335923" y="2047164"/>
                </a:cubicBezTo>
                <a:cubicBezTo>
                  <a:pt x="2389236" y="2020508"/>
                  <a:pt x="2386445" y="2024725"/>
                  <a:pt x="2431458" y="1992573"/>
                </a:cubicBezTo>
                <a:cubicBezTo>
                  <a:pt x="2449967" y="1979352"/>
                  <a:pt x="2466300" y="1962915"/>
                  <a:pt x="2486049" y="1951630"/>
                </a:cubicBezTo>
                <a:cubicBezTo>
                  <a:pt x="2498539" y="1944493"/>
                  <a:pt x="2514125" y="1944416"/>
                  <a:pt x="2526992" y="1937982"/>
                </a:cubicBezTo>
                <a:cubicBezTo>
                  <a:pt x="2550718" y="1926119"/>
                  <a:pt x="2569823" y="1904661"/>
                  <a:pt x="2595231" y="1897039"/>
                </a:cubicBezTo>
                <a:cubicBezTo>
                  <a:pt x="2661886" y="1877043"/>
                  <a:pt x="2799947" y="1856096"/>
                  <a:pt x="2799947" y="1856096"/>
                </a:cubicBezTo>
                <a:cubicBezTo>
                  <a:pt x="2916894" y="1797622"/>
                  <a:pt x="2782664" y="1856874"/>
                  <a:pt x="2977368" y="1815152"/>
                </a:cubicBezTo>
                <a:cubicBezTo>
                  <a:pt x="3001323" y="1810019"/>
                  <a:pt x="3021126" y="1788775"/>
                  <a:pt x="3045607" y="1787857"/>
                </a:cubicBezTo>
                <a:cubicBezTo>
                  <a:pt x="3386592" y="1775070"/>
                  <a:pt x="3727995" y="1778758"/>
                  <a:pt x="4069189" y="1774209"/>
                </a:cubicBezTo>
                <a:cubicBezTo>
                  <a:pt x="4091935" y="1765110"/>
                  <a:pt x="4113963" y="1753953"/>
                  <a:pt x="4137428" y="1746913"/>
                </a:cubicBezTo>
                <a:cubicBezTo>
                  <a:pt x="4198840" y="1728490"/>
                  <a:pt x="4284401" y="1727317"/>
                  <a:pt x="4342144" y="1719618"/>
                </a:cubicBezTo>
                <a:cubicBezTo>
                  <a:pt x="4497832" y="1698859"/>
                  <a:pt x="4304414" y="1710787"/>
                  <a:pt x="4533213" y="1665027"/>
                </a:cubicBezTo>
                <a:lnTo>
                  <a:pt x="4601452" y="1651379"/>
                </a:lnTo>
                <a:cubicBezTo>
                  <a:pt x="4722833" y="1575516"/>
                  <a:pt x="4669919" y="1596711"/>
                  <a:pt x="4751577" y="1569493"/>
                </a:cubicBezTo>
                <a:cubicBezTo>
                  <a:pt x="4853230" y="1501722"/>
                  <a:pt x="4728380" y="1588824"/>
                  <a:pt x="4833464" y="1501254"/>
                </a:cubicBezTo>
                <a:cubicBezTo>
                  <a:pt x="4857655" y="1481095"/>
                  <a:pt x="4901510" y="1458443"/>
                  <a:pt x="4928998" y="1446663"/>
                </a:cubicBezTo>
                <a:cubicBezTo>
                  <a:pt x="4942221" y="1440996"/>
                  <a:pt x="4956293" y="1437564"/>
                  <a:pt x="4969941" y="1433015"/>
                </a:cubicBezTo>
                <a:cubicBezTo>
                  <a:pt x="5000125" y="1402831"/>
                  <a:pt x="5013825" y="1383778"/>
                  <a:pt x="5051828" y="1364776"/>
                </a:cubicBezTo>
                <a:cubicBezTo>
                  <a:pt x="5064695" y="1358342"/>
                  <a:pt x="5079904" y="1357562"/>
                  <a:pt x="5092771" y="1351128"/>
                </a:cubicBezTo>
                <a:cubicBezTo>
                  <a:pt x="5107442" y="1343793"/>
                  <a:pt x="5118725" y="1330495"/>
                  <a:pt x="5133714" y="1323833"/>
                </a:cubicBezTo>
                <a:cubicBezTo>
                  <a:pt x="5176441" y="1304843"/>
                  <a:pt x="5224817" y="1294233"/>
                  <a:pt x="5270192" y="1282890"/>
                </a:cubicBezTo>
                <a:cubicBezTo>
                  <a:pt x="5283840" y="1273791"/>
                  <a:pt x="5295777" y="1261353"/>
                  <a:pt x="5311135" y="1255594"/>
                </a:cubicBezTo>
                <a:cubicBezTo>
                  <a:pt x="5332855" y="1247449"/>
                  <a:pt x="5356356" y="1244823"/>
                  <a:pt x="5379374" y="1241946"/>
                </a:cubicBezTo>
                <a:cubicBezTo>
                  <a:pt x="5465616" y="1231166"/>
                  <a:pt x="5552245" y="1223749"/>
                  <a:pt x="5638681" y="1214651"/>
                </a:cubicBezTo>
                <a:cubicBezTo>
                  <a:pt x="5742574" y="1180019"/>
                  <a:pt x="5692354" y="1192997"/>
                  <a:pt x="5788807" y="1173708"/>
                </a:cubicBezTo>
                <a:cubicBezTo>
                  <a:pt x="5811553" y="1164609"/>
                  <a:pt x="5833091" y="1151545"/>
                  <a:pt x="5857046" y="1146412"/>
                </a:cubicBezTo>
                <a:cubicBezTo>
                  <a:pt x="5960892" y="1124159"/>
                  <a:pt x="6170944" y="1091821"/>
                  <a:pt x="6170944" y="1091821"/>
                </a:cubicBezTo>
                <a:cubicBezTo>
                  <a:pt x="6300610" y="1039954"/>
                  <a:pt x="6187584" y="1095559"/>
                  <a:pt x="6280126" y="1023582"/>
                </a:cubicBezTo>
                <a:cubicBezTo>
                  <a:pt x="6306021" y="1003442"/>
                  <a:pt x="6334717" y="987188"/>
                  <a:pt x="6362013" y="968991"/>
                </a:cubicBezTo>
                <a:lnTo>
                  <a:pt x="6402956" y="941696"/>
                </a:lnTo>
                <a:cubicBezTo>
                  <a:pt x="6416604" y="932597"/>
                  <a:pt x="6429228" y="921735"/>
                  <a:pt x="6443899" y="914400"/>
                </a:cubicBezTo>
                <a:lnTo>
                  <a:pt x="6498490" y="887105"/>
                </a:lnTo>
                <a:cubicBezTo>
                  <a:pt x="6507589" y="873457"/>
                  <a:pt x="6512138" y="855260"/>
                  <a:pt x="6525786" y="846161"/>
                </a:cubicBezTo>
                <a:cubicBezTo>
                  <a:pt x="6541393" y="835756"/>
                  <a:pt x="6562342" y="837666"/>
                  <a:pt x="6580377" y="832513"/>
                </a:cubicBezTo>
                <a:cubicBezTo>
                  <a:pt x="6594209" y="828561"/>
                  <a:pt x="6607672" y="823415"/>
                  <a:pt x="6621320" y="818866"/>
                </a:cubicBezTo>
                <a:cubicBezTo>
                  <a:pt x="6845437" y="639573"/>
                  <a:pt x="6590490" y="830634"/>
                  <a:pt x="6730502" y="750627"/>
                </a:cubicBezTo>
                <a:cubicBezTo>
                  <a:pt x="6750251" y="739342"/>
                  <a:pt x="6762541" y="712651"/>
                  <a:pt x="6785093" y="709684"/>
                </a:cubicBezTo>
                <a:cubicBezTo>
                  <a:pt x="6938711" y="689471"/>
                  <a:pt x="7094518" y="692695"/>
                  <a:pt x="7249117" y="682388"/>
                </a:cubicBezTo>
                <a:cubicBezTo>
                  <a:pt x="7299254" y="679045"/>
                  <a:pt x="7349201" y="673289"/>
                  <a:pt x="7399243" y="668740"/>
                </a:cubicBezTo>
                <a:cubicBezTo>
                  <a:pt x="7435637" y="655092"/>
                  <a:pt x="7472699" y="643108"/>
                  <a:pt x="7508425" y="627797"/>
                </a:cubicBezTo>
                <a:cubicBezTo>
                  <a:pt x="7536475" y="615776"/>
                  <a:pt x="7563634" y="601674"/>
                  <a:pt x="7590311" y="586854"/>
                </a:cubicBezTo>
                <a:cubicBezTo>
                  <a:pt x="7604650" y="578888"/>
                  <a:pt x="7616584" y="566894"/>
                  <a:pt x="7631255" y="559558"/>
                </a:cubicBezTo>
                <a:cubicBezTo>
                  <a:pt x="7663892" y="543240"/>
                  <a:pt x="7705002" y="530427"/>
                  <a:pt x="7740437" y="518615"/>
                </a:cubicBezTo>
                <a:cubicBezTo>
                  <a:pt x="7758634" y="500418"/>
                  <a:pt x="7773205" y="477663"/>
                  <a:pt x="7795028" y="464024"/>
                </a:cubicBezTo>
                <a:cubicBezTo>
                  <a:pt x="7810934" y="454083"/>
                  <a:pt x="7832056" y="456962"/>
                  <a:pt x="7849619" y="450376"/>
                </a:cubicBezTo>
                <a:cubicBezTo>
                  <a:pt x="7868668" y="443233"/>
                  <a:pt x="7886546" y="433175"/>
                  <a:pt x="7904210" y="423081"/>
                </a:cubicBezTo>
                <a:cubicBezTo>
                  <a:pt x="7918451" y="414943"/>
                  <a:pt x="7930482" y="403121"/>
                  <a:pt x="7945153" y="395785"/>
                </a:cubicBezTo>
                <a:cubicBezTo>
                  <a:pt x="7958020" y="389351"/>
                  <a:pt x="7973229" y="388571"/>
                  <a:pt x="7986096" y="382137"/>
                </a:cubicBezTo>
                <a:cubicBezTo>
                  <a:pt x="8000767" y="374802"/>
                  <a:pt x="8012369" y="362177"/>
                  <a:pt x="8027040" y="354842"/>
                </a:cubicBezTo>
                <a:cubicBezTo>
                  <a:pt x="8039907" y="348408"/>
                  <a:pt x="8054027" y="344683"/>
                  <a:pt x="8067983" y="341194"/>
                </a:cubicBezTo>
                <a:cubicBezTo>
                  <a:pt x="8167870" y="316223"/>
                  <a:pt x="8182401" y="315301"/>
                  <a:pt x="8272699" y="300251"/>
                </a:cubicBezTo>
                <a:cubicBezTo>
                  <a:pt x="8390046" y="222020"/>
                  <a:pt x="8241572" y="315815"/>
                  <a:pt x="8354586" y="259308"/>
                </a:cubicBezTo>
                <a:cubicBezTo>
                  <a:pt x="8396818" y="238192"/>
                  <a:pt x="8406865" y="215786"/>
                  <a:pt x="8450120" y="191069"/>
                </a:cubicBezTo>
                <a:cubicBezTo>
                  <a:pt x="8462611" y="183931"/>
                  <a:pt x="8477416" y="181970"/>
                  <a:pt x="8491064" y="177421"/>
                </a:cubicBezTo>
                <a:cubicBezTo>
                  <a:pt x="8509261" y="163773"/>
                  <a:pt x="8545655" y="159224"/>
                  <a:pt x="8545655" y="136478"/>
                </a:cubicBezTo>
                <a:cubicBezTo>
                  <a:pt x="8545655" y="113732"/>
                  <a:pt x="8506176" y="112535"/>
                  <a:pt x="8491064" y="95534"/>
                </a:cubicBezTo>
                <a:cubicBezTo>
                  <a:pt x="8398855" y="-8201"/>
                  <a:pt x="8480592" y="28354"/>
                  <a:pt x="8395529" y="0"/>
                </a:cubicBezTo>
                <a:cubicBezTo>
                  <a:pt x="8305743" y="11224"/>
                  <a:pt x="8264017" y="11992"/>
                  <a:pt x="8177165" y="40943"/>
                </a:cubicBezTo>
                <a:cubicBezTo>
                  <a:pt x="8136222" y="54591"/>
                  <a:pt x="8097059" y="75784"/>
                  <a:pt x="8054335" y="81887"/>
                </a:cubicBezTo>
                <a:cubicBezTo>
                  <a:pt x="7891098" y="105205"/>
                  <a:pt x="7990898" y="93394"/>
                  <a:pt x="7754084" y="109182"/>
                </a:cubicBezTo>
                <a:cubicBezTo>
                  <a:pt x="7653293" y="142780"/>
                  <a:pt x="7742233" y="116811"/>
                  <a:pt x="7535720" y="136478"/>
                </a:cubicBezTo>
                <a:cubicBezTo>
                  <a:pt x="7499208" y="139955"/>
                  <a:pt x="7462932" y="145576"/>
                  <a:pt x="7426538" y="150125"/>
                </a:cubicBezTo>
                <a:cubicBezTo>
                  <a:pt x="7305571" y="190448"/>
                  <a:pt x="7373248" y="174244"/>
                  <a:pt x="7221822" y="191069"/>
                </a:cubicBezTo>
                <a:cubicBezTo>
                  <a:pt x="7208174" y="195618"/>
                  <a:pt x="7194922" y="201595"/>
                  <a:pt x="7180878" y="204716"/>
                </a:cubicBezTo>
                <a:cubicBezTo>
                  <a:pt x="7074987" y="228247"/>
                  <a:pt x="6979883" y="224728"/>
                  <a:pt x="6866980" y="232012"/>
                </a:cubicBezTo>
                <a:lnTo>
                  <a:pt x="6675911" y="245660"/>
                </a:lnTo>
                <a:cubicBezTo>
                  <a:pt x="6543722" y="289724"/>
                  <a:pt x="6620701" y="267537"/>
                  <a:pt x="6334717" y="286603"/>
                </a:cubicBezTo>
                <a:lnTo>
                  <a:pt x="6130001" y="300251"/>
                </a:lnTo>
                <a:cubicBezTo>
                  <a:pt x="6102705" y="304800"/>
                  <a:pt x="6074811" y="306618"/>
                  <a:pt x="6048114" y="313899"/>
                </a:cubicBezTo>
                <a:cubicBezTo>
                  <a:pt x="5948600" y="341039"/>
                  <a:pt x="6013119" y="344694"/>
                  <a:pt x="5911637" y="354842"/>
                </a:cubicBezTo>
                <a:cubicBezTo>
                  <a:pt x="5843586" y="361647"/>
                  <a:pt x="5775159" y="363941"/>
                  <a:pt x="5706920" y="368490"/>
                </a:cubicBezTo>
                <a:cubicBezTo>
                  <a:pt x="5693272" y="373039"/>
                  <a:pt x="5679933" y="378648"/>
                  <a:pt x="5665977" y="382137"/>
                </a:cubicBezTo>
                <a:cubicBezTo>
                  <a:pt x="5527604" y="416730"/>
                  <a:pt x="5317593" y="416707"/>
                  <a:pt x="5215601" y="423081"/>
                </a:cubicBezTo>
                <a:cubicBezTo>
                  <a:pt x="4938037" y="440428"/>
                  <a:pt x="5069952" y="431134"/>
                  <a:pt x="4819816" y="450376"/>
                </a:cubicBezTo>
                <a:cubicBezTo>
                  <a:pt x="4550273" y="517763"/>
                  <a:pt x="4869854" y="442520"/>
                  <a:pt x="4601452" y="491319"/>
                </a:cubicBezTo>
                <a:cubicBezTo>
                  <a:pt x="4587298" y="493892"/>
                  <a:pt x="4574465" y="501478"/>
                  <a:pt x="4560508" y="504967"/>
                </a:cubicBezTo>
                <a:cubicBezTo>
                  <a:pt x="4538004" y="510593"/>
                  <a:pt x="4515016" y="514066"/>
                  <a:pt x="4492270" y="518615"/>
                </a:cubicBezTo>
                <a:cubicBezTo>
                  <a:pt x="4412096" y="558701"/>
                  <a:pt x="4450662" y="543609"/>
                  <a:pt x="4342144" y="573206"/>
                </a:cubicBezTo>
                <a:cubicBezTo>
                  <a:pt x="4299048" y="584960"/>
                  <a:pt x="4244900" y="594532"/>
                  <a:pt x="4205667" y="614149"/>
                </a:cubicBezTo>
                <a:cubicBezTo>
                  <a:pt x="4187470" y="623248"/>
                  <a:pt x="4169776" y="633431"/>
                  <a:pt x="4151076" y="641445"/>
                </a:cubicBezTo>
                <a:cubicBezTo>
                  <a:pt x="4126522" y="651968"/>
                  <a:pt x="4079518" y="663412"/>
                  <a:pt x="4055541" y="668740"/>
                </a:cubicBezTo>
                <a:cubicBezTo>
                  <a:pt x="4032897" y="673772"/>
                  <a:pt x="4009806" y="676762"/>
                  <a:pt x="3987302" y="682388"/>
                </a:cubicBezTo>
                <a:cubicBezTo>
                  <a:pt x="3973346" y="685877"/>
                  <a:pt x="3959582" y="690369"/>
                  <a:pt x="3946359" y="696036"/>
                </a:cubicBezTo>
                <a:cubicBezTo>
                  <a:pt x="3911692" y="710893"/>
                  <a:pt x="3887882" y="730241"/>
                  <a:pt x="3850825" y="736979"/>
                </a:cubicBezTo>
                <a:cubicBezTo>
                  <a:pt x="3814739" y="743540"/>
                  <a:pt x="3777821" y="744597"/>
                  <a:pt x="3741643" y="750627"/>
                </a:cubicBezTo>
                <a:cubicBezTo>
                  <a:pt x="3712260" y="755524"/>
                  <a:pt x="3623363" y="782471"/>
                  <a:pt x="3605165" y="791570"/>
                </a:cubicBezTo>
                <a:cubicBezTo>
                  <a:pt x="3586968" y="800669"/>
                  <a:pt x="3569354" y="811041"/>
                  <a:pt x="3550574" y="818866"/>
                </a:cubicBezTo>
                <a:cubicBezTo>
                  <a:pt x="3514695" y="833816"/>
                  <a:pt x="3478491" y="848215"/>
                  <a:pt x="3441392" y="859809"/>
                </a:cubicBezTo>
                <a:cubicBezTo>
                  <a:pt x="3405586" y="870999"/>
                  <a:pt x="3332210" y="887105"/>
                  <a:pt x="3332210" y="887105"/>
                </a:cubicBezTo>
                <a:cubicBezTo>
                  <a:pt x="3151737" y="999899"/>
                  <a:pt x="3298631" y="919967"/>
                  <a:pt x="3100198" y="996287"/>
                </a:cubicBezTo>
                <a:cubicBezTo>
                  <a:pt x="3081209" y="1003590"/>
                  <a:pt x="3064908" y="1017148"/>
                  <a:pt x="3045607" y="1023582"/>
                </a:cubicBezTo>
                <a:cubicBezTo>
                  <a:pt x="2967780" y="1049524"/>
                  <a:pt x="2992753" y="1024637"/>
                  <a:pt x="2922777" y="1050878"/>
                </a:cubicBezTo>
                <a:cubicBezTo>
                  <a:pt x="2903728" y="1058021"/>
                  <a:pt x="2887235" y="1071030"/>
                  <a:pt x="2868186" y="1078173"/>
                </a:cubicBezTo>
                <a:cubicBezTo>
                  <a:pt x="2850623" y="1084759"/>
                  <a:pt x="2831561" y="1086431"/>
                  <a:pt x="2813595" y="1091821"/>
                </a:cubicBezTo>
                <a:cubicBezTo>
                  <a:pt x="2786036" y="1100089"/>
                  <a:pt x="2759267" y="1110848"/>
                  <a:pt x="2731708" y="1119116"/>
                </a:cubicBezTo>
                <a:cubicBezTo>
                  <a:pt x="2713742" y="1124506"/>
                  <a:pt x="2695083" y="1127374"/>
                  <a:pt x="2677117" y="1132764"/>
                </a:cubicBezTo>
                <a:cubicBezTo>
                  <a:pt x="2501074" y="1185578"/>
                  <a:pt x="2663978" y="1132510"/>
                  <a:pt x="2554287" y="1187355"/>
                </a:cubicBezTo>
                <a:cubicBezTo>
                  <a:pt x="2521156" y="1203920"/>
                  <a:pt x="2479369" y="1205306"/>
                  <a:pt x="2445105" y="1214651"/>
                </a:cubicBezTo>
                <a:cubicBezTo>
                  <a:pt x="2417347" y="1222221"/>
                  <a:pt x="2389933" y="1231260"/>
                  <a:pt x="2363219" y="1241946"/>
                </a:cubicBezTo>
                <a:cubicBezTo>
                  <a:pt x="2344329" y="1249502"/>
                  <a:pt x="2328452" y="1264667"/>
                  <a:pt x="2308628" y="1269242"/>
                </a:cubicBezTo>
                <a:cubicBezTo>
                  <a:pt x="2268488" y="1278505"/>
                  <a:pt x="2226741" y="1278341"/>
                  <a:pt x="2185798" y="1282890"/>
                </a:cubicBezTo>
                <a:cubicBezTo>
                  <a:pt x="2092199" y="1314088"/>
                  <a:pt x="2208383" y="1277243"/>
                  <a:pt x="2076616" y="1310185"/>
                </a:cubicBezTo>
                <a:cubicBezTo>
                  <a:pt x="2062660" y="1313674"/>
                  <a:pt x="2049716" y="1320712"/>
                  <a:pt x="2035673" y="1323833"/>
                </a:cubicBezTo>
                <a:cubicBezTo>
                  <a:pt x="2008660" y="1329836"/>
                  <a:pt x="1980921" y="1332054"/>
                  <a:pt x="1953786" y="1337481"/>
                </a:cubicBezTo>
                <a:cubicBezTo>
                  <a:pt x="1935393" y="1341159"/>
                  <a:pt x="1917392" y="1346579"/>
                  <a:pt x="1899195" y="1351128"/>
                </a:cubicBezTo>
                <a:cubicBezTo>
                  <a:pt x="1826680" y="1399472"/>
                  <a:pt x="1888851" y="1366114"/>
                  <a:pt x="1776365" y="1392072"/>
                </a:cubicBezTo>
                <a:cubicBezTo>
                  <a:pt x="1744094" y="1399519"/>
                  <a:pt x="1713215" y="1412428"/>
                  <a:pt x="1680831" y="1419367"/>
                </a:cubicBezTo>
                <a:cubicBezTo>
                  <a:pt x="1649377" y="1426107"/>
                  <a:pt x="1616750" y="1426275"/>
                  <a:pt x="1585296" y="1433015"/>
                </a:cubicBezTo>
                <a:cubicBezTo>
                  <a:pt x="1552912" y="1439954"/>
                  <a:pt x="1522238" y="1453815"/>
                  <a:pt x="1489762" y="1460310"/>
                </a:cubicBezTo>
                <a:cubicBezTo>
                  <a:pt x="1453797" y="1467503"/>
                  <a:pt x="1416889" y="1468771"/>
                  <a:pt x="1380580" y="1473958"/>
                </a:cubicBezTo>
                <a:cubicBezTo>
                  <a:pt x="1353186" y="1477871"/>
                  <a:pt x="1325989" y="1483057"/>
                  <a:pt x="1298693" y="1487606"/>
                </a:cubicBezTo>
                <a:cubicBezTo>
                  <a:pt x="1285045" y="1492155"/>
                  <a:pt x="1270896" y="1495411"/>
                  <a:pt x="1257750" y="1501254"/>
                </a:cubicBezTo>
                <a:cubicBezTo>
                  <a:pt x="1229863" y="1513648"/>
                  <a:pt x="1204544" y="1531768"/>
                  <a:pt x="1175864" y="1542197"/>
                </a:cubicBezTo>
                <a:cubicBezTo>
                  <a:pt x="1159723" y="1548066"/>
                  <a:pt x="1035987" y="1567785"/>
                  <a:pt x="1025738" y="1569493"/>
                </a:cubicBezTo>
                <a:cubicBezTo>
                  <a:pt x="989344" y="1587690"/>
                  <a:pt x="954057" y="1608294"/>
                  <a:pt x="916556" y="1624084"/>
                </a:cubicBezTo>
                <a:cubicBezTo>
                  <a:pt x="822082" y="1663863"/>
                  <a:pt x="754043" y="1685229"/>
                  <a:pt x="657249" y="1705970"/>
                </a:cubicBezTo>
                <a:cubicBezTo>
                  <a:pt x="630191" y="1711768"/>
                  <a:pt x="602658" y="1715069"/>
                  <a:pt x="575362" y="1719618"/>
                </a:cubicBezTo>
                <a:cubicBezTo>
                  <a:pt x="557165" y="1728716"/>
                  <a:pt x="539471" y="1738899"/>
                  <a:pt x="520771" y="1746913"/>
                </a:cubicBezTo>
                <a:cubicBezTo>
                  <a:pt x="493358" y="1758661"/>
                  <a:pt x="452942" y="1767283"/>
                  <a:pt x="425237" y="1774209"/>
                </a:cubicBezTo>
                <a:cubicBezTo>
                  <a:pt x="411589" y="1783308"/>
                  <a:pt x="396894" y="1791004"/>
                  <a:pt x="384293" y="1801505"/>
                </a:cubicBezTo>
                <a:cubicBezTo>
                  <a:pt x="369466" y="1813861"/>
                  <a:pt x="359056" y="1831230"/>
                  <a:pt x="343350" y="1842448"/>
                </a:cubicBezTo>
                <a:cubicBezTo>
                  <a:pt x="308036" y="1867672"/>
                  <a:pt x="285330" y="1869323"/>
                  <a:pt x="247816" y="1883391"/>
                </a:cubicBezTo>
                <a:cubicBezTo>
                  <a:pt x="170522" y="1912377"/>
                  <a:pt x="204973" y="1910687"/>
                  <a:pt x="165929" y="1910687"/>
                </a:cubicBezTo>
                <a:lnTo>
                  <a:pt x="165929" y="1910687"/>
                </a:lnTo>
                <a:lnTo>
                  <a:pt x="165929" y="1910687"/>
                </a:lnTo>
                <a:cubicBezTo>
                  <a:pt x="138634" y="1942532"/>
                  <a:pt x="110244" y="1973470"/>
                  <a:pt x="84043" y="2006221"/>
                </a:cubicBezTo>
                <a:cubicBezTo>
                  <a:pt x="73796" y="2019029"/>
                  <a:pt x="68345" y="2035566"/>
                  <a:pt x="56747" y="2047164"/>
                </a:cubicBezTo>
                <a:cubicBezTo>
                  <a:pt x="40663" y="2063248"/>
                  <a:pt x="18240" y="2072024"/>
                  <a:pt x="2156" y="2088108"/>
                </a:cubicBezTo>
                <a:cubicBezTo>
                  <a:pt x="-9442" y="2099706"/>
                  <a:pt x="28858" y="2068950"/>
                  <a:pt x="43099" y="2060812"/>
                </a:cubicBezTo>
                <a:cubicBezTo>
                  <a:pt x="97987" y="2029447"/>
                  <a:pt x="80852" y="2033516"/>
                  <a:pt x="124986" y="2033516"/>
                </a:cubicBezTo>
              </a:path>
            </a:pathLst>
          </a:custGeom>
          <a:solidFill>
            <a:srgbClr val="00B0F0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Полилиния 3"/>
          <p:cNvSpPr/>
          <p:nvPr/>
        </p:nvSpPr>
        <p:spPr>
          <a:xfrm>
            <a:off x="0" y="350838"/>
            <a:ext cx="8475663" cy="3208337"/>
          </a:xfrm>
          <a:custGeom>
            <a:avLst/>
            <a:gdLst>
              <a:gd name="connsiteX0" fmla="*/ 40943 w 8475259"/>
              <a:gd name="connsiteY0" fmla="*/ 1965278 h 3207273"/>
              <a:gd name="connsiteX1" fmla="*/ 40943 w 8475259"/>
              <a:gd name="connsiteY1" fmla="*/ 1965278 h 3207273"/>
              <a:gd name="connsiteX2" fmla="*/ 450376 w 8475259"/>
              <a:gd name="connsiteY2" fmla="*/ 1951630 h 3207273"/>
              <a:gd name="connsiteX3" fmla="*/ 573206 w 8475259"/>
              <a:gd name="connsiteY3" fmla="*/ 1910687 h 3207273"/>
              <a:gd name="connsiteX4" fmla="*/ 750627 w 8475259"/>
              <a:gd name="connsiteY4" fmla="*/ 1883391 h 3207273"/>
              <a:gd name="connsiteX5" fmla="*/ 900752 w 8475259"/>
              <a:gd name="connsiteY5" fmla="*/ 1842448 h 3207273"/>
              <a:gd name="connsiteX6" fmla="*/ 955343 w 8475259"/>
              <a:gd name="connsiteY6" fmla="*/ 1815152 h 3207273"/>
              <a:gd name="connsiteX7" fmla="*/ 1132764 w 8475259"/>
              <a:gd name="connsiteY7" fmla="*/ 1774209 h 3207273"/>
              <a:gd name="connsiteX8" fmla="*/ 1255594 w 8475259"/>
              <a:gd name="connsiteY8" fmla="*/ 1733266 h 3207273"/>
              <a:gd name="connsiteX9" fmla="*/ 1351128 w 8475259"/>
              <a:gd name="connsiteY9" fmla="*/ 1705970 h 3207273"/>
              <a:gd name="connsiteX10" fmla="*/ 1405719 w 8475259"/>
              <a:gd name="connsiteY10" fmla="*/ 1692322 h 3207273"/>
              <a:gd name="connsiteX11" fmla="*/ 1487606 w 8475259"/>
              <a:gd name="connsiteY11" fmla="*/ 1665027 h 3207273"/>
              <a:gd name="connsiteX12" fmla="*/ 1569492 w 8475259"/>
              <a:gd name="connsiteY12" fmla="*/ 1651379 h 3207273"/>
              <a:gd name="connsiteX13" fmla="*/ 1665027 w 8475259"/>
              <a:gd name="connsiteY13" fmla="*/ 1624084 h 3207273"/>
              <a:gd name="connsiteX14" fmla="*/ 1760561 w 8475259"/>
              <a:gd name="connsiteY14" fmla="*/ 1610436 h 3207273"/>
              <a:gd name="connsiteX15" fmla="*/ 1801504 w 8475259"/>
              <a:gd name="connsiteY15" fmla="*/ 1596788 h 3207273"/>
              <a:gd name="connsiteX16" fmla="*/ 1883391 w 8475259"/>
              <a:gd name="connsiteY16" fmla="*/ 1583140 h 3207273"/>
              <a:gd name="connsiteX17" fmla="*/ 1924334 w 8475259"/>
              <a:gd name="connsiteY17" fmla="*/ 1555845 h 3207273"/>
              <a:gd name="connsiteX18" fmla="*/ 1992573 w 8475259"/>
              <a:gd name="connsiteY18" fmla="*/ 1542197 h 3207273"/>
              <a:gd name="connsiteX19" fmla="*/ 2388358 w 8475259"/>
              <a:gd name="connsiteY19" fmla="*/ 1473958 h 3207273"/>
              <a:gd name="connsiteX20" fmla="*/ 2552131 w 8475259"/>
              <a:gd name="connsiteY20" fmla="*/ 1446663 h 3207273"/>
              <a:gd name="connsiteX21" fmla="*/ 2647665 w 8475259"/>
              <a:gd name="connsiteY21" fmla="*/ 1433015 h 3207273"/>
              <a:gd name="connsiteX22" fmla="*/ 2743200 w 8475259"/>
              <a:gd name="connsiteY22" fmla="*/ 1378424 h 3207273"/>
              <a:gd name="connsiteX23" fmla="*/ 2961564 w 8475259"/>
              <a:gd name="connsiteY23" fmla="*/ 1337481 h 3207273"/>
              <a:gd name="connsiteX24" fmla="*/ 3166280 w 8475259"/>
              <a:gd name="connsiteY24" fmla="*/ 1296537 h 3207273"/>
              <a:gd name="connsiteX25" fmla="*/ 3480179 w 8475259"/>
              <a:gd name="connsiteY25" fmla="*/ 1255594 h 3207273"/>
              <a:gd name="connsiteX26" fmla="*/ 3739486 w 8475259"/>
              <a:gd name="connsiteY26" fmla="*/ 1214651 h 3207273"/>
              <a:gd name="connsiteX27" fmla="*/ 3862316 w 8475259"/>
              <a:gd name="connsiteY27" fmla="*/ 1187355 h 3207273"/>
              <a:gd name="connsiteX28" fmla="*/ 4067033 w 8475259"/>
              <a:gd name="connsiteY28" fmla="*/ 1146412 h 3207273"/>
              <a:gd name="connsiteX29" fmla="*/ 4121624 w 8475259"/>
              <a:gd name="connsiteY29" fmla="*/ 1132764 h 3207273"/>
              <a:gd name="connsiteX30" fmla="*/ 4176215 w 8475259"/>
              <a:gd name="connsiteY30" fmla="*/ 1105469 h 3207273"/>
              <a:gd name="connsiteX31" fmla="*/ 4217158 w 8475259"/>
              <a:gd name="connsiteY31" fmla="*/ 1091821 h 3207273"/>
              <a:gd name="connsiteX32" fmla="*/ 4380931 w 8475259"/>
              <a:gd name="connsiteY32" fmla="*/ 1050878 h 3207273"/>
              <a:gd name="connsiteX33" fmla="*/ 4531056 w 8475259"/>
              <a:gd name="connsiteY33" fmla="*/ 1009934 h 3207273"/>
              <a:gd name="connsiteX34" fmla="*/ 4763068 w 8475259"/>
              <a:gd name="connsiteY34" fmla="*/ 968991 h 3207273"/>
              <a:gd name="connsiteX35" fmla="*/ 4858603 w 8475259"/>
              <a:gd name="connsiteY35" fmla="*/ 941696 h 3207273"/>
              <a:gd name="connsiteX36" fmla="*/ 4967785 w 8475259"/>
              <a:gd name="connsiteY36" fmla="*/ 900752 h 3207273"/>
              <a:gd name="connsiteX37" fmla="*/ 5090615 w 8475259"/>
              <a:gd name="connsiteY37" fmla="*/ 887104 h 3207273"/>
              <a:gd name="connsiteX38" fmla="*/ 5172501 w 8475259"/>
              <a:gd name="connsiteY38" fmla="*/ 846161 h 3207273"/>
              <a:gd name="connsiteX39" fmla="*/ 5404513 w 8475259"/>
              <a:gd name="connsiteY39" fmla="*/ 805218 h 3207273"/>
              <a:gd name="connsiteX40" fmla="*/ 5622877 w 8475259"/>
              <a:gd name="connsiteY40" fmla="*/ 764275 h 3207273"/>
              <a:gd name="connsiteX41" fmla="*/ 5718412 w 8475259"/>
              <a:gd name="connsiteY41" fmla="*/ 736979 h 3207273"/>
              <a:gd name="connsiteX42" fmla="*/ 5841242 w 8475259"/>
              <a:gd name="connsiteY42" fmla="*/ 723331 h 3207273"/>
              <a:gd name="connsiteX43" fmla="*/ 5950424 w 8475259"/>
              <a:gd name="connsiteY43" fmla="*/ 709684 h 3207273"/>
              <a:gd name="connsiteX44" fmla="*/ 5991367 w 8475259"/>
              <a:gd name="connsiteY44" fmla="*/ 696036 h 3207273"/>
              <a:gd name="connsiteX45" fmla="*/ 6059606 w 8475259"/>
              <a:gd name="connsiteY45" fmla="*/ 682388 h 3207273"/>
              <a:gd name="connsiteX46" fmla="*/ 6237027 w 8475259"/>
              <a:gd name="connsiteY46" fmla="*/ 641445 h 3207273"/>
              <a:gd name="connsiteX47" fmla="*/ 6469039 w 8475259"/>
              <a:gd name="connsiteY47" fmla="*/ 600501 h 3207273"/>
              <a:gd name="connsiteX48" fmla="*/ 6550925 w 8475259"/>
              <a:gd name="connsiteY48" fmla="*/ 573206 h 3207273"/>
              <a:gd name="connsiteX49" fmla="*/ 6619164 w 8475259"/>
              <a:gd name="connsiteY49" fmla="*/ 559558 h 3207273"/>
              <a:gd name="connsiteX50" fmla="*/ 6755642 w 8475259"/>
              <a:gd name="connsiteY50" fmla="*/ 518615 h 3207273"/>
              <a:gd name="connsiteX51" fmla="*/ 6810233 w 8475259"/>
              <a:gd name="connsiteY51" fmla="*/ 491319 h 3207273"/>
              <a:gd name="connsiteX52" fmla="*/ 6851176 w 8475259"/>
              <a:gd name="connsiteY52" fmla="*/ 477672 h 3207273"/>
              <a:gd name="connsiteX53" fmla="*/ 6892119 w 8475259"/>
              <a:gd name="connsiteY53" fmla="*/ 436728 h 3207273"/>
              <a:gd name="connsiteX54" fmla="*/ 6987653 w 8475259"/>
              <a:gd name="connsiteY54" fmla="*/ 382137 h 3207273"/>
              <a:gd name="connsiteX55" fmla="*/ 7083188 w 8475259"/>
              <a:gd name="connsiteY55" fmla="*/ 327546 h 3207273"/>
              <a:gd name="connsiteX56" fmla="*/ 7165074 w 8475259"/>
              <a:gd name="connsiteY56" fmla="*/ 272955 h 3207273"/>
              <a:gd name="connsiteX57" fmla="*/ 7219665 w 8475259"/>
              <a:gd name="connsiteY57" fmla="*/ 245660 h 3207273"/>
              <a:gd name="connsiteX58" fmla="*/ 7328847 w 8475259"/>
              <a:gd name="connsiteY58" fmla="*/ 204716 h 3207273"/>
              <a:gd name="connsiteX59" fmla="*/ 7383439 w 8475259"/>
              <a:gd name="connsiteY59" fmla="*/ 163773 h 3207273"/>
              <a:gd name="connsiteX60" fmla="*/ 7424382 w 8475259"/>
              <a:gd name="connsiteY60" fmla="*/ 150125 h 3207273"/>
              <a:gd name="connsiteX61" fmla="*/ 7465325 w 8475259"/>
              <a:gd name="connsiteY61" fmla="*/ 109182 h 3207273"/>
              <a:gd name="connsiteX62" fmla="*/ 7506268 w 8475259"/>
              <a:gd name="connsiteY62" fmla="*/ 95534 h 3207273"/>
              <a:gd name="connsiteX63" fmla="*/ 7588155 w 8475259"/>
              <a:gd name="connsiteY63" fmla="*/ 27296 h 3207273"/>
              <a:gd name="connsiteX64" fmla="*/ 7629098 w 8475259"/>
              <a:gd name="connsiteY64" fmla="*/ 0 h 3207273"/>
              <a:gd name="connsiteX65" fmla="*/ 7888406 w 8475259"/>
              <a:gd name="connsiteY65" fmla="*/ 27296 h 3207273"/>
              <a:gd name="connsiteX66" fmla="*/ 8024883 w 8475259"/>
              <a:gd name="connsiteY66" fmla="*/ 122830 h 3207273"/>
              <a:gd name="connsiteX67" fmla="*/ 8161361 w 8475259"/>
              <a:gd name="connsiteY67" fmla="*/ 245660 h 3207273"/>
              <a:gd name="connsiteX68" fmla="*/ 8243247 w 8475259"/>
              <a:gd name="connsiteY68" fmla="*/ 354842 h 3207273"/>
              <a:gd name="connsiteX69" fmla="*/ 8270543 w 8475259"/>
              <a:gd name="connsiteY69" fmla="*/ 395785 h 3207273"/>
              <a:gd name="connsiteX70" fmla="*/ 8311486 w 8475259"/>
              <a:gd name="connsiteY70" fmla="*/ 436728 h 3207273"/>
              <a:gd name="connsiteX71" fmla="*/ 8407021 w 8475259"/>
              <a:gd name="connsiteY71" fmla="*/ 559558 h 3207273"/>
              <a:gd name="connsiteX72" fmla="*/ 8447964 w 8475259"/>
              <a:gd name="connsiteY72" fmla="*/ 655093 h 3207273"/>
              <a:gd name="connsiteX73" fmla="*/ 8475259 w 8475259"/>
              <a:gd name="connsiteY73" fmla="*/ 736979 h 3207273"/>
              <a:gd name="connsiteX74" fmla="*/ 8461612 w 8475259"/>
              <a:gd name="connsiteY74" fmla="*/ 873457 h 3207273"/>
              <a:gd name="connsiteX75" fmla="*/ 8420668 w 8475259"/>
              <a:gd name="connsiteY75" fmla="*/ 900752 h 3207273"/>
              <a:gd name="connsiteX76" fmla="*/ 8366077 w 8475259"/>
              <a:gd name="connsiteY76" fmla="*/ 914400 h 3207273"/>
              <a:gd name="connsiteX77" fmla="*/ 8256895 w 8475259"/>
              <a:gd name="connsiteY77" fmla="*/ 955343 h 3207273"/>
              <a:gd name="connsiteX78" fmla="*/ 8175009 w 8475259"/>
              <a:gd name="connsiteY78" fmla="*/ 1023582 h 3207273"/>
              <a:gd name="connsiteX79" fmla="*/ 8011236 w 8475259"/>
              <a:gd name="connsiteY79" fmla="*/ 1091821 h 3207273"/>
              <a:gd name="connsiteX80" fmla="*/ 7902053 w 8475259"/>
              <a:gd name="connsiteY80" fmla="*/ 1132764 h 3207273"/>
              <a:gd name="connsiteX81" fmla="*/ 7765576 w 8475259"/>
              <a:gd name="connsiteY81" fmla="*/ 1173707 h 3207273"/>
              <a:gd name="connsiteX82" fmla="*/ 7710985 w 8475259"/>
              <a:gd name="connsiteY82" fmla="*/ 1201003 h 3207273"/>
              <a:gd name="connsiteX83" fmla="*/ 7478973 w 8475259"/>
              <a:gd name="connsiteY83" fmla="*/ 1255594 h 3207273"/>
              <a:gd name="connsiteX84" fmla="*/ 7369791 w 8475259"/>
              <a:gd name="connsiteY84" fmla="*/ 1282890 h 3207273"/>
              <a:gd name="connsiteX85" fmla="*/ 7192370 w 8475259"/>
              <a:gd name="connsiteY85" fmla="*/ 1337481 h 3207273"/>
              <a:gd name="connsiteX86" fmla="*/ 6714698 w 8475259"/>
              <a:gd name="connsiteY86" fmla="*/ 1364776 h 3207273"/>
              <a:gd name="connsiteX87" fmla="*/ 6537277 w 8475259"/>
              <a:gd name="connsiteY87" fmla="*/ 1392072 h 3207273"/>
              <a:gd name="connsiteX88" fmla="*/ 6455391 w 8475259"/>
              <a:gd name="connsiteY88" fmla="*/ 1419367 h 3207273"/>
              <a:gd name="connsiteX89" fmla="*/ 6045958 w 8475259"/>
              <a:gd name="connsiteY89" fmla="*/ 1473958 h 3207273"/>
              <a:gd name="connsiteX90" fmla="*/ 6005015 w 8475259"/>
              <a:gd name="connsiteY90" fmla="*/ 1528549 h 3207273"/>
              <a:gd name="connsiteX91" fmla="*/ 5950424 w 8475259"/>
              <a:gd name="connsiteY91" fmla="*/ 1542197 h 3207273"/>
              <a:gd name="connsiteX92" fmla="*/ 5854889 w 8475259"/>
              <a:gd name="connsiteY92" fmla="*/ 1555845 h 3207273"/>
              <a:gd name="connsiteX93" fmla="*/ 5704764 w 8475259"/>
              <a:gd name="connsiteY93" fmla="*/ 1610436 h 3207273"/>
              <a:gd name="connsiteX94" fmla="*/ 5650173 w 8475259"/>
              <a:gd name="connsiteY94" fmla="*/ 1637731 h 3207273"/>
              <a:gd name="connsiteX95" fmla="*/ 5554639 w 8475259"/>
              <a:gd name="connsiteY95" fmla="*/ 1665027 h 3207273"/>
              <a:gd name="connsiteX96" fmla="*/ 5500047 w 8475259"/>
              <a:gd name="connsiteY96" fmla="*/ 1692322 h 3207273"/>
              <a:gd name="connsiteX97" fmla="*/ 5363570 w 8475259"/>
              <a:gd name="connsiteY97" fmla="*/ 1705970 h 3207273"/>
              <a:gd name="connsiteX98" fmla="*/ 5308979 w 8475259"/>
              <a:gd name="connsiteY98" fmla="*/ 1719618 h 3207273"/>
              <a:gd name="connsiteX99" fmla="*/ 5254388 w 8475259"/>
              <a:gd name="connsiteY99" fmla="*/ 1746913 h 3207273"/>
              <a:gd name="connsiteX100" fmla="*/ 5104262 w 8475259"/>
              <a:gd name="connsiteY100" fmla="*/ 1760561 h 3207273"/>
              <a:gd name="connsiteX101" fmla="*/ 4653886 w 8475259"/>
              <a:gd name="connsiteY101" fmla="*/ 1787857 h 3207273"/>
              <a:gd name="connsiteX102" fmla="*/ 4367283 w 8475259"/>
              <a:gd name="connsiteY102" fmla="*/ 1828800 h 3207273"/>
              <a:gd name="connsiteX103" fmla="*/ 4203510 w 8475259"/>
              <a:gd name="connsiteY103" fmla="*/ 1897039 h 3207273"/>
              <a:gd name="connsiteX104" fmla="*/ 4026089 w 8475259"/>
              <a:gd name="connsiteY104" fmla="*/ 1951630 h 3207273"/>
              <a:gd name="connsiteX105" fmla="*/ 3903259 w 8475259"/>
              <a:gd name="connsiteY105" fmla="*/ 2019869 h 3207273"/>
              <a:gd name="connsiteX106" fmla="*/ 3821373 w 8475259"/>
              <a:gd name="connsiteY106" fmla="*/ 2047164 h 3207273"/>
              <a:gd name="connsiteX107" fmla="*/ 3753134 w 8475259"/>
              <a:gd name="connsiteY107" fmla="*/ 2074460 h 3207273"/>
              <a:gd name="connsiteX108" fmla="*/ 3616656 w 8475259"/>
              <a:gd name="connsiteY108" fmla="*/ 2101755 h 3207273"/>
              <a:gd name="connsiteX109" fmla="*/ 3480179 w 8475259"/>
              <a:gd name="connsiteY109" fmla="*/ 2142699 h 3207273"/>
              <a:gd name="connsiteX110" fmla="*/ 3398292 w 8475259"/>
              <a:gd name="connsiteY110" fmla="*/ 2156346 h 3207273"/>
              <a:gd name="connsiteX111" fmla="*/ 3261815 w 8475259"/>
              <a:gd name="connsiteY111" fmla="*/ 2210937 h 3207273"/>
              <a:gd name="connsiteX112" fmla="*/ 3166280 w 8475259"/>
              <a:gd name="connsiteY112" fmla="*/ 2224585 h 3207273"/>
              <a:gd name="connsiteX113" fmla="*/ 3043450 w 8475259"/>
              <a:gd name="connsiteY113" fmla="*/ 2251881 h 3207273"/>
              <a:gd name="connsiteX114" fmla="*/ 3002507 w 8475259"/>
              <a:gd name="connsiteY114" fmla="*/ 2265528 h 3207273"/>
              <a:gd name="connsiteX115" fmla="*/ 2893325 w 8475259"/>
              <a:gd name="connsiteY115" fmla="*/ 2279176 h 3207273"/>
              <a:gd name="connsiteX116" fmla="*/ 2674961 w 8475259"/>
              <a:gd name="connsiteY116" fmla="*/ 2333767 h 3207273"/>
              <a:gd name="connsiteX117" fmla="*/ 2593074 w 8475259"/>
              <a:gd name="connsiteY117" fmla="*/ 2347415 h 3207273"/>
              <a:gd name="connsiteX118" fmla="*/ 2442949 w 8475259"/>
              <a:gd name="connsiteY118" fmla="*/ 2388358 h 3207273"/>
              <a:gd name="connsiteX119" fmla="*/ 2279176 w 8475259"/>
              <a:gd name="connsiteY119" fmla="*/ 2470245 h 3207273"/>
              <a:gd name="connsiteX120" fmla="*/ 2101755 w 8475259"/>
              <a:gd name="connsiteY120" fmla="*/ 2511188 h 3207273"/>
              <a:gd name="connsiteX121" fmla="*/ 2060812 w 8475259"/>
              <a:gd name="connsiteY121" fmla="*/ 2538484 h 3207273"/>
              <a:gd name="connsiteX122" fmla="*/ 1951630 w 8475259"/>
              <a:gd name="connsiteY122" fmla="*/ 2593075 h 3207273"/>
              <a:gd name="connsiteX123" fmla="*/ 1910686 w 8475259"/>
              <a:gd name="connsiteY123" fmla="*/ 2620370 h 3207273"/>
              <a:gd name="connsiteX124" fmla="*/ 1856095 w 8475259"/>
              <a:gd name="connsiteY124" fmla="*/ 2647666 h 3207273"/>
              <a:gd name="connsiteX125" fmla="*/ 1583140 w 8475259"/>
              <a:gd name="connsiteY125" fmla="*/ 2797791 h 3207273"/>
              <a:gd name="connsiteX126" fmla="*/ 1473958 w 8475259"/>
              <a:gd name="connsiteY126" fmla="*/ 2838734 h 3207273"/>
              <a:gd name="connsiteX127" fmla="*/ 1351128 w 8475259"/>
              <a:gd name="connsiteY127" fmla="*/ 2893325 h 3207273"/>
              <a:gd name="connsiteX128" fmla="*/ 1201003 w 8475259"/>
              <a:gd name="connsiteY128" fmla="*/ 2988860 h 3207273"/>
              <a:gd name="connsiteX129" fmla="*/ 1105468 w 8475259"/>
              <a:gd name="connsiteY129" fmla="*/ 3057099 h 3207273"/>
              <a:gd name="connsiteX130" fmla="*/ 873456 w 8475259"/>
              <a:gd name="connsiteY130" fmla="*/ 3138985 h 3207273"/>
              <a:gd name="connsiteX131" fmla="*/ 805218 w 8475259"/>
              <a:gd name="connsiteY131" fmla="*/ 3179928 h 3207273"/>
              <a:gd name="connsiteX132" fmla="*/ 764274 w 8475259"/>
              <a:gd name="connsiteY132" fmla="*/ 3207224 h 3207273"/>
              <a:gd name="connsiteX133" fmla="*/ 614149 w 8475259"/>
              <a:gd name="connsiteY133" fmla="*/ 3166281 h 3207273"/>
              <a:gd name="connsiteX134" fmla="*/ 518615 w 8475259"/>
              <a:gd name="connsiteY134" fmla="*/ 3152633 h 3207273"/>
              <a:gd name="connsiteX135" fmla="*/ 450376 w 8475259"/>
              <a:gd name="connsiteY135" fmla="*/ 3111690 h 3207273"/>
              <a:gd name="connsiteX136" fmla="*/ 409433 w 8475259"/>
              <a:gd name="connsiteY136" fmla="*/ 3084394 h 3207273"/>
              <a:gd name="connsiteX137" fmla="*/ 354842 w 8475259"/>
              <a:gd name="connsiteY137" fmla="*/ 3057099 h 3207273"/>
              <a:gd name="connsiteX138" fmla="*/ 109182 w 8475259"/>
              <a:gd name="connsiteY138" fmla="*/ 3043451 h 3207273"/>
              <a:gd name="connsiteX139" fmla="*/ 13647 w 8475259"/>
              <a:gd name="connsiteY139" fmla="*/ 2906973 h 3207273"/>
              <a:gd name="connsiteX140" fmla="*/ 0 w 8475259"/>
              <a:gd name="connsiteY140" fmla="*/ 2838734 h 3207273"/>
              <a:gd name="connsiteX141" fmla="*/ 13647 w 8475259"/>
              <a:gd name="connsiteY141" fmla="*/ 2210937 h 3207273"/>
              <a:gd name="connsiteX142" fmla="*/ 27295 w 8475259"/>
              <a:gd name="connsiteY142" fmla="*/ 2047164 h 3207273"/>
              <a:gd name="connsiteX143" fmla="*/ 40943 w 8475259"/>
              <a:gd name="connsiteY143" fmla="*/ 1965278 h 3207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8475259" h="3207273">
                <a:moveTo>
                  <a:pt x="40943" y="1965278"/>
                </a:moveTo>
                <a:lnTo>
                  <a:pt x="40943" y="1965278"/>
                </a:lnTo>
                <a:cubicBezTo>
                  <a:pt x="177421" y="1960729"/>
                  <a:pt x="314045" y="1959420"/>
                  <a:pt x="450376" y="1951630"/>
                </a:cubicBezTo>
                <a:cubicBezTo>
                  <a:pt x="544783" y="1946235"/>
                  <a:pt x="492413" y="1937618"/>
                  <a:pt x="573206" y="1910687"/>
                </a:cubicBezTo>
                <a:cubicBezTo>
                  <a:pt x="610722" y="1898182"/>
                  <a:pt x="723871" y="1886736"/>
                  <a:pt x="750627" y="1883391"/>
                </a:cubicBezTo>
                <a:cubicBezTo>
                  <a:pt x="854519" y="1848761"/>
                  <a:pt x="804300" y="1861739"/>
                  <a:pt x="900752" y="1842448"/>
                </a:cubicBezTo>
                <a:cubicBezTo>
                  <a:pt x="918949" y="1833349"/>
                  <a:pt x="935898" y="1821135"/>
                  <a:pt x="955343" y="1815152"/>
                </a:cubicBezTo>
                <a:cubicBezTo>
                  <a:pt x="1013354" y="1797303"/>
                  <a:pt x="1074753" y="1792058"/>
                  <a:pt x="1132764" y="1774209"/>
                </a:cubicBezTo>
                <a:cubicBezTo>
                  <a:pt x="1174014" y="1761517"/>
                  <a:pt x="1214097" y="1745123"/>
                  <a:pt x="1255594" y="1733266"/>
                </a:cubicBezTo>
                <a:lnTo>
                  <a:pt x="1351128" y="1705970"/>
                </a:lnTo>
                <a:cubicBezTo>
                  <a:pt x="1369224" y="1701035"/>
                  <a:pt x="1387753" y="1697712"/>
                  <a:pt x="1405719" y="1692322"/>
                </a:cubicBezTo>
                <a:cubicBezTo>
                  <a:pt x="1433278" y="1684054"/>
                  <a:pt x="1459225" y="1669757"/>
                  <a:pt x="1487606" y="1665027"/>
                </a:cubicBezTo>
                <a:cubicBezTo>
                  <a:pt x="1514901" y="1660478"/>
                  <a:pt x="1542479" y="1657382"/>
                  <a:pt x="1569492" y="1651379"/>
                </a:cubicBezTo>
                <a:cubicBezTo>
                  <a:pt x="1701038" y="1622146"/>
                  <a:pt x="1501552" y="1653806"/>
                  <a:pt x="1665027" y="1624084"/>
                </a:cubicBezTo>
                <a:cubicBezTo>
                  <a:pt x="1696676" y="1618330"/>
                  <a:pt x="1728716" y="1614985"/>
                  <a:pt x="1760561" y="1610436"/>
                </a:cubicBezTo>
                <a:cubicBezTo>
                  <a:pt x="1774209" y="1605887"/>
                  <a:pt x="1787461" y="1599909"/>
                  <a:pt x="1801504" y="1596788"/>
                </a:cubicBezTo>
                <a:cubicBezTo>
                  <a:pt x="1828517" y="1590785"/>
                  <a:pt x="1857139" y="1591891"/>
                  <a:pt x="1883391" y="1583140"/>
                </a:cubicBezTo>
                <a:cubicBezTo>
                  <a:pt x="1898952" y="1577953"/>
                  <a:pt x="1908976" y="1561604"/>
                  <a:pt x="1924334" y="1555845"/>
                </a:cubicBezTo>
                <a:cubicBezTo>
                  <a:pt x="1946054" y="1547700"/>
                  <a:pt x="1970069" y="1547823"/>
                  <a:pt x="1992573" y="1542197"/>
                </a:cubicBezTo>
                <a:cubicBezTo>
                  <a:pt x="2248155" y="1478300"/>
                  <a:pt x="1863378" y="1546369"/>
                  <a:pt x="2388358" y="1473958"/>
                </a:cubicBezTo>
                <a:cubicBezTo>
                  <a:pt x="2647014" y="1438281"/>
                  <a:pt x="2351278" y="1480138"/>
                  <a:pt x="2552131" y="1446663"/>
                </a:cubicBezTo>
                <a:cubicBezTo>
                  <a:pt x="2583861" y="1441375"/>
                  <a:pt x="2615820" y="1437564"/>
                  <a:pt x="2647665" y="1433015"/>
                </a:cubicBezTo>
                <a:cubicBezTo>
                  <a:pt x="2679510" y="1414818"/>
                  <a:pt x="2708112" y="1389103"/>
                  <a:pt x="2743200" y="1378424"/>
                </a:cubicBezTo>
                <a:cubicBezTo>
                  <a:pt x="2814048" y="1356862"/>
                  <a:pt x="2889271" y="1353546"/>
                  <a:pt x="2961564" y="1337481"/>
                </a:cubicBezTo>
                <a:cubicBezTo>
                  <a:pt x="3047712" y="1318337"/>
                  <a:pt x="3085046" y="1307742"/>
                  <a:pt x="3166280" y="1296537"/>
                </a:cubicBezTo>
                <a:lnTo>
                  <a:pt x="3480179" y="1255594"/>
                </a:lnTo>
                <a:cubicBezTo>
                  <a:pt x="3606353" y="1192508"/>
                  <a:pt x="3479466" y="1247154"/>
                  <a:pt x="3739486" y="1214651"/>
                </a:cubicBezTo>
                <a:cubicBezTo>
                  <a:pt x="3781104" y="1209449"/>
                  <a:pt x="3821255" y="1195909"/>
                  <a:pt x="3862316" y="1187355"/>
                </a:cubicBezTo>
                <a:cubicBezTo>
                  <a:pt x="3930444" y="1173162"/>
                  <a:pt x="3999520" y="1163290"/>
                  <a:pt x="4067033" y="1146412"/>
                </a:cubicBezTo>
                <a:cubicBezTo>
                  <a:pt x="4085230" y="1141863"/>
                  <a:pt x="4104061" y="1139350"/>
                  <a:pt x="4121624" y="1132764"/>
                </a:cubicBezTo>
                <a:cubicBezTo>
                  <a:pt x="4140673" y="1125621"/>
                  <a:pt x="4157515" y="1113483"/>
                  <a:pt x="4176215" y="1105469"/>
                </a:cubicBezTo>
                <a:cubicBezTo>
                  <a:pt x="4189438" y="1099802"/>
                  <a:pt x="4203379" y="1095955"/>
                  <a:pt x="4217158" y="1091821"/>
                </a:cubicBezTo>
                <a:cubicBezTo>
                  <a:pt x="4318165" y="1061518"/>
                  <a:pt x="4292005" y="1068662"/>
                  <a:pt x="4380931" y="1050878"/>
                </a:cubicBezTo>
                <a:cubicBezTo>
                  <a:pt x="4474744" y="1003971"/>
                  <a:pt x="4398859" y="1034721"/>
                  <a:pt x="4531056" y="1009934"/>
                </a:cubicBezTo>
                <a:cubicBezTo>
                  <a:pt x="4777816" y="963667"/>
                  <a:pt x="4535204" y="997475"/>
                  <a:pt x="4763068" y="968991"/>
                </a:cubicBezTo>
                <a:cubicBezTo>
                  <a:pt x="4794913" y="959893"/>
                  <a:pt x="4827183" y="952169"/>
                  <a:pt x="4858603" y="941696"/>
                </a:cubicBezTo>
                <a:cubicBezTo>
                  <a:pt x="4895477" y="929405"/>
                  <a:pt x="4929949" y="909655"/>
                  <a:pt x="4967785" y="900752"/>
                </a:cubicBezTo>
                <a:cubicBezTo>
                  <a:pt x="5007885" y="891317"/>
                  <a:pt x="5049672" y="891653"/>
                  <a:pt x="5090615" y="887104"/>
                </a:cubicBezTo>
                <a:cubicBezTo>
                  <a:pt x="5117910" y="873456"/>
                  <a:pt x="5143373" y="855263"/>
                  <a:pt x="5172501" y="846161"/>
                </a:cubicBezTo>
                <a:cubicBezTo>
                  <a:pt x="5262162" y="818142"/>
                  <a:pt x="5317384" y="821555"/>
                  <a:pt x="5404513" y="805218"/>
                </a:cubicBezTo>
                <a:cubicBezTo>
                  <a:pt x="5678674" y="753812"/>
                  <a:pt x="5393841" y="796993"/>
                  <a:pt x="5622877" y="764275"/>
                </a:cubicBezTo>
                <a:cubicBezTo>
                  <a:pt x="5654722" y="755176"/>
                  <a:pt x="5685860" y="743083"/>
                  <a:pt x="5718412" y="736979"/>
                </a:cubicBezTo>
                <a:cubicBezTo>
                  <a:pt x="5758902" y="729387"/>
                  <a:pt x="5800329" y="728144"/>
                  <a:pt x="5841242" y="723331"/>
                </a:cubicBezTo>
                <a:lnTo>
                  <a:pt x="5950424" y="709684"/>
                </a:lnTo>
                <a:cubicBezTo>
                  <a:pt x="5964072" y="705135"/>
                  <a:pt x="5977411" y="699525"/>
                  <a:pt x="5991367" y="696036"/>
                </a:cubicBezTo>
                <a:cubicBezTo>
                  <a:pt x="6013871" y="690410"/>
                  <a:pt x="6037387" y="689054"/>
                  <a:pt x="6059606" y="682388"/>
                </a:cubicBezTo>
                <a:cubicBezTo>
                  <a:pt x="6220350" y="634165"/>
                  <a:pt x="6016023" y="669071"/>
                  <a:pt x="6237027" y="641445"/>
                </a:cubicBezTo>
                <a:cubicBezTo>
                  <a:pt x="6485857" y="570349"/>
                  <a:pt x="6148673" y="660569"/>
                  <a:pt x="6469039" y="600501"/>
                </a:cubicBezTo>
                <a:cubicBezTo>
                  <a:pt x="6497318" y="595199"/>
                  <a:pt x="6523167" y="580776"/>
                  <a:pt x="6550925" y="573206"/>
                </a:cubicBezTo>
                <a:cubicBezTo>
                  <a:pt x="6573304" y="567103"/>
                  <a:pt x="6596945" y="566223"/>
                  <a:pt x="6619164" y="559558"/>
                </a:cubicBezTo>
                <a:cubicBezTo>
                  <a:pt x="6798718" y="505692"/>
                  <a:pt x="6578374" y="554069"/>
                  <a:pt x="6755642" y="518615"/>
                </a:cubicBezTo>
                <a:cubicBezTo>
                  <a:pt x="6773839" y="509516"/>
                  <a:pt x="6791533" y="499333"/>
                  <a:pt x="6810233" y="491319"/>
                </a:cubicBezTo>
                <a:cubicBezTo>
                  <a:pt x="6823456" y="485652"/>
                  <a:pt x="6839206" y="485652"/>
                  <a:pt x="6851176" y="477672"/>
                </a:cubicBezTo>
                <a:cubicBezTo>
                  <a:pt x="6867235" y="466966"/>
                  <a:pt x="6877465" y="449289"/>
                  <a:pt x="6892119" y="436728"/>
                </a:cubicBezTo>
                <a:cubicBezTo>
                  <a:pt x="6944697" y="391661"/>
                  <a:pt x="6933683" y="400127"/>
                  <a:pt x="6987653" y="382137"/>
                </a:cubicBezTo>
                <a:cubicBezTo>
                  <a:pt x="7166734" y="247827"/>
                  <a:pt x="6949208" y="401979"/>
                  <a:pt x="7083188" y="327546"/>
                </a:cubicBezTo>
                <a:cubicBezTo>
                  <a:pt x="7111865" y="311614"/>
                  <a:pt x="7135732" y="287626"/>
                  <a:pt x="7165074" y="272955"/>
                </a:cubicBezTo>
                <a:cubicBezTo>
                  <a:pt x="7183271" y="263857"/>
                  <a:pt x="7201074" y="253923"/>
                  <a:pt x="7219665" y="245660"/>
                </a:cubicBezTo>
                <a:cubicBezTo>
                  <a:pt x="7268625" y="223900"/>
                  <a:pt x="7283827" y="219723"/>
                  <a:pt x="7328847" y="204716"/>
                </a:cubicBezTo>
                <a:cubicBezTo>
                  <a:pt x="7347044" y="191068"/>
                  <a:pt x="7363689" y="175058"/>
                  <a:pt x="7383439" y="163773"/>
                </a:cubicBezTo>
                <a:cubicBezTo>
                  <a:pt x="7395930" y="156636"/>
                  <a:pt x="7412412" y="158105"/>
                  <a:pt x="7424382" y="150125"/>
                </a:cubicBezTo>
                <a:cubicBezTo>
                  <a:pt x="7440441" y="139419"/>
                  <a:pt x="7449266" y="119888"/>
                  <a:pt x="7465325" y="109182"/>
                </a:cubicBezTo>
                <a:cubicBezTo>
                  <a:pt x="7477295" y="101202"/>
                  <a:pt x="7493401" y="101968"/>
                  <a:pt x="7506268" y="95534"/>
                </a:cubicBezTo>
                <a:cubicBezTo>
                  <a:pt x="7557098" y="70119"/>
                  <a:pt x="7542878" y="65028"/>
                  <a:pt x="7588155" y="27296"/>
                </a:cubicBezTo>
                <a:cubicBezTo>
                  <a:pt x="7600756" y="16795"/>
                  <a:pt x="7615450" y="9099"/>
                  <a:pt x="7629098" y="0"/>
                </a:cubicBezTo>
                <a:cubicBezTo>
                  <a:pt x="7715534" y="9099"/>
                  <a:pt x="7803892" y="7013"/>
                  <a:pt x="7888406" y="27296"/>
                </a:cubicBezTo>
                <a:cubicBezTo>
                  <a:pt x="7907305" y="31832"/>
                  <a:pt x="8000844" y="105660"/>
                  <a:pt x="8024883" y="122830"/>
                </a:cubicBezTo>
                <a:cubicBezTo>
                  <a:pt x="8083223" y="164500"/>
                  <a:pt x="8109351" y="167644"/>
                  <a:pt x="8161361" y="245660"/>
                </a:cubicBezTo>
                <a:cubicBezTo>
                  <a:pt x="8223063" y="338214"/>
                  <a:pt x="8146001" y="225181"/>
                  <a:pt x="8243247" y="354842"/>
                </a:cubicBezTo>
                <a:cubicBezTo>
                  <a:pt x="8253089" y="367964"/>
                  <a:pt x="8260042" y="383184"/>
                  <a:pt x="8270543" y="395785"/>
                </a:cubicBezTo>
                <a:cubicBezTo>
                  <a:pt x="8282899" y="410612"/>
                  <a:pt x="8299637" y="421493"/>
                  <a:pt x="8311486" y="436728"/>
                </a:cubicBezTo>
                <a:cubicBezTo>
                  <a:pt x="8425752" y="583642"/>
                  <a:pt x="8314069" y="466609"/>
                  <a:pt x="8407021" y="559558"/>
                </a:cubicBezTo>
                <a:cubicBezTo>
                  <a:pt x="8443120" y="703963"/>
                  <a:pt x="8394108" y="533917"/>
                  <a:pt x="8447964" y="655093"/>
                </a:cubicBezTo>
                <a:cubicBezTo>
                  <a:pt x="8459649" y="681385"/>
                  <a:pt x="8475259" y="736979"/>
                  <a:pt x="8475259" y="736979"/>
                </a:cubicBezTo>
                <a:cubicBezTo>
                  <a:pt x="8470710" y="782472"/>
                  <a:pt x="8476070" y="830084"/>
                  <a:pt x="8461612" y="873457"/>
                </a:cubicBezTo>
                <a:cubicBezTo>
                  <a:pt x="8456425" y="889018"/>
                  <a:pt x="8435744" y="894291"/>
                  <a:pt x="8420668" y="900752"/>
                </a:cubicBezTo>
                <a:cubicBezTo>
                  <a:pt x="8403428" y="908141"/>
                  <a:pt x="8383872" y="908468"/>
                  <a:pt x="8366077" y="914400"/>
                </a:cubicBezTo>
                <a:cubicBezTo>
                  <a:pt x="8329203" y="926691"/>
                  <a:pt x="8293289" y="941695"/>
                  <a:pt x="8256895" y="955343"/>
                </a:cubicBezTo>
                <a:cubicBezTo>
                  <a:pt x="8229600" y="978089"/>
                  <a:pt x="8204897" y="1004368"/>
                  <a:pt x="8175009" y="1023582"/>
                </a:cubicBezTo>
                <a:cubicBezTo>
                  <a:pt x="8094855" y="1075110"/>
                  <a:pt x="8084187" y="1073583"/>
                  <a:pt x="8011236" y="1091821"/>
                </a:cubicBezTo>
                <a:cubicBezTo>
                  <a:pt x="7927138" y="1147884"/>
                  <a:pt x="8020109" y="1093411"/>
                  <a:pt x="7902053" y="1132764"/>
                </a:cubicBezTo>
                <a:cubicBezTo>
                  <a:pt x="7743375" y="1185658"/>
                  <a:pt x="7975438" y="1138732"/>
                  <a:pt x="7765576" y="1173707"/>
                </a:cubicBezTo>
                <a:cubicBezTo>
                  <a:pt x="7747379" y="1182806"/>
                  <a:pt x="7730404" y="1194935"/>
                  <a:pt x="7710985" y="1201003"/>
                </a:cubicBezTo>
                <a:cubicBezTo>
                  <a:pt x="7554448" y="1249921"/>
                  <a:pt x="7590130" y="1229942"/>
                  <a:pt x="7478973" y="1255594"/>
                </a:cubicBezTo>
                <a:cubicBezTo>
                  <a:pt x="7442420" y="1264030"/>
                  <a:pt x="7404622" y="1268958"/>
                  <a:pt x="7369791" y="1282890"/>
                </a:cubicBezTo>
                <a:cubicBezTo>
                  <a:pt x="7316336" y="1304271"/>
                  <a:pt x="7249344" y="1334632"/>
                  <a:pt x="7192370" y="1337481"/>
                </a:cubicBezTo>
                <a:cubicBezTo>
                  <a:pt x="6851110" y="1354543"/>
                  <a:pt x="7010312" y="1345068"/>
                  <a:pt x="6714698" y="1364776"/>
                </a:cubicBezTo>
                <a:cubicBezTo>
                  <a:pt x="6655558" y="1373875"/>
                  <a:pt x="6595830" y="1379745"/>
                  <a:pt x="6537277" y="1392072"/>
                </a:cubicBezTo>
                <a:cubicBezTo>
                  <a:pt x="6509122" y="1397999"/>
                  <a:pt x="6483910" y="1415564"/>
                  <a:pt x="6455391" y="1419367"/>
                </a:cubicBezTo>
                <a:lnTo>
                  <a:pt x="6045958" y="1473958"/>
                </a:lnTo>
                <a:cubicBezTo>
                  <a:pt x="6032310" y="1492155"/>
                  <a:pt x="6023524" y="1515328"/>
                  <a:pt x="6005015" y="1528549"/>
                </a:cubicBezTo>
                <a:cubicBezTo>
                  <a:pt x="5989752" y="1539451"/>
                  <a:pt x="5968878" y="1538842"/>
                  <a:pt x="5950424" y="1542197"/>
                </a:cubicBezTo>
                <a:cubicBezTo>
                  <a:pt x="5918775" y="1547952"/>
                  <a:pt x="5886734" y="1551296"/>
                  <a:pt x="5854889" y="1555845"/>
                </a:cubicBezTo>
                <a:cubicBezTo>
                  <a:pt x="5730274" y="1618152"/>
                  <a:pt x="5885629" y="1544667"/>
                  <a:pt x="5704764" y="1610436"/>
                </a:cubicBezTo>
                <a:cubicBezTo>
                  <a:pt x="5685644" y="1617389"/>
                  <a:pt x="5669293" y="1630778"/>
                  <a:pt x="5650173" y="1637731"/>
                </a:cubicBezTo>
                <a:cubicBezTo>
                  <a:pt x="5619048" y="1649049"/>
                  <a:pt x="5585764" y="1653709"/>
                  <a:pt x="5554639" y="1665027"/>
                </a:cubicBezTo>
                <a:cubicBezTo>
                  <a:pt x="5535519" y="1671980"/>
                  <a:pt x="5519940" y="1688059"/>
                  <a:pt x="5500047" y="1692322"/>
                </a:cubicBezTo>
                <a:cubicBezTo>
                  <a:pt x="5455343" y="1701901"/>
                  <a:pt x="5409062" y="1701421"/>
                  <a:pt x="5363570" y="1705970"/>
                </a:cubicBezTo>
                <a:cubicBezTo>
                  <a:pt x="5345373" y="1710519"/>
                  <a:pt x="5326542" y="1713032"/>
                  <a:pt x="5308979" y="1719618"/>
                </a:cubicBezTo>
                <a:cubicBezTo>
                  <a:pt x="5289930" y="1726761"/>
                  <a:pt x="5274338" y="1742923"/>
                  <a:pt x="5254388" y="1746913"/>
                </a:cubicBezTo>
                <a:cubicBezTo>
                  <a:pt x="5205115" y="1756767"/>
                  <a:pt x="5154399" y="1757218"/>
                  <a:pt x="5104262" y="1760561"/>
                </a:cubicBezTo>
                <a:cubicBezTo>
                  <a:pt x="5024401" y="1765885"/>
                  <a:pt x="4751874" y="1776658"/>
                  <a:pt x="4653886" y="1787857"/>
                </a:cubicBezTo>
                <a:cubicBezTo>
                  <a:pt x="4558006" y="1798815"/>
                  <a:pt x="4367283" y="1828800"/>
                  <a:pt x="4367283" y="1828800"/>
                </a:cubicBezTo>
                <a:cubicBezTo>
                  <a:pt x="4292717" y="1878512"/>
                  <a:pt x="4335885" y="1854920"/>
                  <a:pt x="4203510" y="1897039"/>
                </a:cubicBezTo>
                <a:cubicBezTo>
                  <a:pt x="4144546" y="1915800"/>
                  <a:pt x="4079148" y="1919795"/>
                  <a:pt x="4026089" y="1951630"/>
                </a:cubicBezTo>
                <a:cubicBezTo>
                  <a:pt x="3991466" y="1972403"/>
                  <a:pt x="3942413" y="2004207"/>
                  <a:pt x="3903259" y="2019869"/>
                </a:cubicBezTo>
                <a:cubicBezTo>
                  <a:pt x="3876545" y="2030555"/>
                  <a:pt x="3848413" y="2037331"/>
                  <a:pt x="3821373" y="2047164"/>
                </a:cubicBezTo>
                <a:cubicBezTo>
                  <a:pt x="3798349" y="2055536"/>
                  <a:pt x="3776805" y="2068148"/>
                  <a:pt x="3753134" y="2074460"/>
                </a:cubicBezTo>
                <a:cubicBezTo>
                  <a:pt x="3708307" y="2086414"/>
                  <a:pt x="3662020" y="2092034"/>
                  <a:pt x="3616656" y="2101755"/>
                </a:cubicBezTo>
                <a:cubicBezTo>
                  <a:pt x="3465025" y="2134247"/>
                  <a:pt x="3685896" y="2091270"/>
                  <a:pt x="3480179" y="2142699"/>
                </a:cubicBezTo>
                <a:cubicBezTo>
                  <a:pt x="3453333" y="2149410"/>
                  <a:pt x="3425588" y="2151797"/>
                  <a:pt x="3398292" y="2156346"/>
                </a:cubicBezTo>
                <a:cubicBezTo>
                  <a:pt x="3356125" y="2177430"/>
                  <a:pt x="3309038" y="2204191"/>
                  <a:pt x="3261815" y="2210937"/>
                </a:cubicBezTo>
                <a:cubicBezTo>
                  <a:pt x="3229970" y="2215486"/>
                  <a:pt x="3198011" y="2219296"/>
                  <a:pt x="3166280" y="2224585"/>
                </a:cubicBezTo>
                <a:cubicBezTo>
                  <a:pt x="3132509" y="2230214"/>
                  <a:pt x="3077802" y="2242066"/>
                  <a:pt x="3043450" y="2251881"/>
                </a:cubicBezTo>
                <a:cubicBezTo>
                  <a:pt x="3029618" y="2255833"/>
                  <a:pt x="3016661" y="2262955"/>
                  <a:pt x="3002507" y="2265528"/>
                </a:cubicBezTo>
                <a:cubicBezTo>
                  <a:pt x="2966421" y="2272089"/>
                  <a:pt x="2929503" y="2273146"/>
                  <a:pt x="2893325" y="2279176"/>
                </a:cubicBezTo>
                <a:cubicBezTo>
                  <a:pt x="2591502" y="2329481"/>
                  <a:pt x="2885905" y="2281031"/>
                  <a:pt x="2674961" y="2333767"/>
                </a:cubicBezTo>
                <a:cubicBezTo>
                  <a:pt x="2648115" y="2340478"/>
                  <a:pt x="2619920" y="2340704"/>
                  <a:pt x="2593074" y="2347415"/>
                </a:cubicBezTo>
                <a:cubicBezTo>
                  <a:pt x="2316017" y="2416679"/>
                  <a:pt x="2679012" y="2341145"/>
                  <a:pt x="2442949" y="2388358"/>
                </a:cubicBezTo>
                <a:cubicBezTo>
                  <a:pt x="2388358" y="2415654"/>
                  <a:pt x="2338388" y="2455442"/>
                  <a:pt x="2279176" y="2470245"/>
                </a:cubicBezTo>
                <a:cubicBezTo>
                  <a:pt x="2147490" y="2503166"/>
                  <a:pt x="2206780" y="2490183"/>
                  <a:pt x="2101755" y="2511188"/>
                </a:cubicBezTo>
                <a:cubicBezTo>
                  <a:pt x="2088107" y="2520287"/>
                  <a:pt x="2075212" y="2530630"/>
                  <a:pt x="2060812" y="2538484"/>
                </a:cubicBezTo>
                <a:cubicBezTo>
                  <a:pt x="2025091" y="2557968"/>
                  <a:pt x="1985486" y="2570505"/>
                  <a:pt x="1951630" y="2593075"/>
                </a:cubicBezTo>
                <a:cubicBezTo>
                  <a:pt x="1937982" y="2602173"/>
                  <a:pt x="1924928" y="2612232"/>
                  <a:pt x="1910686" y="2620370"/>
                </a:cubicBezTo>
                <a:cubicBezTo>
                  <a:pt x="1893022" y="2630464"/>
                  <a:pt x="1873669" y="2637415"/>
                  <a:pt x="1856095" y="2647666"/>
                </a:cubicBezTo>
                <a:cubicBezTo>
                  <a:pt x="1748266" y="2710566"/>
                  <a:pt x="1709769" y="2750306"/>
                  <a:pt x="1583140" y="2797791"/>
                </a:cubicBezTo>
                <a:cubicBezTo>
                  <a:pt x="1546746" y="2811439"/>
                  <a:pt x="1509684" y="2823423"/>
                  <a:pt x="1473958" y="2838734"/>
                </a:cubicBezTo>
                <a:cubicBezTo>
                  <a:pt x="1308147" y="2909796"/>
                  <a:pt x="1454519" y="2858863"/>
                  <a:pt x="1351128" y="2893325"/>
                </a:cubicBezTo>
                <a:cubicBezTo>
                  <a:pt x="1142765" y="3066963"/>
                  <a:pt x="1376461" y="2886509"/>
                  <a:pt x="1201003" y="2988860"/>
                </a:cubicBezTo>
                <a:cubicBezTo>
                  <a:pt x="1167200" y="3008579"/>
                  <a:pt x="1140471" y="3039598"/>
                  <a:pt x="1105468" y="3057099"/>
                </a:cubicBezTo>
                <a:cubicBezTo>
                  <a:pt x="1000511" y="3109577"/>
                  <a:pt x="962885" y="3116627"/>
                  <a:pt x="873456" y="3138985"/>
                </a:cubicBezTo>
                <a:cubicBezTo>
                  <a:pt x="850710" y="3152633"/>
                  <a:pt x="827712" y="3165869"/>
                  <a:pt x="805218" y="3179928"/>
                </a:cubicBezTo>
                <a:cubicBezTo>
                  <a:pt x="791308" y="3188622"/>
                  <a:pt x="780635" y="3208393"/>
                  <a:pt x="764274" y="3207224"/>
                </a:cubicBezTo>
                <a:cubicBezTo>
                  <a:pt x="712536" y="3203529"/>
                  <a:pt x="664783" y="3177533"/>
                  <a:pt x="614149" y="3166281"/>
                </a:cubicBezTo>
                <a:cubicBezTo>
                  <a:pt x="582747" y="3159303"/>
                  <a:pt x="550460" y="3157182"/>
                  <a:pt x="518615" y="3152633"/>
                </a:cubicBezTo>
                <a:cubicBezTo>
                  <a:pt x="495869" y="3138985"/>
                  <a:pt x="472870" y="3125749"/>
                  <a:pt x="450376" y="3111690"/>
                </a:cubicBezTo>
                <a:cubicBezTo>
                  <a:pt x="436467" y="3102997"/>
                  <a:pt x="423674" y="3092532"/>
                  <a:pt x="409433" y="3084394"/>
                </a:cubicBezTo>
                <a:cubicBezTo>
                  <a:pt x="391769" y="3074300"/>
                  <a:pt x="375000" y="3059848"/>
                  <a:pt x="354842" y="3057099"/>
                </a:cubicBezTo>
                <a:cubicBezTo>
                  <a:pt x="273581" y="3046018"/>
                  <a:pt x="191069" y="3048000"/>
                  <a:pt x="109182" y="3043451"/>
                </a:cubicBezTo>
                <a:cubicBezTo>
                  <a:pt x="20799" y="2955068"/>
                  <a:pt x="33369" y="2995725"/>
                  <a:pt x="13647" y="2906973"/>
                </a:cubicBezTo>
                <a:cubicBezTo>
                  <a:pt x="8615" y="2884329"/>
                  <a:pt x="4549" y="2861480"/>
                  <a:pt x="0" y="2838734"/>
                </a:cubicBezTo>
                <a:cubicBezTo>
                  <a:pt x="4549" y="2629468"/>
                  <a:pt x="6434" y="2420128"/>
                  <a:pt x="13647" y="2210937"/>
                </a:cubicBezTo>
                <a:cubicBezTo>
                  <a:pt x="15535" y="2156189"/>
                  <a:pt x="18289" y="2101199"/>
                  <a:pt x="27295" y="2047164"/>
                </a:cubicBezTo>
                <a:lnTo>
                  <a:pt x="40943" y="1965278"/>
                </a:lnTo>
                <a:close/>
              </a:path>
            </a:pathLst>
          </a:custGeom>
          <a:solidFill>
            <a:srgbClr val="0000FF">
              <a:alpha val="8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Прямоугольник 5"/>
          <p:cNvSpPr>
            <a:spLocks noChangeArrowheads="1"/>
          </p:cNvSpPr>
          <p:nvPr/>
        </p:nvSpPr>
        <p:spPr bwMode="auto">
          <a:xfrm>
            <a:off x="0" y="0"/>
            <a:ext cx="9144000" cy="974725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1240B29-F687-4F45-9708-019B960494DF}"/>
          </a:extLst>
        </p:spPr>
        <p:txBody>
          <a:bodyPr lIns="65274" tIns="32637" rIns="65274" bIns="32637" anchor="ctr"/>
          <a:lstStyle/>
          <a:p>
            <a:pPr algn="ctr" defTabSz="910436">
              <a:lnSpc>
                <a:spcPct val="80000"/>
              </a:lnSpc>
              <a:defRPr/>
            </a:pPr>
            <a:endParaRPr lang="ru-RU" sz="1500" dirty="0">
              <a:latin typeface="Times New Roman" pitchFamily="18" charset="0"/>
              <a:cs typeface="Times New Roman" pitchFamily="18" charset="0"/>
            </a:endParaRPr>
          </a:p>
          <a:p>
            <a:pPr algn="ctr" defTabSz="910436">
              <a:lnSpc>
                <a:spcPct val="80000"/>
              </a:lnSpc>
              <a:defRPr/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ПАСПОРТ ТЕРРИТОРИИ НАСЕЛЕННОГО ПУНКТА</a:t>
            </a:r>
          </a:p>
          <a:p>
            <a:pPr algn="ctr" defTabSz="910436">
              <a:lnSpc>
                <a:spcPct val="80000"/>
              </a:lnSpc>
              <a:defRPr/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УСТЬ-ИВАНОВКА БЛАГОВЕЩЕНСКОГО МУНИЦИПАЛЬНОГО РАЙОНА</a:t>
            </a:r>
          </a:p>
          <a:p>
            <a:pPr algn="ctr" defTabSz="910436">
              <a:lnSpc>
                <a:spcPct val="90000"/>
              </a:lnSpc>
              <a:defRPr/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Риск весеннего половодья</a:t>
            </a:r>
          </a:p>
          <a:p>
            <a:pPr algn="ctr" defTabSz="910436">
              <a:lnSpc>
                <a:spcPct val="90000"/>
              </a:lnSpc>
              <a:defRPr/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на территории села Усть-Ивановка Благовещенского муниципального района</a:t>
            </a:r>
          </a:p>
          <a:p>
            <a:pPr algn="ctr" defTabSz="910436">
              <a:lnSpc>
                <a:spcPct val="80000"/>
              </a:lnSpc>
              <a:defRPr/>
            </a:pP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87" name="Text Box 12"/>
          <p:cNvSpPr txBox="1">
            <a:spLocks noChangeArrowheads="1"/>
          </p:cNvSpPr>
          <p:nvPr/>
        </p:nvSpPr>
        <p:spPr bwMode="auto">
          <a:xfrm rot="-404803">
            <a:off x="538163" y="2392363"/>
            <a:ext cx="523875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5282" tIns="32641" rIns="65282" bIns="32641">
            <a:spAutoFit/>
          </a:bodyPr>
          <a:lstStyle/>
          <a:p>
            <a:pPr defTabSz="911225"/>
            <a:r>
              <a:rPr lang="ru-RU" sz="1200">
                <a:solidFill>
                  <a:srgbClr val="FFC000"/>
                </a:solidFill>
                <a:latin typeface="Calibri" pitchFamily="34" charset="0"/>
              </a:rPr>
              <a:t>р. Зея</a:t>
            </a:r>
          </a:p>
        </p:txBody>
      </p:sp>
      <p:sp>
        <p:nvSpPr>
          <p:cNvPr id="13388" name="Line 15"/>
          <p:cNvSpPr>
            <a:spLocks noChangeShapeType="1"/>
          </p:cNvSpPr>
          <p:nvPr/>
        </p:nvSpPr>
        <p:spPr bwMode="auto">
          <a:xfrm rot="1504308" flipH="1">
            <a:off x="457200" y="2500313"/>
            <a:ext cx="665163" cy="442912"/>
          </a:xfrm>
          <a:prstGeom prst="line">
            <a:avLst/>
          </a:prstGeom>
          <a:noFill/>
          <a:ln w="9525">
            <a:solidFill>
              <a:srgbClr val="FFC000"/>
            </a:solidFill>
            <a:round/>
            <a:headEnd/>
            <a:tailEnd type="triangle" w="med" len="med"/>
          </a:ln>
        </p:spPr>
        <p:txBody>
          <a:bodyPr lIns="65298" tIns="32649" rIns="65298" bIns="32649"/>
          <a:lstStyle/>
          <a:p>
            <a:endParaRPr lang="ru-RU"/>
          </a:p>
        </p:txBody>
      </p:sp>
      <p:grpSp>
        <p:nvGrpSpPr>
          <p:cNvPr id="13389" name="Group 53"/>
          <p:cNvGrpSpPr>
            <a:grpSpLocks/>
          </p:cNvGrpSpPr>
          <p:nvPr/>
        </p:nvGrpSpPr>
        <p:grpSpPr bwMode="auto">
          <a:xfrm>
            <a:off x="3913188" y="4125913"/>
            <a:ext cx="587375" cy="284162"/>
            <a:chOff x="2290" y="4020"/>
            <a:chExt cx="768" cy="218"/>
          </a:xfrm>
        </p:grpSpPr>
        <p:sp>
          <p:nvSpPr>
            <p:cNvPr id="13391" name="Rectangle 54"/>
            <p:cNvSpPr>
              <a:spLocks noChangeArrowheads="1"/>
            </p:cNvSpPr>
            <p:nvPr/>
          </p:nvSpPr>
          <p:spPr bwMode="auto">
            <a:xfrm>
              <a:off x="2653" y="4039"/>
              <a:ext cx="405" cy="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7737" tIns="17737" rIns="17737" bIns="17737"/>
            <a:lstStyle/>
            <a:p>
              <a:pPr algn="ctr" defTabSz="1785938"/>
              <a:r>
                <a:rPr lang="ru-RU" sz="800" u="sng">
                  <a:latin typeface="Times New Roman" pitchFamily="18" charset="0"/>
                  <a:cs typeface="Times New Roman" pitchFamily="18" charset="0"/>
                </a:rPr>
                <a:t>Амб</a:t>
              </a:r>
            </a:p>
            <a:p>
              <a:pPr algn="ctr" defTabSz="1785938"/>
              <a:r>
                <a:rPr lang="ru-RU" sz="800">
                  <a:latin typeface="Times New Roman" pitchFamily="18" charset="0"/>
                  <a:cs typeface="Times New Roman" pitchFamily="18" charset="0"/>
                </a:rPr>
                <a:t> 0</a:t>
              </a:r>
            </a:p>
          </p:txBody>
        </p:sp>
        <p:grpSp>
          <p:nvGrpSpPr>
            <p:cNvPr id="13392" name="Group 56"/>
            <p:cNvGrpSpPr>
              <a:grpSpLocks/>
            </p:cNvGrpSpPr>
            <p:nvPr/>
          </p:nvGrpSpPr>
          <p:grpSpPr bwMode="auto">
            <a:xfrm>
              <a:off x="2290" y="4020"/>
              <a:ext cx="361" cy="211"/>
              <a:chOff x="0" y="1"/>
              <a:chExt cx="20000" cy="19999"/>
            </a:xfrm>
          </p:grpSpPr>
          <p:sp>
            <p:nvSpPr>
              <p:cNvPr id="13393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127684" tIns="63846" rIns="127684" bIns="63846"/>
              <a:lstStyle/>
              <a:p>
                <a:pPr defTabSz="1785938"/>
                <a:endParaRPr lang="ru-RU" sz="800">
                  <a:latin typeface="Calibri" pitchFamily="34" charset="0"/>
                </a:endParaRPr>
              </a:p>
            </p:txBody>
          </p:sp>
          <p:sp>
            <p:nvSpPr>
              <p:cNvPr id="13394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95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3396" name="Group 60"/>
              <p:cNvGrpSpPr>
                <a:grpSpLocks/>
              </p:cNvGrpSpPr>
              <p:nvPr/>
            </p:nvGrpSpPr>
            <p:grpSpPr bwMode="auto">
              <a:xfrm>
                <a:off x="8652" y="3009"/>
                <a:ext cx="3120" cy="3408"/>
                <a:chOff x="-2659" y="0"/>
                <a:chExt cx="26710" cy="20000"/>
              </a:xfrm>
            </p:grpSpPr>
            <p:sp>
              <p:nvSpPr>
                <p:cNvPr id="13397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3398" name="Line 62"/>
                <p:cNvSpPr>
                  <a:spLocks noChangeShapeType="1"/>
                </p:cNvSpPr>
                <p:nvPr/>
              </p:nvSpPr>
              <p:spPr bwMode="auto">
                <a:xfrm>
                  <a:off x="-2659" y="11007"/>
                  <a:ext cx="26710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13390" name="Прямоугольная выноска 35"/>
          <p:cNvSpPr>
            <a:spLocks noChangeArrowheads="1"/>
          </p:cNvSpPr>
          <p:nvPr/>
        </p:nvSpPr>
        <p:spPr bwMode="auto">
          <a:xfrm>
            <a:off x="7129463" y="1958975"/>
            <a:ext cx="1698625" cy="871538"/>
          </a:xfrm>
          <a:prstGeom prst="wedgeRectCallout">
            <a:avLst>
              <a:gd name="adj1" fmla="val -115773"/>
              <a:gd name="adj2" fmla="val -102324"/>
            </a:avLst>
          </a:prstGeom>
          <a:solidFill>
            <a:srgbClr val="1BF5F5">
              <a:alpha val="54901"/>
            </a:srgb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65116" tIns="32557" rIns="65116" bIns="32557" anchor="ctr"/>
          <a:lstStyle/>
          <a:p>
            <a:pPr defTabSz="909638"/>
            <a:r>
              <a:rPr lang="ru-RU" sz="800">
                <a:latin typeface="Times New Roman" pitchFamily="18" charset="0"/>
                <a:cs typeface="Times New Roman" pitchFamily="18" charset="0"/>
              </a:rPr>
              <a:t>р. Зея</a:t>
            </a:r>
          </a:p>
          <a:p>
            <a:pPr defTabSz="909638"/>
            <a:r>
              <a:rPr lang="ru-RU" sz="800">
                <a:latin typeface="Times New Roman" pitchFamily="18" charset="0"/>
                <a:cs typeface="Times New Roman" pitchFamily="18" charset="0"/>
              </a:rPr>
              <a:t>Длина – 1242 км.</a:t>
            </a:r>
          </a:p>
          <a:p>
            <a:pPr defTabSz="909638"/>
            <a:r>
              <a:rPr lang="ru-RU" sz="800">
                <a:latin typeface="Times New Roman" pitchFamily="18" charset="0"/>
                <a:cs typeface="Times New Roman" pitchFamily="18" charset="0"/>
              </a:rPr>
              <a:t>Глубина – до 5 метров</a:t>
            </a:r>
          </a:p>
          <a:p>
            <a:pPr defTabSz="909638"/>
            <a:r>
              <a:rPr lang="ru-RU" sz="800">
                <a:latin typeface="Times New Roman" pitchFamily="18" charset="0"/>
                <a:cs typeface="Times New Roman" pitchFamily="18" charset="0"/>
              </a:rPr>
              <a:t>Скорость – 2 м/с</a:t>
            </a:r>
          </a:p>
          <a:p>
            <a:pPr defTabSz="909638"/>
            <a:r>
              <a:rPr lang="ru-RU" sz="800">
                <a:latin typeface="Times New Roman" pitchFamily="18" charset="0"/>
                <a:cs typeface="Times New Roman" pitchFamily="18" charset="0"/>
              </a:rPr>
              <a:t>Площадь водосбора – 233000 кв.км.</a:t>
            </a:r>
          </a:p>
          <a:p>
            <a:pPr defTabSz="909638"/>
            <a:r>
              <a:rPr lang="ru-RU" sz="800">
                <a:latin typeface="Times New Roman" pitchFamily="18" charset="0"/>
                <a:cs typeface="Times New Roman" pitchFamily="18" charset="0"/>
              </a:rPr>
              <a:t>Характеристика дна – каменистое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83" descr="C:\Documents and Settings\Admin\Рабочий стол\Работа\Сельские населенные пункты\карты Благовещенский\с.Гродеково.bm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57313" y="1263650"/>
            <a:ext cx="6532562" cy="511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Freeform 266"/>
          <p:cNvSpPr>
            <a:spLocks/>
          </p:cNvSpPr>
          <p:nvPr/>
        </p:nvSpPr>
        <p:spPr bwMode="auto">
          <a:xfrm>
            <a:off x="-22225" y="4127500"/>
            <a:ext cx="5886450" cy="2730500"/>
          </a:xfrm>
          <a:custGeom>
            <a:avLst/>
            <a:gdLst>
              <a:gd name="T0" fmla="*/ 2147483647 w 5192"/>
              <a:gd name="T1" fmla="*/ 2147483647 h 2408"/>
              <a:gd name="T2" fmla="*/ 2147483647 w 5192"/>
              <a:gd name="T3" fmla="*/ 2147483647 h 2408"/>
              <a:gd name="T4" fmla="*/ 2147483647 w 5192"/>
              <a:gd name="T5" fmla="*/ 2147483647 h 2408"/>
              <a:gd name="T6" fmla="*/ 2147483647 w 5192"/>
              <a:gd name="T7" fmla="*/ 2147483647 h 2408"/>
              <a:gd name="T8" fmla="*/ 2147483647 w 5192"/>
              <a:gd name="T9" fmla="*/ 2147483647 h 2408"/>
              <a:gd name="T10" fmla="*/ 2147483647 w 5192"/>
              <a:gd name="T11" fmla="*/ 2147483647 h 2408"/>
              <a:gd name="T12" fmla="*/ 2147483647 w 5192"/>
              <a:gd name="T13" fmla="*/ 2147483647 h 2408"/>
              <a:gd name="T14" fmla="*/ 2147483647 w 5192"/>
              <a:gd name="T15" fmla="*/ 2147483647 h 2408"/>
              <a:gd name="T16" fmla="*/ 2147483647 w 5192"/>
              <a:gd name="T17" fmla="*/ 2147483647 h 2408"/>
              <a:gd name="T18" fmla="*/ 2147483647 w 5192"/>
              <a:gd name="T19" fmla="*/ 2147483647 h 2408"/>
              <a:gd name="T20" fmla="*/ 2147483647 w 5192"/>
              <a:gd name="T21" fmla="*/ 2147483647 h 2408"/>
              <a:gd name="T22" fmla="*/ 2147483647 w 5192"/>
              <a:gd name="T23" fmla="*/ 2147483647 h 2408"/>
              <a:gd name="T24" fmla="*/ 2147483647 w 5192"/>
              <a:gd name="T25" fmla="*/ 2147483647 h 2408"/>
              <a:gd name="T26" fmla="*/ 2147483647 w 5192"/>
              <a:gd name="T27" fmla="*/ 2147483647 h 2408"/>
              <a:gd name="T28" fmla="*/ 2147483647 w 5192"/>
              <a:gd name="T29" fmla="*/ 2147483647 h 2408"/>
              <a:gd name="T30" fmla="*/ 2147483647 w 5192"/>
              <a:gd name="T31" fmla="*/ 2147483647 h 2408"/>
              <a:gd name="T32" fmla="*/ 2147483647 w 5192"/>
              <a:gd name="T33" fmla="*/ 2147483647 h 2408"/>
              <a:gd name="T34" fmla="*/ 2147483647 w 5192"/>
              <a:gd name="T35" fmla="*/ 2147483647 h 2408"/>
              <a:gd name="T36" fmla="*/ 2147483647 w 5192"/>
              <a:gd name="T37" fmla="*/ 2147483647 h 2408"/>
              <a:gd name="T38" fmla="*/ 2147483647 w 5192"/>
              <a:gd name="T39" fmla="*/ 2147483647 h 2408"/>
              <a:gd name="T40" fmla="*/ 2147483647 w 5192"/>
              <a:gd name="T41" fmla="*/ 2147483647 h 2408"/>
              <a:gd name="T42" fmla="*/ 2147483647 w 5192"/>
              <a:gd name="T43" fmla="*/ 2147483647 h 2408"/>
              <a:gd name="T44" fmla="*/ 2147483647 w 5192"/>
              <a:gd name="T45" fmla="*/ 2147483647 h 2408"/>
              <a:gd name="T46" fmla="*/ 2147483647 w 5192"/>
              <a:gd name="T47" fmla="*/ 2147483647 h 2408"/>
              <a:gd name="T48" fmla="*/ 2147483647 w 5192"/>
              <a:gd name="T49" fmla="*/ 2147483647 h 2408"/>
              <a:gd name="T50" fmla="*/ 2147483647 w 5192"/>
              <a:gd name="T51" fmla="*/ 2147483647 h 2408"/>
              <a:gd name="T52" fmla="*/ 2147483647 w 5192"/>
              <a:gd name="T53" fmla="*/ 2147483647 h 2408"/>
              <a:gd name="T54" fmla="*/ 2147483647 w 5192"/>
              <a:gd name="T55" fmla="*/ 2147483647 h 2408"/>
              <a:gd name="T56" fmla="*/ 2147483647 w 5192"/>
              <a:gd name="T57" fmla="*/ 2147483647 h 2408"/>
              <a:gd name="T58" fmla="*/ 2147483647 w 5192"/>
              <a:gd name="T59" fmla="*/ 2147483647 h 2408"/>
              <a:gd name="T60" fmla="*/ 2147483647 w 5192"/>
              <a:gd name="T61" fmla="*/ 2147483647 h 2408"/>
              <a:gd name="T62" fmla="*/ 2147483647 w 5192"/>
              <a:gd name="T63" fmla="*/ 2147483647 h 2408"/>
              <a:gd name="T64" fmla="*/ 2147483647 w 5192"/>
              <a:gd name="T65" fmla="*/ 2147483647 h 2408"/>
              <a:gd name="T66" fmla="*/ 2147483647 w 5192"/>
              <a:gd name="T67" fmla="*/ 2147483647 h 2408"/>
              <a:gd name="T68" fmla="*/ 2147483647 w 5192"/>
              <a:gd name="T69" fmla="*/ 2147483647 h 2408"/>
              <a:gd name="T70" fmla="*/ 2147483647 w 5192"/>
              <a:gd name="T71" fmla="*/ 2147483647 h 2408"/>
              <a:gd name="T72" fmla="*/ 2147483647 w 5192"/>
              <a:gd name="T73" fmla="*/ 2147483647 h 2408"/>
              <a:gd name="T74" fmla="*/ 2147483647 w 5192"/>
              <a:gd name="T75" fmla="*/ 2147483647 h 2408"/>
              <a:gd name="T76" fmla="*/ 2147483647 w 5192"/>
              <a:gd name="T77" fmla="*/ 2147483647 h 2408"/>
              <a:gd name="T78" fmla="*/ 2147483647 w 5192"/>
              <a:gd name="T79" fmla="*/ 2147483647 h 2408"/>
              <a:gd name="T80" fmla="*/ 2147483647 w 5192"/>
              <a:gd name="T81" fmla="*/ 2147483647 h 2408"/>
              <a:gd name="T82" fmla="*/ 2147483647 w 5192"/>
              <a:gd name="T83" fmla="*/ 2147483647 h 2408"/>
              <a:gd name="T84" fmla="*/ 2147483647 w 5192"/>
              <a:gd name="T85" fmla="*/ 2147483647 h 2408"/>
              <a:gd name="T86" fmla="*/ 2147483647 w 5192"/>
              <a:gd name="T87" fmla="*/ 2147483647 h 2408"/>
              <a:gd name="T88" fmla="*/ 2147483647 w 5192"/>
              <a:gd name="T89" fmla="*/ 2147483647 h 2408"/>
              <a:gd name="T90" fmla="*/ 2147483647 w 5192"/>
              <a:gd name="T91" fmla="*/ 2147483647 h 2408"/>
              <a:gd name="T92" fmla="*/ 2147483647 w 5192"/>
              <a:gd name="T93" fmla="*/ 2147483647 h 2408"/>
              <a:gd name="T94" fmla="*/ 2147483647 w 5192"/>
              <a:gd name="T95" fmla="*/ 2147483647 h 24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5192"/>
              <a:gd name="T145" fmla="*/ 0 h 2408"/>
              <a:gd name="T146" fmla="*/ 5192 w 5192"/>
              <a:gd name="T147" fmla="*/ 2408 h 24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5192" h="2408">
                <a:moveTo>
                  <a:pt x="20" y="1112"/>
                </a:moveTo>
                <a:cubicBezTo>
                  <a:pt x="24" y="748"/>
                  <a:pt x="0" y="383"/>
                  <a:pt x="32" y="20"/>
                </a:cubicBezTo>
                <a:cubicBezTo>
                  <a:pt x="34" y="0"/>
                  <a:pt x="185" y="55"/>
                  <a:pt x="188" y="56"/>
                </a:cubicBezTo>
                <a:cubicBezTo>
                  <a:pt x="290" y="90"/>
                  <a:pt x="400" y="148"/>
                  <a:pt x="476" y="224"/>
                </a:cubicBezTo>
                <a:cubicBezTo>
                  <a:pt x="497" y="287"/>
                  <a:pt x="474" y="236"/>
                  <a:pt x="524" y="296"/>
                </a:cubicBezTo>
                <a:cubicBezTo>
                  <a:pt x="548" y="325"/>
                  <a:pt x="554" y="353"/>
                  <a:pt x="584" y="380"/>
                </a:cubicBezTo>
                <a:cubicBezTo>
                  <a:pt x="614" y="407"/>
                  <a:pt x="648" y="428"/>
                  <a:pt x="680" y="452"/>
                </a:cubicBezTo>
                <a:cubicBezTo>
                  <a:pt x="732" y="491"/>
                  <a:pt x="777" y="540"/>
                  <a:pt x="836" y="572"/>
                </a:cubicBezTo>
                <a:cubicBezTo>
                  <a:pt x="878" y="595"/>
                  <a:pt x="926" y="609"/>
                  <a:pt x="968" y="632"/>
                </a:cubicBezTo>
                <a:cubicBezTo>
                  <a:pt x="1021" y="662"/>
                  <a:pt x="1056" y="697"/>
                  <a:pt x="1112" y="716"/>
                </a:cubicBezTo>
                <a:cubicBezTo>
                  <a:pt x="1185" y="771"/>
                  <a:pt x="1258" y="819"/>
                  <a:pt x="1340" y="860"/>
                </a:cubicBezTo>
                <a:cubicBezTo>
                  <a:pt x="1380" y="880"/>
                  <a:pt x="1382" y="863"/>
                  <a:pt x="1424" y="896"/>
                </a:cubicBezTo>
                <a:cubicBezTo>
                  <a:pt x="1451" y="917"/>
                  <a:pt x="1472" y="944"/>
                  <a:pt x="1496" y="968"/>
                </a:cubicBezTo>
                <a:cubicBezTo>
                  <a:pt x="1515" y="987"/>
                  <a:pt x="1638" y="1061"/>
                  <a:pt x="1664" y="1076"/>
                </a:cubicBezTo>
                <a:cubicBezTo>
                  <a:pt x="1710" y="1103"/>
                  <a:pt x="1766" y="1114"/>
                  <a:pt x="1808" y="1148"/>
                </a:cubicBezTo>
                <a:cubicBezTo>
                  <a:pt x="1875" y="1202"/>
                  <a:pt x="1940" y="1271"/>
                  <a:pt x="2024" y="1292"/>
                </a:cubicBezTo>
                <a:cubicBezTo>
                  <a:pt x="2160" y="1383"/>
                  <a:pt x="2311" y="1405"/>
                  <a:pt x="2468" y="1436"/>
                </a:cubicBezTo>
                <a:cubicBezTo>
                  <a:pt x="2516" y="1446"/>
                  <a:pt x="2564" y="1463"/>
                  <a:pt x="2612" y="1472"/>
                </a:cubicBezTo>
                <a:cubicBezTo>
                  <a:pt x="2720" y="1492"/>
                  <a:pt x="2829" y="1508"/>
                  <a:pt x="2936" y="1532"/>
                </a:cubicBezTo>
                <a:cubicBezTo>
                  <a:pt x="3005" y="1547"/>
                  <a:pt x="3070" y="1568"/>
                  <a:pt x="3140" y="1580"/>
                </a:cubicBezTo>
                <a:cubicBezTo>
                  <a:pt x="3214" y="1629"/>
                  <a:pt x="3309" y="1657"/>
                  <a:pt x="3392" y="1688"/>
                </a:cubicBezTo>
                <a:cubicBezTo>
                  <a:pt x="3407" y="1694"/>
                  <a:pt x="3424" y="1697"/>
                  <a:pt x="3440" y="1700"/>
                </a:cubicBezTo>
                <a:cubicBezTo>
                  <a:pt x="3480" y="1709"/>
                  <a:pt x="3560" y="1724"/>
                  <a:pt x="3560" y="1724"/>
                </a:cubicBezTo>
                <a:cubicBezTo>
                  <a:pt x="3631" y="1759"/>
                  <a:pt x="3591" y="1742"/>
                  <a:pt x="3680" y="1772"/>
                </a:cubicBezTo>
                <a:cubicBezTo>
                  <a:pt x="3694" y="1777"/>
                  <a:pt x="3702" y="1792"/>
                  <a:pt x="3716" y="1796"/>
                </a:cubicBezTo>
                <a:cubicBezTo>
                  <a:pt x="3747" y="1804"/>
                  <a:pt x="3780" y="1804"/>
                  <a:pt x="3812" y="1808"/>
                </a:cubicBezTo>
                <a:cubicBezTo>
                  <a:pt x="3892" y="1848"/>
                  <a:pt x="3967" y="1861"/>
                  <a:pt x="4040" y="1916"/>
                </a:cubicBezTo>
                <a:cubicBezTo>
                  <a:pt x="4075" y="1942"/>
                  <a:pt x="4096" y="1955"/>
                  <a:pt x="4124" y="1988"/>
                </a:cubicBezTo>
                <a:cubicBezTo>
                  <a:pt x="4133" y="1999"/>
                  <a:pt x="4137" y="2014"/>
                  <a:pt x="4148" y="2024"/>
                </a:cubicBezTo>
                <a:cubicBezTo>
                  <a:pt x="4178" y="2051"/>
                  <a:pt x="4212" y="2072"/>
                  <a:pt x="4244" y="2096"/>
                </a:cubicBezTo>
                <a:cubicBezTo>
                  <a:pt x="4253" y="2102"/>
                  <a:pt x="4324" y="2119"/>
                  <a:pt x="4328" y="2120"/>
                </a:cubicBezTo>
                <a:cubicBezTo>
                  <a:pt x="4445" y="2198"/>
                  <a:pt x="4680" y="2187"/>
                  <a:pt x="4796" y="2192"/>
                </a:cubicBezTo>
                <a:cubicBezTo>
                  <a:pt x="4825" y="2202"/>
                  <a:pt x="4851" y="2218"/>
                  <a:pt x="4880" y="2228"/>
                </a:cubicBezTo>
                <a:cubicBezTo>
                  <a:pt x="4907" y="2237"/>
                  <a:pt x="4949" y="2237"/>
                  <a:pt x="4976" y="2252"/>
                </a:cubicBezTo>
                <a:cubicBezTo>
                  <a:pt x="5062" y="2300"/>
                  <a:pt x="5054" y="2318"/>
                  <a:pt x="5144" y="2336"/>
                </a:cubicBezTo>
                <a:cubicBezTo>
                  <a:pt x="5177" y="2358"/>
                  <a:pt x="5192" y="2366"/>
                  <a:pt x="5192" y="2408"/>
                </a:cubicBezTo>
                <a:lnTo>
                  <a:pt x="1796" y="2408"/>
                </a:lnTo>
                <a:cubicBezTo>
                  <a:pt x="1540" y="2264"/>
                  <a:pt x="1291" y="2107"/>
                  <a:pt x="1028" y="1976"/>
                </a:cubicBezTo>
                <a:cubicBezTo>
                  <a:pt x="1012" y="1968"/>
                  <a:pt x="998" y="2000"/>
                  <a:pt x="980" y="2000"/>
                </a:cubicBezTo>
                <a:cubicBezTo>
                  <a:pt x="933" y="2000"/>
                  <a:pt x="860" y="1928"/>
                  <a:pt x="860" y="1928"/>
                </a:cubicBezTo>
                <a:cubicBezTo>
                  <a:pt x="814" y="1859"/>
                  <a:pt x="862" y="1923"/>
                  <a:pt x="788" y="1856"/>
                </a:cubicBezTo>
                <a:cubicBezTo>
                  <a:pt x="701" y="1777"/>
                  <a:pt x="623" y="1706"/>
                  <a:pt x="524" y="1640"/>
                </a:cubicBezTo>
                <a:cubicBezTo>
                  <a:pt x="499" y="1623"/>
                  <a:pt x="466" y="1620"/>
                  <a:pt x="440" y="1604"/>
                </a:cubicBezTo>
                <a:cubicBezTo>
                  <a:pt x="266" y="1500"/>
                  <a:pt x="440" y="1604"/>
                  <a:pt x="332" y="1520"/>
                </a:cubicBezTo>
                <a:cubicBezTo>
                  <a:pt x="309" y="1502"/>
                  <a:pt x="260" y="1472"/>
                  <a:pt x="260" y="1472"/>
                </a:cubicBezTo>
                <a:cubicBezTo>
                  <a:pt x="216" y="1406"/>
                  <a:pt x="260" y="1462"/>
                  <a:pt x="200" y="1412"/>
                </a:cubicBezTo>
                <a:cubicBezTo>
                  <a:pt x="143" y="1364"/>
                  <a:pt x="99" y="1328"/>
                  <a:pt x="20" y="1328"/>
                </a:cubicBezTo>
                <a:lnTo>
                  <a:pt x="20" y="1112"/>
                </a:lnTo>
                <a:close/>
              </a:path>
            </a:pathLst>
          </a:custGeom>
          <a:solidFill>
            <a:srgbClr val="00CCFF"/>
          </a:solidFill>
          <a:ln w="9525">
            <a:noFill/>
            <a:round/>
            <a:headEnd/>
            <a:tailEnd/>
          </a:ln>
        </p:spPr>
        <p:txBody>
          <a:bodyPr lIns="65298" tIns="32649" rIns="65298" bIns="32649"/>
          <a:lstStyle/>
          <a:p>
            <a:endParaRPr lang="ru-RU"/>
          </a:p>
        </p:txBody>
      </p:sp>
      <p:sp>
        <p:nvSpPr>
          <p:cNvPr id="14340" name="Полилиния 83"/>
          <p:cNvSpPr>
            <a:spLocks/>
          </p:cNvSpPr>
          <p:nvPr/>
        </p:nvSpPr>
        <p:spPr bwMode="auto">
          <a:xfrm>
            <a:off x="857250" y="871538"/>
            <a:ext cx="7197725" cy="5727700"/>
          </a:xfrm>
          <a:custGeom>
            <a:avLst/>
            <a:gdLst>
              <a:gd name="T0" fmla="*/ 43314 w 10077450"/>
              <a:gd name="T1" fmla="*/ 14722 h 8020050"/>
              <a:gd name="T2" fmla="*/ 152058 w 10077450"/>
              <a:gd name="T3" fmla="*/ 34045 h 8020050"/>
              <a:gd name="T4" fmla="*/ 268175 w 10077450"/>
              <a:gd name="T5" fmla="*/ 77291 h 8020050"/>
              <a:gd name="T6" fmla="*/ 446036 w 10077450"/>
              <a:gd name="T7" fmla="*/ 0 h 8020050"/>
              <a:gd name="T8" fmla="*/ 484741 w 10077450"/>
              <a:gd name="T9" fmla="*/ 7361 h 8020050"/>
              <a:gd name="T10" fmla="*/ 487505 w 10077450"/>
              <a:gd name="T11" fmla="*/ 387375 h 8020050"/>
              <a:gd name="T12" fmla="*/ 272782 w 10077450"/>
              <a:gd name="T13" fmla="*/ 377253 h 8020050"/>
              <a:gd name="T14" fmla="*/ 159430 w 10077450"/>
              <a:gd name="T15" fmla="*/ 283400 h 8020050"/>
              <a:gd name="T16" fmla="*/ 179704 w 10077450"/>
              <a:gd name="T17" fmla="*/ 236474 h 8020050"/>
              <a:gd name="T18" fmla="*/ 65431 w 10077450"/>
              <a:gd name="T19" fmla="*/ 181266 h 8020050"/>
              <a:gd name="T20" fmla="*/ 0 w 10077450"/>
              <a:gd name="T21" fmla="*/ 51527 h 8020050"/>
              <a:gd name="T22" fmla="*/ 46078 w 10077450"/>
              <a:gd name="T23" fmla="*/ 13802 h 8020050"/>
              <a:gd name="T24" fmla="*/ 43314 w 10077450"/>
              <a:gd name="T25" fmla="*/ 14722 h 802005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077450"/>
              <a:gd name="T40" fmla="*/ 0 h 8020050"/>
              <a:gd name="T41" fmla="*/ 10077450 w 10077450"/>
              <a:gd name="T42" fmla="*/ 8020050 h 802005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077450" h="8020050">
                <a:moveTo>
                  <a:pt x="895350" y="304800"/>
                </a:moveTo>
                <a:lnTo>
                  <a:pt x="3143250" y="704850"/>
                </a:lnTo>
                <a:lnTo>
                  <a:pt x="5543550" y="1600200"/>
                </a:lnTo>
                <a:lnTo>
                  <a:pt x="9220200" y="0"/>
                </a:lnTo>
                <a:lnTo>
                  <a:pt x="10020300" y="152400"/>
                </a:lnTo>
                <a:lnTo>
                  <a:pt x="10077450" y="8020050"/>
                </a:lnTo>
                <a:lnTo>
                  <a:pt x="5638800" y="7810500"/>
                </a:lnTo>
                <a:lnTo>
                  <a:pt x="3295650" y="5867400"/>
                </a:lnTo>
                <a:lnTo>
                  <a:pt x="3714750" y="4895850"/>
                </a:lnTo>
                <a:lnTo>
                  <a:pt x="1352550" y="3752850"/>
                </a:lnTo>
                <a:lnTo>
                  <a:pt x="0" y="1066800"/>
                </a:lnTo>
                <a:lnTo>
                  <a:pt x="952500" y="285750"/>
                </a:lnTo>
                <a:lnTo>
                  <a:pt x="895350" y="304800"/>
                </a:lnTo>
                <a:close/>
              </a:path>
            </a:pathLst>
          </a:cu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 lIns="65298" tIns="32649" rIns="65298" bIns="32649"/>
          <a:lstStyle/>
          <a:p>
            <a:endParaRPr lang="ru-RU"/>
          </a:p>
        </p:txBody>
      </p:sp>
      <p:sp>
        <p:nvSpPr>
          <p:cNvPr id="64" name="Полилиния 63"/>
          <p:cNvSpPr/>
          <p:nvPr/>
        </p:nvSpPr>
        <p:spPr>
          <a:xfrm>
            <a:off x="-9525" y="3114675"/>
            <a:ext cx="5905500" cy="3752850"/>
          </a:xfrm>
          <a:custGeom>
            <a:avLst/>
            <a:gdLst>
              <a:gd name="connsiteX0" fmla="*/ 19050 w 5905500"/>
              <a:gd name="connsiteY0" fmla="*/ 0 h 3752850"/>
              <a:gd name="connsiteX1" fmla="*/ 47625 w 5905500"/>
              <a:gd name="connsiteY1" fmla="*/ 104775 h 3752850"/>
              <a:gd name="connsiteX2" fmla="*/ 85725 w 5905500"/>
              <a:gd name="connsiteY2" fmla="*/ 161925 h 3752850"/>
              <a:gd name="connsiteX3" fmla="*/ 152400 w 5905500"/>
              <a:gd name="connsiteY3" fmla="*/ 247650 h 3752850"/>
              <a:gd name="connsiteX4" fmla="*/ 171450 w 5905500"/>
              <a:gd name="connsiteY4" fmla="*/ 285750 h 3752850"/>
              <a:gd name="connsiteX5" fmla="*/ 200025 w 5905500"/>
              <a:gd name="connsiteY5" fmla="*/ 352425 h 3752850"/>
              <a:gd name="connsiteX6" fmla="*/ 228600 w 5905500"/>
              <a:gd name="connsiteY6" fmla="*/ 381000 h 3752850"/>
              <a:gd name="connsiteX7" fmla="*/ 266700 w 5905500"/>
              <a:gd name="connsiteY7" fmla="*/ 438150 h 3752850"/>
              <a:gd name="connsiteX8" fmla="*/ 314325 w 5905500"/>
              <a:gd name="connsiteY8" fmla="*/ 523875 h 3752850"/>
              <a:gd name="connsiteX9" fmla="*/ 342900 w 5905500"/>
              <a:gd name="connsiteY9" fmla="*/ 552450 h 3752850"/>
              <a:gd name="connsiteX10" fmla="*/ 371475 w 5905500"/>
              <a:gd name="connsiteY10" fmla="*/ 590550 h 3752850"/>
              <a:gd name="connsiteX11" fmla="*/ 409575 w 5905500"/>
              <a:gd name="connsiteY11" fmla="*/ 619125 h 3752850"/>
              <a:gd name="connsiteX12" fmla="*/ 428625 w 5905500"/>
              <a:gd name="connsiteY12" fmla="*/ 647700 h 3752850"/>
              <a:gd name="connsiteX13" fmla="*/ 457200 w 5905500"/>
              <a:gd name="connsiteY13" fmla="*/ 666750 h 3752850"/>
              <a:gd name="connsiteX14" fmla="*/ 485775 w 5905500"/>
              <a:gd name="connsiteY14" fmla="*/ 695325 h 3752850"/>
              <a:gd name="connsiteX15" fmla="*/ 523875 w 5905500"/>
              <a:gd name="connsiteY15" fmla="*/ 723900 h 3752850"/>
              <a:gd name="connsiteX16" fmla="*/ 542925 w 5905500"/>
              <a:gd name="connsiteY16" fmla="*/ 752475 h 3752850"/>
              <a:gd name="connsiteX17" fmla="*/ 609600 w 5905500"/>
              <a:gd name="connsiteY17" fmla="*/ 800100 h 3752850"/>
              <a:gd name="connsiteX18" fmla="*/ 666750 w 5905500"/>
              <a:gd name="connsiteY18" fmla="*/ 828675 h 3752850"/>
              <a:gd name="connsiteX19" fmla="*/ 685800 w 5905500"/>
              <a:gd name="connsiteY19" fmla="*/ 857250 h 3752850"/>
              <a:gd name="connsiteX20" fmla="*/ 714375 w 5905500"/>
              <a:gd name="connsiteY20" fmla="*/ 866775 h 3752850"/>
              <a:gd name="connsiteX21" fmla="*/ 752475 w 5905500"/>
              <a:gd name="connsiteY21" fmla="*/ 885825 h 3752850"/>
              <a:gd name="connsiteX22" fmla="*/ 828675 w 5905500"/>
              <a:gd name="connsiteY22" fmla="*/ 923925 h 3752850"/>
              <a:gd name="connsiteX23" fmla="*/ 857250 w 5905500"/>
              <a:gd name="connsiteY23" fmla="*/ 942975 h 3752850"/>
              <a:gd name="connsiteX24" fmla="*/ 895350 w 5905500"/>
              <a:gd name="connsiteY24" fmla="*/ 962025 h 3752850"/>
              <a:gd name="connsiteX25" fmla="*/ 962025 w 5905500"/>
              <a:gd name="connsiteY25" fmla="*/ 1000125 h 3752850"/>
              <a:gd name="connsiteX26" fmla="*/ 1028700 w 5905500"/>
              <a:gd name="connsiteY26" fmla="*/ 1047750 h 3752850"/>
              <a:gd name="connsiteX27" fmla="*/ 1085850 w 5905500"/>
              <a:gd name="connsiteY27" fmla="*/ 1066800 h 3752850"/>
              <a:gd name="connsiteX28" fmla="*/ 1133475 w 5905500"/>
              <a:gd name="connsiteY28" fmla="*/ 1085850 h 3752850"/>
              <a:gd name="connsiteX29" fmla="*/ 1209675 w 5905500"/>
              <a:gd name="connsiteY29" fmla="*/ 1114425 h 3752850"/>
              <a:gd name="connsiteX30" fmla="*/ 1266825 w 5905500"/>
              <a:gd name="connsiteY30" fmla="*/ 1152525 h 3752850"/>
              <a:gd name="connsiteX31" fmla="*/ 1295400 w 5905500"/>
              <a:gd name="connsiteY31" fmla="*/ 1171575 h 3752850"/>
              <a:gd name="connsiteX32" fmla="*/ 1323975 w 5905500"/>
              <a:gd name="connsiteY32" fmla="*/ 1190625 h 3752850"/>
              <a:gd name="connsiteX33" fmla="*/ 1390650 w 5905500"/>
              <a:gd name="connsiteY33" fmla="*/ 1247775 h 3752850"/>
              <a:gd name="connsiteX34" fmla="*/ 1428750 w 5905500"/>
              <a:gd name="connsiteY34" fmla="*/ 1266825 h 3752850"/>
              <a:gd name="connsiteX35" fmla="*/ 1485900 w 5905500"/>
              <a:gd name="connsiteY35" fmla="*/ 1333500 h 3752850"/>
              <a:gd name="connsiteX36" fmla="*/ 1514475 w 5905500"/>
              <a:gd name="connsiteY36" fmla="*/ 1352550 h 3752850"/>
              <a:gd name="connsiteX37" fmla="*/ 1543050 w 5905500"/>
              <a:gd name="connsiteY37" fmla="*/ 1390650 h 3752850"/>
              <a:gd name="connsiteX38" fmla="*/ 1600200 w 5905500"/>
              <a:gd name="connsiteY38" fmla="*/ 1447800 h 3752850"/>
              <a:gd name="connsiteX39" fmla="*/ 1619250 w 5905500"/>
              <a:gd name="connsiteY39" fmla="*/ 1476375 h 3752850"/>
              <a:gd name="connsiteX40" fmla="*/ 1647825 w 5905500"/>
              <a:gd name="connsiteY40" fmla="*/ 1504950 h 3752850"/>
              <a:gd name="connsiteX41" fmla="*/ 1676400 w 5905500"/>
              <a:gd name="connsiteY41" fmla="*/ 1524000 h 3752850"/>
              <a:gd name="connsiteX42" fmla="*/ 1733550 w 5905500"/>
              <a:gd name="connsiteY42" fmla="*/ 1600200 h 3752850"/>
              <a:gd name="connsiteX43" fmla="*/ 1771650 w 5905500"/>
              <a:gd name="connsiteY43" fmla="*/ 1619250 h 3752850"/>
              <a:gd name="connsiteX44" fmla="*/ 1800225 w 5905500"/>
              <a:gd name="connsiteY44" fmla="*/ 1647825 h 3752850"/>
              <a:gd name="connsiteX45" fmla="*/ 1838325 w 5905500"/>
              <a:gd name="connsiteY45" fmla="*/ 1676400 h 3752850"/>
              <a:gd name="connsiteX46" fmla="*/ 1885950 w 5905500"/>
              <a:gd name="connsiteY46" fmla="*/ 1704975 h 3752850"/>
              <a:gd name="connsiteX47" fmla="*/ 1914525 w 5905500"/>
              <a:gd name="connsiteY47" fmla="*/ 1733550 h 3752850"/>
              <a:gd name="connsiteX48" fmla="*/ 1981200 w 5905500"/>
              <a:gd name="connsiteY48" fmla="*/ 1790700 h 3752850"/>
              <a:gd name="connsiteX49" fmla="*/ 2000250 w 5905500"/>
              <a:gd name="connsiteY49" fmla="*/ 1819275 h 3752850"/>
              <a:gd name="connsiteX50" fmla="*/ 2238375 w 5905500"/>
              <a:gd name="connsiteY50" fmla="*/ 1952625 h 3752850"/>
              <a:gd name="connsiteX51" fmla="*/ 2419350 w 5905500"/>
              <a:gd name="connsiteY51" fmla="*/ 2085975 h 3752850"/>
              <a:gd name="connsiteX52" fmla="*/ 2638425 w 5905500"/>
              <a:gd name="connsiteY52" fmla="*/ 2124075 h 3752850"/>
              <a:gd name="connsiteX53" fmla="*/ 2781300 w 5905500"/>
              <a:gd name="connsiteY53" fmla="*/ 2162175 h 3752850"/>
              <a:gd name="connsiteX54" fmla="*/ 2876550 w 5905500"/>
              <a:gd name="connsiteY54" fmla="*/ 2181225 h 3752850"/>
              <a:gd name="connsiteX55" fmla="*/ 2971800 w 5905500"/>
              <a:gd name="connsiteY55" fmla="*/ 2238375 h 3752850"/>
              <a:gd name="connsiteX56" fmla="*/ 3000375 w 5905500"/>
              <a:gd name="connsiteY56" fmla="*/ 2266950 h 3752850"/>
              <a:gd name="connsiteX57" fmla="*/ 3038475 w 5905500"/>
              <a:gd name="connsiteY57" fmla="*/ 2305050 h 3752850"/>
              <a:gd name="connsiteX58" fmla="*/ 3057525 w 5905500"/>
              <a:gd name="connsiteY58" fmla="*/ 2343150 h 3752850"/>
              <a:gd name="connsiteX59" fmla="*/ 3086100 w 5905500"/>
              <a:gd name="connsiteY59" fmla="*/ 2371725 h 3752850"/>
              <a:gd name="connsiteX60" fmla="*/ 3152775 w 5905500"/>
              <a:gd name="connsiteY60" fmla="*/ 2466975 h 3752850"/>
              <a:gd name="connsiteX61" fmla="*/ 3209925 w 5905500"/>
              <a:gd name="connsiteY61" fmla="*/ 2533650 h 3752850"/>
              <a:gd name="connsiteX62" fmla="*/ 3228975 w 5905500"/>
              <a:gd name="connsiteY62" fmla="*/ 2562225 h 3752850"/>
              <a:gd name="connsiteX63" fmla="*/ 3257550 w 5905500"/>
              <a:gd name="connsiteY63" fmla="*/ 2581275 h 3752850"/>
              <a:gd name="connsiteX64" fmla="*/ 3286125 w 5905500"/>
              <a:gd name="connsiteY64" fmla="*/ 2609850 h 3752850"/>
              <a:gd name="connsiteX65" fmla="*/ 3343275 w 5905500"/>
              <a:gd name="connsiteY65" fmla="*/ 2647950 h 3752850"/>
              <a:gd name="connsiteX66" fmla="*/ 3362325 w 5905500"/>
              <a:gd name="connsiteY66" fmla="*/ 2676525 h 3752850"/>
              <a:gd name="connsiteX67" fmla="*/ 3419475 w 5905500"/>
              <a:gd name="connsiteY67" fmla="*/ 2714625 h 3752850"/>
              <a:gd name="connsiteX68" fmla="*/ 3486150 w 5905500"/>
              <a:gd name="connsiteY68" fmla="*/ 2752725 h 3752850"/>
              <a:gd name="connsiteX69" fmla="*/ 3562350 w 5905500"/>
              <a:gd name="connsiteY69" fmla="*/ 2800350 h 3752850"/>
              <a:gd name="connsiteX70" fmla="*/ 3590925 w 5905500"/>
              <a:gd name="connsiteY70" fmla="*/ 2809875 h 3752850"/>
              <a:gd name="connsiteX71" fmla="*/ 3619500 w 5905500"/>
              <a:gd name="connsiteY71" fmla="*/ 2838450 h 3752850"/>
              <a:gd name="connsiteX72" fmla="*/ 3648075 w 5905500"/>
              <a:gd name="connsiteY72" fmla="*/ 2847975 h 3752850"/>
              <a:gd name="connsiteX73" fmla="*/ 3686175 w 5905500"/>
              <a:gd name="connsiteY73" fmla="*/ 2867025 h 3752850"/>
              <a:gd name="connsiteX74" fmla="*/ 3714750 w 5905500"/>
              <a:gd name="connsiteY74" fmla="*/ 2886075 h 3752850"/>
              <a:gd name="connsiteX75" fmla="*/ 3838575 w 5905500"/>
              <a:gd name="connsiteY75" fmla="*/ 2914650 h 3752850"/>
              <a:gd name="connsiteX76" fmla="*/ 3971925 w 5905500"/>
              <a:gd name="connsiteY76" fmla="*/ 2952750 h 3752850"/>
              <a:gd name="connsiteX77" fmla="*/ 4038600 w 5905500"/>
              <a:gd name="connsiteY77" fmla="*/ 2962275 h 3752850"/>
              <a:gd name="connsiteX78" fmla="*/ 4133850 w 5905500"/>
              <a:gd name="connsiteY78" fmla="*/ 2990850 h 3752850"/>
              <a:gd name="connsiteX79" fmla="*/ 4162425 w 5905500"/>
              <a:gd name="connsiteY79" fmla="*/ 3000375 h 3752850"/>
              <a:gd name="connsiteX80" fmla="*/ 4219575 w 5905500"/>
              <a:gd name="connsiteY80" fmla="*/ 3038475 h 3752850"/>
              <a:gd name="connsiteX81" fmla="*/ 4248150 w 5905500"/>
              <a:gd name="connsiteY81" fmla="*/ 3057525 h 3752850"/>
              <a:gd name="connsiteX82" fmla="*/ 4305300 w 5905500"/>
              <a:gd name="connsiteY82" fmla="*/ 3076575 h 3752850"/>
              <a:gd name="connsiteX83" fmla="*/ 4333875 w 5905500"/>
              <a:gd name="connsiteY83" fmla="*/ 3086100 h 3752850"/>
              <a:gd name="connsiteX84" fmla="*/ 4410075 w 5905500"/>
              <a:gd name="connsiteY84" fmla="*/ 3095625 h 3752850"/>
              <a:gd name="connsiteX85" fmla="*/ 4457700 w 5905500"/>
              <a:gd name="connsiteY85" fmla="*/ 3133725 h 3752850"/>
              <a:gd name="connsiteX86" fmla="*/ 4486275 w 5905500"/>
              <a:gd name="connsiteY86" fmla="*/ 3143250 h 3752850"/>
              <a:gd name="connsiteX87" fmla="*/ 4543425 w 5905500"/>
              <a:gd name="connsiteY87" fmla="*/ 3181350 h 3752850"/>
              <a:gd name="connsiteX88" fmla="*/ 4572000 w 5905500"/>
              <a:gd name="connsiteY88" fmla="*/ 3200400 h 3752850"/>
              <a:gd name="connsiteX89" fmla="*/ 4629150 w 5905500"/>
              <a:gd name="connsiteY89" fmla="*/ 3248025 h 3752850"/>
              <a:gd name="connsiteX90" fmla="*/ 4657725 w 5905500"/>
              <a:gd name="connsiteY90" fmla="*/ 3257550 h 3752850"/>
              <a:gd name="connsiteX91" fmla="*/ 4714875 w 5905500"/>
              <a:gd name="connsiteY91" fmla="*/ 3295650 h 3752850"/>
              <a:gd name="connsiteX92" fmla="*/ 4743450 w 5905500"/>
              <a:gd name="connsiteY92" fmla="*/ 3314700 h 3752850"/>
              <a:gd name="connsiteX93" fmla="*/ 4810125 w 5905500"/>
              <a:gd name="connsiteY93" fmla="*/ 3362325 h 3752850"/>
              <a:gd name="connsiteX94" fmla="*/ 4867275 w 5905500"/>
              <a:gd name="connsiteY94" fmla="*/ 3390900 h 3752850"/>
              <a:gd name="connsiteX95" fmla="*/ 4924425 w 5905500"/>
              <a:gd name="connsiteY95" fmla="*/ 3419475 h 3752850"/>
              <a:gd name="connsiteX96" fmla="*/ 5019675 w 5905500"/>
              <a:gd name="connsiteY96" fmla="*/ 3448050 h 3752850"/>
              <a:gd name="connsiteX97" fmla="*/ 5105400 w 5905500"/>
              <a:gd name="connsiteY97" fmla="*/ 3495675 h 3752850"/>
              <a:gd name="connsiteX98" fmla="*/ 5553075 w 5905500"/>
              <a:gd name="connsiteY98" fmla="*/ 3495675 h 3752850"/>
              <a:gd name="connsiteX99" fmla="*/ 5581650 w 5905500"/>
              <a:gd name="connsiteY99" fmla="*/ 3505200 h 3752850"/>
              <a:gd name="connsiteX100" fmla="*/ 5629275 w 5905500"/>
              <a:gd name="connsiteY100" fmla="*/ 3552825 h 3752850"/>
              <a:gd name="connsiteX101" fmla="*/ 5686425 w 5905500"/>
              <a:gd name="connsiteY101" fmla="*/ 3571875 h 3752850"/>
              <a:gd name="connsiteX102" fmla="*/ 5715000 w 5905500"/>
              <a:gd name="connsiteY102" fmla="*/ 3581400 h 3752850"/>
              <a:gd name="connsiteX103" fmla="*/ 5772150 w 5905500"/>
              <a:gd name="connsiteY103" fmla="*/ 3609975 h 3752850"/>
              <a:gd name="connsiteX104" fmla="*/ 5829300 w 5905500"/>
              <a:gd name="connsiteY104" fmla="*/ 3638550 h 3752850"/>
              <a:gd name="connsiteX105" fmla="*/ 5857875 w 5905500"/>
              <a:gd name="connsiteY105" fmla="*/ 3667125 h 3752850"/>
              <a:gd name="connsiteX106" fmla="*/ 5886450 w 5905500"/>
              <a:gd name="connsiteY106" fmla="*/ 3686175 h 3752850"/>
              <a:gd name="connsiteX107" fmla="*/ 5905500 w 5905500"/>
              <a:gd name="connsiteY107" fmla="*/ 3743325 h 3752850"/>
              <a:gd name="connsiteX108" fmla="*/ 5876925 w 5905500"/>
              <a:gd name="connsiteY108" fmla="*/ 3752850 h 3752850"/>
              <a:gd name="connsiteX109" fmla="*/ 2000250 w 5905500"/>
              <a:gd name="connsiteY109" fmla="*/ 3752850 h 3752850"/>
              <a:gd name="connsiteX110" fmla="*/ 990600 w 5905500"/>
              <a:gd name="connsiteY110" fmla="*/ 3248025 h 3752850"/>
              <a:gd name="connsiteX111" fmla="*/ 571500 w 5905500"/>
              <a:gd name="connsiteY111" fmla="*/ 2857500 h 3752850"/>
              <a:gd name="connsiteX112" fmla="*/ 285750 w 5905500"/>
              <a:gd name="connsiteY112" fmla="*/ 2714625 h 3752850"/>
              <a:gd name="connsiteX113" fmla="*/ 114300 w 5905500"/>
              <a:gd name="connsiteY113" fmla="*/ 2543175 h 3752850"/>
              <a:gd name="connsiteX114" fmla="*/ 0 w 5905500"/>
              <a:gd name="connsiteY114" fmla="*/ 2514600 h 3752850"/>
              <a:gd name="connsiteX115" fmla="*/ 19050 w 5905500"/>
              <a:gd name="connsiteY115" fmla="*/ 0 h 375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5905500" h="3752850">
                <a:moveTo>
                  <a:pt x="19050" y="0"/>
                </a:moveTo>
                <a:cubicBezTo>
                  <a:pt x="24162" y="25560"/>
                  <a:pt x="33814" y="84058"/>
                  <a:pt x="47625" y="104775"/>
                </a:cubicBezTo>
                <a:cubicBezTo>
                  <a:pt x="60325" y="123825"/>
                  <a:pt x="69536" y="145736"/>
                  <a:pt x="85725" y="161925"/>
                </a:cubicBezTo>
                <a:cubicBezTo>
                  <a:pt x="117083" y="193283"/>
                  <a:pt x="129614" y="202078"/>
                  <a:pt x="152400" y="247650"/>
                </a:cubicBezTo>
                <a:cubicBezTo>
                  <a:pt x="158750" y="260350"/>
                  <a:pt x="165857" y="272699"/>
                  <a:pt x="171450" y="285750"/>
                </a:cubicBezTo>
                <a:cubicBezTo>
                  <a:pt x="184775" y="316842"/>
                  <a:pt x="177460" y="320835"/>
                  <a:pt x="200025" y="352425"/>
                </a:cubicBezTo>
                <a:cubicBezTo>
                  <a:pt x="207855" y="363386"/>
                  <a:pt x="219075" y="371475"/>
                  <a:pt x="228600" y="381000"/>
                </a:cubicBezTo>
                <a:cubicBezTo>
                  <a:pt x="251248" y="448944"/>
                  <a:pt x="219134" y="366801"/>
                  <a:pt x="266700" y="438150"/>
                </a:cubicBezTo>
                <a:cubicBezTo>
                  <a:pt x="314610" y="510015"/>
                  <a:pt x="199634" y="409184"/>
                  <a:pt x="314325" y="523875"/>
                </a:cubicBezTo>
                <a:cubicBezTo>
                  <a:pt x="323850" y="533400"/>
                  <a:pt x="334134" y="542223"/>
                  <a:pt x="342900" y="552450"/>
                </a:cubicBezTo>
                <a:cubicBezTo>
                  <a:pt x="353231" y="564503"/>
                  <a:pt x="360250" y="579325"/>
                  <a:pt x="371475" y="590550"/>
                </a:cubicBezTo>
                <a:cubicBezTo>
                  <a:pt x="382700" y="601775"/>
                  <a:pt x="398350" y="607900"/>
                  <a:pt x="409575" y="619125"/>
                </a:cubicBezTo>
                <a:cubicBezTo>
                  <a:pt x="417670" y="627220"/>
                  <a:pt x="420530" y="639605"/>
                  <a:pt x="428625" y="647700"/>
                </a:cubicBezTo>
                <a:cubicBezTo>
                  <a:pt x="436720" y="655795"/>
                  <a:pt x="448406" y="659421"/>
                  <a:pt x="457200" y="666750"/>
                </a:cubicBezTo>
                <a:cubicBezTo>
                  <a:pt x="467548" y="675374"/>
                  <a:pt x="475548" y="686559"/>
                  <a:pt x="485775" y="695325"/>
                </a:cubicBezTo>
                <a:cubicBezTo>
                  <a:pt x="497828" y="705656"/>
                  <a:pt x="512650" y="712675"/>
                  <a:pt x="523875" y="723900"/>
                </a:cubicBezTo>
                <a:cubicBezTo>
                  <a:pt x="531970" y="731995"/>
                  <a:pt x="534830" y="744380"/>
                  <a:pt x="542925" y="752475"/>
                </a:cubicBezTo>
                <a:cubicBezTo>
                  <a:pt x="547239" y="756789"/>
                  <a:pt x="598783" y="794692"/>
                  <a:pt x="609600" y="800100"/>
                </a:cubicBezTo>
                <a:cubicBezTo>
                  <a:pt x="688470" y="839535"/>
                  <a:pt x="584858" y="774080"/>
                  <a:pt x="666750" y="828675"/>
                </a:cubicBezTo>
                <a:cubicBezTo>
                  <a:pt x="673100" y="838200"/>
                  <a:pt x="676861" y="850099"/>
                  <a:pt x="685800" y="857250"/>
                </a:cubicBezTo>
                <a:cubicBezTo>
                  <a:pt x="693640" y="863522"/>
                  <a:pt x="705147" y="862820"/>
                  <a:pt x="714375" y="866775"/>
                </a:cubicBezTo>
                <a:cubicBezTo>
                  <a:pt x="727426" y="872368"/>
                  <a:pt x="740921" y="877572"/>
                  <a:pt x="752475" y="885825"/>
                </a:cubicBezTo>
                <a:cubicBezTo>
                  <a:pt x="814732" y="930295"/>
                  <a:pt x="741118" y="906414"/>
                  <a:pt x="828675" y="923925"/>
                </a:cubicBezTo>
                <a:cubicBezTo>
                  <a:pt x="838200" y="930275"/>
                  <a:pt x="847311" y="937295"/>
                  <a:pt x="857250" y="942975"/>
                </a:cubicBezTo>
                <a:cubicBezTo>
                  <a:pt x="869578" y="950020"/>
                  <a:pt x="883309" y="954500"/>
                  <a:pt x="895350" y="962025"/>
                </a:cubicBezTo>
                <a:cubicBezTo>
                  <a:pt x="961253" y="1003214"/>
                  <a:pt x="905885" y="981412"/>
                  <a:pt x="962025" y="1000125"/>
                </a:cubicBezTo>
                <a:cubicBezTo>
                  <a:pt x="967142" y="1003963"/>
                  <a:pt x="1017304" y="1042685"/>
                  <a:pt x="1028700" y="1047750"/>
                </a:cubicBezTo>
                <a:cubicBezTo>
                  <a:pt x="1047050" y="1055905"/>
                  <a:pt x="1066979" y="1059938"/>
                  <a:pt x="1085850" y="1066800"/>
                </a:cubicBezTo>
                <a:cubicBezTo>
                  <a:pt x="1101918" y="1072643"/>
                  <a:pt x="1117255" y="1080443"/>
                  <a:pt x="1133475" y="1085850"/>
                </a:cubicBezTo>
                <a:cubicBezTo>
                  <a:pt x="1184340" y="1102805"/>
                  <a:pt x="1160961" y="1085197"/>
                  <a:pt x="1209675" y="1114425"/>
                </a:cubicBezTo>
                <a:cubicBezTo>
                  <a:pt x="1229308" y="1126205"/>
                  <a:pt x="1247775" y="1139825"/>
                  <a:pt x="1266825" y="1152525"/>
                </a:cubicBezTo>
                <a:lnTo>
                  <a:pt x="1295400" y="1171575"/>
                </a:lnTo>
                <a:cubicBezTo>
                  <a:pt x="1304925" y="1177925"/>
                  <a:pt x="1315880" y="1182530"/>
                  <a:pt x="1323975" y="1190625"/>
                </a:cubicBezTo>
                <a:cubicBezTo>
                  <a:pt x="1349951" y="1216601"/>
                  <a:pt x="1358066" y="1227410"/>
                  <a:pt x="1390650" y="1247775"/>
                </a:cubicBezTo>
                <a:cubicBezTo>
                  <a:pt x="1402691" y="1255300"/>
                  <a:pt x="1416050" y="1260475"/>
                  <a:pt x="1428750" y="1266825"/>
                </a:cubicBezTo>
                <a:cubicBezTo>
                  <a:pt x="1451220" y="1300530"/>
                  <a:pt x="1449971" y="1302704"/>
                  <a:pt x="1485900" y="1333500"/>
                </a:cubicBezTo>
                <a:cubicBezTo>
                  <a:pt x="1494592" y="1340950"/>
                  <a:pt x="1506380" y="1344455"/>
                  <a:pt x="1514475" y="1352550"/>
                </a:cubicBezTo>
                <a:cubicBezTo>
                  <a:pt x="1525700" y="1363775"/>
                  <a:pt x="1532430" y="1378850"/>
                  <a:pt x="1543050" y="1390650"/>
                </a:cubicBezTo>
                <a:cubicBezTo>
                  <a:pt x="1561072" y="1410675"/>
                  <a:pt x="1585256" y="1425384"/>
                  <a:pt x="1600200" y="1447800"/>
                </a:cubicBezTo>
                <a:cubicBezTo>
                  <a:pt x="1606550" y="1457325"/>
                  <a:pt x="1611921" y="1467581"/>
                  <a:pt x="1619250" y="1476375"/>
                </a:cubicBezTo>
                <a:cubicBezTo>
                  <a:pt x="1627874" y="1486723"/>
                  <a:pt x="1637477" y="1496326"/>
                  <a:pt x="1647825" y="1504950"/>
                </a:cubicBezTo>
                <a:cubicBezTo>
                  <a:pt x="1656619" y="1512279"/>
                  <a:pt x="1668742" y="1515491"/>
                  <a:pt x="1676400" y="1524000"/>
                </a:cubicBezTo>
                <a:cubicBezTo>
                  <a:pt x="1697640" y="1547600"/>
                  <a:pt x="1705152" y="1586001"/>
                  <a:pt x="1733550" y="1600200"/>
                </a:cubicBezTo>
                <a:cubicBezTo>
                  <a:pt x="1746250" y="1606550"/>
                  <a:pt x="1760096" y="1610997"/>
                  <a:pt x="1771650" y="1619250"/>
                </a:cubicBezTo>
                <a:cubicBezTo>
                  <a:pt x="1782611" y="1627080"/>
                  <a:pt x="1789998" y="1639059"/>
                  <a:pt x="1800225" y="1647825"/>
                </a:cubicBezTo>
                <a:cubicBezTo>
                  <a:pt x="1812278" y="1658156"/>
                  <a:pt x="1825116" y="1667594"/>
                  <a:pt x="1838325" y="1676400"/>
                </a:cubicBezTo>
                <a:cubicBezTo>
                  <a:pt x="1853729" y="1686669"/>
                  <a:pt x="1871139" y="1693867"/>
                  <a:pt x="1885950" y="1704975"/>
                </a:cubicBezTo>
                <a:cubicBezTo>
                  <a:pt x="1896726" y="1713057"/>
                  <a:pt x="1904298" y="1724784"/>
                  <a:pt x="1914525" y="1733550"/>
                </a:cubicBezTo>
                <a:cubicBezTo>
                  <a:pt x="1951314" y="1765083"/>
                  <a:pt x="1951656" y="1755247"/>
                  <a:pt x="1981200" y="1790700"/>
                </a:cubicBezTo>
                <a:cubicBezTo>
                  <a:pt x="1988529" y="1799494"/>
                  <a:pt x="1990563" y="1813176"/>
                  <a:pt x="2000250" y="1819275"/>
                </a:cubicBezTo>
                <a:cubicBezTo>
                  <a:pt x="2077235" y="1867747"/>
                  <a:pt x="2165136" y="1898660"/>
                  <a:pt x="2238375" y="1952625"/>
                </a:cubicBezTo>
                <a:cubicBezTo>
                  <a:pt x="2298700" y="1997075"/>
                  <a:pt x="2354290" y="2048798"/>
                  <a:pt x="2419350" y="2085975"/>
                </a:cubicBezTo>
                <a:cubicBezTo>
                  <a:pt x="2443388" y="2099711"/>
                  <a:pt x="2637956" y="2123978"/>
                  <a:pt x="2638425" y="2124075"/>
                </a:cubicBezTo>
                <a:cubicBezTo>
                  <a:pt x="2686692" y="2134061"/>
                  <a:pt x="2733372" y="2150672"/>
                  <a:pt x="2781300" y="2162175"/>
                </a:cubicBezTo>
                <a:cubicBezTo>
                  <a:pt x="2812785" y="2169731"/>
                  <a:pt x="2876550" y="2181225"/>
                  <a:pt x="2876550" y="2181225"/>
                </a:cubicBezTo>
                <a:cubicBezTo>
                  <a:pt x="2906615" y="2196257"/>
                  <a:pt x="2948812" y="2215387"/>
                  <a:pt x="2971800" y="2238375"/>
                </a:cubicBezTo>
                <a:lnTo>
                  <a:pt x="3000375" y="2266950"/>
                </a:lnTo>
                <a:cubicBezTo>
                  <a:pt x="3025775" y="2343150"/>
                  <a:pt x="2987675" y="2254250"/>
                  <a:pt x="3038475" y="2305050"/>
                </a:cubicBezTo>
                <a:cubicBezTo>
                  <a:pt x="3048515" y="2315090"/>
                  <a:pt x="3049272" y="2331596"/>
                  <a:pt x="3057525" y="2343150"/>
                </a:cubicBezTo>
                <a:cubicBezTo>
                  <a:pt x="3065355" y="2354111"/>
                  <a:pt x="3076575" y="2362200"/>
                  <a:pt x="3086100" y="2371725"/>
                </a:cubicBezTo>
                <a:cubicBezTo>
                  <a:pt x="3108613" y="2461776"/>
                  <a:pt x="3073087" y="2347443"/>
                  <a:pt x="3152775" y="2466975"/>
                </a:cubicBezTo>
                <a:cubicBezTo>
                  <a:pt x="3196509" y="2532577"/>
                  <a:pt x="3140633" y="2452809"/>
                  <a:pt x="3209925" y="2533650"/>
                </a:cubicBezTo>
                <a:cubicBezTo>
                  <a:pt x="3217375" y="2542342"/>
                  <a:pt x="3220880" y="2554130"/>
                  <a:pt x="3228975" y="2562225"/>
                </a:cubicBezTo>
                <a:cubicBezTo>
                  <a:pt x="3237070" y="2570320"/>
                  <a:pt x="3248756" y="2573946"/>
                  <a:pt x="3257550" y="2581275"/>
                </a:cubicBezTo>
                <a:cubicBezTo>
                  <a:pt x="3267898" y="2589899"/>
                  <a:pt x="3275492" y="2601580"/>
                  <a:pt x="3286125" y="2609850"/>
                </a:cubicBezTo>
                <a:cubicBezTo>
                  <a:pt x="3304197" y="2623906"/>
                  <a:pt x="3343275" y="2647950"/>
                  <a:pt x="3343275" y="2647950"/>
                </a:cubicBezTo>
                <a:cubicBezTo>
                  <a:pt x="3349625" y="2657475"/>
                  <a:pt x="3353710" y="2668987"/>
                  <a:pt x="3362325" y="2676525"/>
                </a:cubicBezTo>
                <a:cubicBezTo>
                  <a:pt x="3379555" y="2691602"/>
                  <a:pt x="3400425" y="2701925"/>
                  <a:pt x="3419475" y="2714625"/>
                </a:cubicBezTo>
                <a:cubicBezTo>
                  <a:pt x="3459864" y="2741551"/>
                  <a:pt x="3437811" y="2728555"/>
                  <a:pt x="3486150" y="2752725"/>
                </a:cubicBezTo>
                <a:cubicBezTo>
                  <a:pt x="3516339" y="2798008"/>
                  <a:pt x="3494340" y="2777680"/>
                  <a:pt x="3562350" y="2800350"/>
                </a:cubicBezTo>
                <a:lnTo>
                  <a:pt x="3590925" y="2809875"/>
                </a:lnTo>
                <a:cubicBezTo>
                  <a:pt x="3600450" y="2819400"/>
                  <a:pt x="3608292" y="2830978"/>
                  <a:pt x="3619500" y="2838450"/>
                </a:cubicBezTo>
                <a:cubicBezTo>
                  <a:pt x="3627854" y="2844019"/>
                  <a:pt x="3638847" y="2844020"/>
                  <a:pt x="3648075" y="2847975"/>
                </a:cubicBezTo>
                <a:cubicBezTo>
                  <a:pt x="3661126" y="2853568"/>
                  <a:pt x="3673847" y="2859980"/>
                  <a:pt x="3686175" y="2867025"/>
                </a:cubicBezTo>
                <a:cubicBezTo>
                  <a:pt x="3696114" y="2872705"/>
                  <a:pt x="3704289" y="2881426"/>
                  <a:pt x="3714750" y="2886075"/>
                </a:cubicBezTo>
                <a:cubicBezTo>
                  <a:pt x="3764296" y="2908096"/>
                  <a:pt x="3784335" y="2906901"/>
                  <a:pt x="3838575" y="2914650"/>
                </a:cubicBezTo>
                <a:cubicBezTo>
                  <a:pt x="3879285" y="2928220"/>
                  <a:pt x="3930065" y="2946770"/>
                  <a:pt x="3971925" y="2952750"/>
                </a:cubicBezTo>
                <a:cubicBezTo>
                  <a:pt x="3994150" y="2955925"/>
                  <a:pt x="4016511" y="2958259"/>
                  <a:pt x="4038600" y="2962275"/>
                </a:cubicBezTo>
                <a:cubicBezTo>
                  <a:pt x="4070270" y="2968033"/>
                  <a:pt x="4104027" y="2980909"/>
                  <a:pt x="4133850" y="2990850"/>
                </a:cubicBezTo>
                <a:lnTo>
                  <a:pt x="4162425" y="3000375"/>
                </a:lnTo>
                <a:cubicBezTo>
                  <a:pt x="4216594" y="3054544"/>
                  <a:pt x="4164436" y="3010906"/>
                  <a:pt x="4219575" y="3038475"/>
                </a:cubicBezTo>
                <a:cubicBezTo>
                  <a:pt x="4229814" y="3043595"/>
                  <a:pt x="4237689" y="3052876"/>
                  <a:pt x="4248150" y="3057525"/>
                </a:cubicBezTo>
                <a:cubicBezTo>
                  <a:pt x="4266500" y="3065680"/>
                  <a:pt x="4286250" y="3070225"/>
                  <a:pt x="4305300" y="3076575"/>
                </a:cubicBezTo>
                <a:cubicBezTo>
                  <a:pt x="4314825" y="3079750"/>
                  <a:pt x="4323912" y="3084855"/>
                  <a:pt x="4333875" y="3086100"/>
                </a:cubicBezTo>
                <a:lnTo>
                  <a:pt x="4410075" y="3095625"/>
                </a:lnTo>
                <a:cubicBezTo>
                  <a:pt x="4481899" y="3119566"/>
                  <a:pt x="4396152" y="3084486"/>
                  <a:pt x="4457700" y="3133725"/>
                </a:cubicBezTo>
                <a:cubicBezTo>
                  <a:pt x="4465540" y="3139997"/>
                  <a:pt x="4477498" y="3138374"/>
                  <a:pt x="4486275" y="3143250"/>
                </a:cubicBezTo>
                <a:cubicBezTo>
                  <a:pt x="4506289" y="3154369"/>
                  <a:pt x="4524375" y="3168650"/>
                  <a:pt x="4543425" y="3181350"/>
                </a:cubicBezTo>
                <a:cubicBezTo>
                  <a:pt x="4552950" y="3187700"/>
                  <a:pt x="4563905" y="3192305"/>
                  <a:pt x="4572000" y="3200400"/>
                </a:cubicBezTo>
                <a:cubicBezTo>
                  <a:pt x="4593066" y="3221466"/>
                  <a:pt x="4602628" y="3234764"/>
                  <a:pt x="4629150" y="3248025"/>
                </a:cubicBezTo>
                <a:cubicBezTo>
                  <a:pt x="4638130" y="3252515"/>
                  <a:pt x="4648948" y="3252674"/>
                  <a:pt x="4657725" y="3257550"/>
                </a:cubicBezTo>
                <a:cubicBezTo>
                  <a:pt x="4677739" y="3268669"/>
                  <a:pt x="4695825" y="3282950"/>
                  <a:pt x="4714875" y="3295650"/>
                </a:cubicBezTo>
                <a:lnTo>
                  <a:pt x="4743450" y="3314700"/>
                </a:lnTo>
                <a:cubicBezTo>
                  <a:pt x="4764087" y="3376613"/>
                  <a:pt x="4733925" y="3311525"/>
                  <a:pt x="4810125" y="3362325"/>
                </a:cubicBezTo>
                <a:cubicBezTo>
                  <a:pt x="4892017" y="3416920"/>
                  <a:pt x="4788405" y="3351465"/>
                  <a:pt x="4867275" y="3390900"/>
                </a:cubicBezTo>
                <a:cubicBezTo>
                  <a:pt x="4922935" y="3418730"/>
                  <a:pt x="4868562" y="3403514"/>
                  <a:pt x="4924425" y="3419475"/>
                </a:cubicBezTo>
                <a:cubicBezTo>
                  <a:pt x="4947720" y="3426131"/>
                  <a:pt x="5002698" y="3436732"/>
                  <a:pt x="5019675" y="3448050"/>
                </a:cubicBezTo>
                <a:cubicBezTo>
                  <a:pt x="5085179" y="3491719"/>
                  <a:pt x="5055105" y="3478910"/>
                  <a:pt x="5105400" y="3495675"/>
                </a:cubicBezTo>
                <a:cubicBezTo>
                  <a:pt x="5238590" y="3492260"/>
                  <a:pt x="5408497" y="3469388"/>
                  <a:pt x="5553075" y="3495675"/>
                </a:cubicBezTo>
                <a:cubicBezTo>
                  <a:pt x="5562953" y="3497471"/>
                  <a:pt x="5572125" y="3502025"/>
                  <a:pt x="5581650" y="3505200"/>
                </a:cubicBezTo>
                <a:cubicBezTo>
                  <a:pt x="5599029" y="3531268"/>
                  <a:pt x="5599196" y="3539457"/>
                  <a:pt x="5629275" y="3552825"/>
                </a:cubicBezTo>
                <a:cubicBezTo>
                  <a:pt x="5647625" y="3560980"/>
                  <a:pt x="5667375" y="3565525"/>
                  <a:pt x="5686425" y="3571875"/>
                </a:cubicBezTo>
                <a:cubicBezTo>
                  <a:pt x="5695950" y="3575050"/>
                  <a:pt x="5706646" y="3575831"/>
                  <a:pt x="5715000" y="3581400"/>
                </a:cubicBezTo>
                <a:cubicBezTo>
                  <a:pt x="5796892" y="3635995"/>
                  <a:pt x="5693280" y="3570540"/>
                  <a:pt x="5772150" y="3609975"/>
                </a:cubicBezTo>
                <a:cubicBezTo>
                  <a:pt x="5846008" y="3646904"/>
                  <a:pt x="5757476" y="3614609"/>
                  <a:pt x="5829300" y="3638550"/>
                </a:cubicBezTo>
                <a:cubicBezTo>
                  <a:pt x="5838825" y="3648075"/>
                  <a:pt x="5847527" y="3658501"/>
                  <a:pt x="5857875" y="3667125"/>
                </a:cubicBezTo>
                <a:cubicBezTo>
                  <a:pt x="5866669" y="3674454"/>
                  <a:pt x="5880383" y="3676467"/>
                  <a:pt x="5886450" y="3686175"/>
                </a:cubicBezTo>
                <a:cubicBezTo>
                  <a:pt x="5897093" y="3703203"/>
                  <a:pt x="5795963" y="3683000"/>
                  <a:pt x="5905500" y="3743325"/>
                </a:cubicBezTo>
                <a:lnTo>
                  <a:pt x="5876925" y="3752850"/>
                </a:lnTo>
                <a:lnTo>
                  <a:pt x="2000250" y="3752850"/>
                </a:lnTo>
                <a:lnTo>
                  <a:pt x="990600" y="3248025"/>
                </a:lnTo>
                <a:lnTo>
                  <a:pt x="571500" y="2857500"/>
                </a:lnTo>
                <a:lnTo>
                  <a:pt x="285750" y="2714625"/>
                </a:lnTo>
                <a:lnTo>
                  <a:pt x="114300" y="2543175"/>
                </a:lnTo>
                <a:lnTo>
                  <a:pt x="0" y="2514600"/>
                </a:lnTo>
                <a:lnTo>
                  <a:pt x="19050" y="0"/>
                </a:lnTo>
                <a:close/>
              </a:path>
            </a:pathLst>
          </a:cu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342" name="Text Box 12"/>
          <p:cNvSpPr txBox="1">
            <a:spLocks noChangeArrowheads="1"/>
          </p:cNvSpPr>
          <p:nvPr/>
        </p:nvSpPr>
        <p:spPr bwMode="auto">
          <a:xfrm rot="2306112">
            <a:off x="311150" y="4241800"/>
            <a:ext cx="673100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5282" tIns="32641" rIns="65282" bIns="32641">
            <a:spAutoFit/>
          </a:bodyPr>
          <a:lstStyle/>
          <a:p>
            <a:pPr defTabSz="911225"/>
            <a:r>
              <a:rPr lang="ru-RU" sz="1200">
                <a:solidFill>
                  <a:srgbClr val="FFC000"/>
                </a:solidFill>
              </a:rPr>
              <a:t>р. Амур</a:t>
            </a:r>
          </a:p>
        </p:txBody>
      </p:sp>
      <p:sp>
        <p:nvSpPr>
          <p:cNvPr id="14343" name="Line 15"/>
          <p:cNvSpPr>
            <a:spLocks noChangeShapeType="1"/>
          </p:cNvSpPr>
          <p:nvPr/>
        </p:nvSpPr>
        <p:spPr bwMode="auto">
          <a:xfrm rot="4003523" flipV="1">
            <a:off x="88106" y="4337844"/>
            <a:ext cx="792163" cy="396875"/>
          </a:xfrm>
          <a:prstGeom prst="line">
            <a:avLst/>
          </a:prstGeom>
          <a:noFill/>
          <a:ln w="9525">
            <a:solidFill>
              <a:srgbClr val="FFC000"/>
            </a:solidFill>
            <a:round/>
            <a:headEnd/>
            <a:tailEnd type="triangle" w="med" len="med"/>
          </a:ln>
        </p:spPr>
        <p:txBody>
          <a:bodyPr lIns="65298" tIns="32649" rIns="65298" bIns="32649"/>
          <a:lstStyle/>
          <a:p>
            <a:endParaRPr lang="ru-RU"/>
          </a:p>
        </p:txBody>
      </p:sp>
      <p:sp>
        <p:nvSpPr>
          <p:cNvPr id="67" name="Полилиния 66"/>
          <p:cNvSpPr/>
          <p:nvPr/>
        </p:nvSpPr>
        <p:spPr>
          <a:xfrm>
            <a:off x="9525" y="2905125"/>
            <a:ext cx="6338888" cy="3981450"/>
          </a:xfrm>
          <a:custGeom>
            <a:avLst/>
            <a:gdLst>
              <a:gd name="connsiteX0" fmla="*/ 0 w 6338484"/>
              <a:gd name="connsiteY0" fmla="*/ 0 h 3981450"/>
              <a:gd name="connsiteX1" fmla="*/ 19050 w 6338484"/>
              <a:gd name="connsiteY1" fmla="*/ 28575 h 3981450"/>
              <a:gd name="connsiteX2" fmla="*/ 47625 w 6338484"/>
              <a:gd name="connsiteY2" fmla="*/ 38100 h 3981450"/>
              <a:gd name="connsiteX3" fmla="*/ 104775 w 6338484"/>
              <a:gd name="connsiteY3" fmla="*/ 66675 h 3981450"/>
              <a:gd name="connsiteX4" fmla="*/ 161925 w 6338484"/>
              <a:gd name="connsiteY4" fmla="*/ 104775 h 3981450"/>
              <a:gd name="connsiteX5" fmla="*/ 219075 w 6338484"/>
              <a:gd name="connsiteY5" fmla="*/ 133350 h 3981450"/>
              <a:gd name="connsiteX6" fmla="*/ 266700 w 6338484"/>
              <a:gd name="connsiteY6" fmla="*/ 180975 h 3981450"/>
              <a:gd name="connsiteX7" fmla="*/ 323850 w 6338484"/>
              <a:gd name="connsiteY7" fmla="*/ 238125 h 3981450"/>
              <a:gd name="connsiteX8" fmla="*/ 361950 w 6338484"/>
              <a:gd name="connsiteY8" fmla="*/ 285750 h 3981450"/>
              <a:gd name="connsiteX9" fmla="*/ 371475 w 6338484"/>
              <a:gd name="connsiteY9" fmla="*/ 314325 h 3981450"/>
              <a:gd name="connsiteX10" fmla="*/ 400050 w 6338484"/>
              <a:gd name="connsiteY10" fmla="*/ 342900 h 3981450"/>
              <a:gd name="connsiteX11" fmla="*/ 428625 w 6338484"/>
              <a:gd name="connsiteY11" fmla="*/ 381000 h 3981450"/>
              <a:gd name="connsiteX12" fmla="*/ 466725 w 6338484"/>
              <a:gd name="connsiteY12" fmla="*/ 409575 h 3981450"/>
              <a:gd name="connsiteX13" fmla="*/ 495300 w 6338484"/>
              <a:gd name="connsiteY13" fmla="*/ 447675 h 3981450"/>
              <a:gd name="connsiteX14" fmla="*/ 581025 w 6338484"/>
              <a:gd name="connsiteY14" fmla="*/ 495300 h 3981450"/>
              <a:gd name="connsiteX15" fmla="*/ 628650 w 6338484"/>
              <a:gd name="connsiteY15" fmla="*/ 533400 h 3981450"/>
              <a:gd name="connsiteX16" fmla="*/ 657225 w 6338484"/>
              <a:gd name="connsiteY16" fmla="*/ 561975 h 3981450"/>
              <a:gd name="connsiteX17" fmla="*/ 685800 w 6338484"/>
              <a:gd name="connsiteY17" fmla="*/ 581025 h 3981450"/>
              <a:gd name="connsiteX18" fmla="*/ 704850 w 6338484"/>
              <a:gd name="connsiteY18" fmla="*/ 609600 h 3981450"/>
              <a:gd name="connsiteX19" fmla="*/ 733425 w 6338484"/>
              <a:gd name="connsiteY19" fmla="*/ 628650 h 3981450"/>
              <a:gd name="connsiteX20" fmla="*/ 828675 w 6338484"/>
              <a:gd name="connsiteY20" fmla="*/ 695325 h 3981450"/>
              <a:gd name="connsiteX21" fmla="*/ 895350 w 6338484"/>
              <a:gd name="connsiteY21" fmla="*/ 742950 h 3981450"/>
              <a:gd name="connsiteX22" fmla="*/ 952500 w 6338484"/>
              <a:gd name="connsiteY22" fmla="*/ 781050 h 3981450"/>
              <a:gd name="connsiteX23" fmla="*/ 1047750 w 6338484"/>
              <a:gd name="connsiteY23" fmla="*/ 800100 h 3981450"/>
              <a:gd name="connsiteX24" fmla="*/ 1085850 w 6338484"/>
              <a:gd name="connsiteY24" fmla="*/ 828675 h 3981450"/>
              <a:gd name="connsiteX25" fmla="*/ 1143000 w 6338484"/>
              <a:gd name="connsiteY25" fmla="*/ 847725 h 3981450"/>
              <a:gd name="connsiteX26" fmla="*/ 1171575 w 6338484"/>
              <a:gd name="connsiteY26" fmla="*/ 857250 h 3981450"/>
              <a:gd name="connsiteX27" fmla="*/ 1257300 w 6338484"/>
              <a:gd name="connsiteY27" fmla="*/ 914400 h 3981450"/>
              <a:gd name="connsiteX28" fmla="*/ 1285875 w 6338484"/>
              <a:gd name="connsiteY28" fmla="*/ 933450 h 3981450"/>
              <a:gd name="connsiteX29" fmla="*/ 1314450 w 6338484"/>
              <a:gd name="connsiteY29" fmla="*/ 962025 h 3981450"/>
              <a:gd name="connsiteX30" fmla="*/ 1333500 w 6338484"/>
              <a:gd name="connsiteY30" fmla="*/ 990600 h 3981450"/>
              <a:gd name="connsiteX31" fmla="*/ 1419225 w 6338484"/>
              <a:gd name="connsiteY31" fmla="*/ 1047750 h 3981450"/>
              <a:gd name="connsiteX32" fmla="*/ 1485900 w 6338484"/>
              <a:gd name="connsiteY32" fmla="*/ 1095375 h 3981450"/>
              <a:gd name="connsiteX33" fmla="*/ 1562100 w 6338484"/>
              <a:gd name="connsiteY33" fmla="*/ 1123950 h 3981450"/>
              <a:gd name="connsiteX34" fmla="*/ 1590675 w 6338484"/>
              <a:gd name="connsiteY34" fmla="*/ 1152525 h 3981450"/>
              <a:gd name="connsiteX35" fmla="*/ 1628775 w 6338484"/>
              <a:gd name="connsiteY35" fmla="*/ 1171575 h 3981450"/>
              <a:gd name="connsiteX36" fmla="*/ 1657350 w 6338484"/>
              <a:gd name="connsiteY36" fmla="*/ 1190625 h 3981450"/>
              <a:gd name="connsiteX37" fmla="*/ 1714500 w 6338484"/>
              <a:gd name="connsiteY37" fmla="*/ 1219200 h 3981450"/>
              <a:gd name="connsiteX38" fmla="*/ 1790700 w 6338484"/>
              <a:gd name="connsiteY38" fmla="*/ 1295400 h 3981450"/>
              <a:gd name="connsiteX39" fmla="*/ 1847850 w 6338484"/>
              <a:gd name="connsiteY39" fmla="*/ 1343025 h 3981450"/>
              <a:gd name="connsiteX40" fmla="*/ 1866900 w 6338484"/>
              <a:gd name="connsiteY40" fmla="*/ 1371600 h 3981450"/>
              <a:gd name="connsiteX41" fmla="*/ 1905000 w 6338484"/>
              <a:gd name="connsiteY41" fmla="*/ 1390650 h 3981450"/>
              <a:gd name="connsiteX42" fmla="*/ 1933575 w 6338484"/>
              <a:gd name="connsiteY42" fmla="*/ 1409700 h 3981450"/>
              <a:gd name="connsiteX43" fmla="*/ 1952625 w 6338484"/>
              <a:gd name="connsiteY43" fmla="*/ 1438275 h 3981450"/>
              <a:gd name="connsiteX44" fmla="*/ 2009775 w 6338484"/>
              <a:gd name="connsiteY44" fmla="*/ 1476375 h 3981450"/>
              <a:gd name="connsiteX45" fmla="*/ 2028825 w 6338484"/>
              <a:gd name="connsiteY45" fmla="*/ 1514475 h 3981450"/>
              <a:gd name="connsiteX46" fmla="*/ 2057400 w 6338484"/>
              <a:gd name="connsiteY46" fmla="*/ 1533525 h 3981450"/>
              <a:gd name="connsiteX47" fmla="*/ 2085975 w 6338484"/>
              <a:gd name="connsiteY47" fmla="*/ 1562100 h 3981450"/>
              <a:gd name="connsiteX48" fmla="*/ 2105025 w 6338484"/>
              <a:gd name="connsiteY48" fmla="*/ 1590675 h 3981450"/>
              <a:gd name="connsiteX49" fmla="*/ 2181225 w 6338484"/>
              <a:gd name="connsiteY49" fmla="*/ 1657350 h 3981450"/>
              <a:gd name="connsiteX50" fmla="*/ 2200275 w 6338484"/>
              <a:gd name="connsiteY50" fmla="*/ 1685925 h 3981450"/>
              <a:gd name="connsiteX51" fmla="*/ 2266950 w 6338484"/>
              <a:gd name="connsiteY51" fmla="*/ 1733550 h 3981450"/>
              <a:gd name="connsiteX52" fmla="*/ 2362200 w 6338484"/>
              <a:gd name="connsiteY52" fmla="*/ 1762125 h 3981450"/>
              <a:gd name="connsiteX53" fmla="*/ 2476500 w 6338484"/>
              <a:gd name="connsiteY53" fmla="*/ 1781175 h 3981450"/>
              <a:gd name="connsiteX54" fmla="*/ 2581275 w 6338484"/>
              <a:gd name="connsiteY54" fmla="*/ 1828800 h 3981450"/>
              <a:gd name="connsiteX55" fmla="*/ 2581275 w 6338484"/>
              <a:gd name="connsiteY55" fmla="*/ 1828800 h 3981450"/>
              <a:gd name="connsiteX56" fmla="*/ 2609850 w 6338484"/>
              <a:gd name="connsiteY56" fmla="*/ 1838325 h 3981450"/>
              <a:gd name="connsiteX57" fmla="*/ 2667000 w 6338484"/>
              <a:gd name="connsiteY57" fmla="*/ 1885950 h 3981450"/>
              <a:gd name="connsiteX58" fmla="*/ 2695575 w 6338484"/>
              <a:gd name="connsiteY58" fmla="*/ 1895475 h 3981450"/>
              <a:gd name="connsiteX59" fmla="*/ 2733675 w 6338484"/>
              <a:gd name="connsiteY59" fmla="*/ 1914525 h 3981450"/>
              <a:gd name="connsiteX60" fmla="*/ 2752725 w 6338484"/>
              <a:gd name="connsiteY60" fmla="*/ 1943100 h 3981450"/>
              <a:gd name="connsiteX61" fmla="*/ 2809875 w 6338484"/>
              <a:gd name="connsiteY61" fmla="*/ 2000250 h 3981450"/>
              <a:gd name="connsiteX62" fmla="*/ 2857500 w 6338484"/>
              <a:gd name="connsiteY62" fmla="*/ 2047875 h 3981450"/>
              <a:gd name="connsiteX63" fmla="*/ 2886075 w 6338484"/>
              <a:gd name="connsiteY63" fmla="*/ 2076450 h 3981450"/>
              <a:gd name="connsiteX64" fmla="*/ 2943225 w 6338484"/>
              <a:gd name="connsiteY64" fmla="*/ 2114550 h 3981450"/>
              <a:gd name="connsiteX65" fmla="*/ 2971800 w 6338484"/>
              <a:gd name="connsiteY65" fmla="*/ 2143125 h 3981450"/>
              <a:gd name="connsiteX66" fmla="*/ 3000375 w 6338484"/>
              <a:gd name="connsiteY66" fmla="*/ 2152650 h 3981450"/>
              <a:gd name="connsiteX67" fmla="*/ 3028950 w 6338484"/>
              <a:gd name="connsiteY67" fmla="*/ 2171700 h 3981450"/>
              <a:gd name="connsiteX68" fmla="*/ 3057525 w 6338484"/>
              <a:gd name="connsiteY68" fmla="*/ 2181225 h 3981450"/>
              <a:gd name="connsiteX69" fmla="*/ 3086100 w 6338484"/>
              <a:gd name="connsiteY69" fmla="*/ 2200275 h 3981450"/>
              <a:gd name="connsiteX70" fmla="*/ 3124200 w 6338484"/>
              <a:gd name="connsiteY70" fmla="*/ 2219325 h 3981450"/>
              <a:gd name="connsiteX71" fmla="*/ 3181350 w 6338484"/>
              <a:gd name="connsiteY71" fmla="*/ 2257425 h 3981450"/>
              <a:gd name="connsiteX72" fmla="*/ 3209925 w 6338484"/>
              <a:gd name="connsiteY72" fmla="*/ 2276475 h 3981450"/>
              <a:gd name="connsiteX73" fmla="*/ 3238500 w 6338484"/>
              <a:gd name="connsiteY73" fmla="*/ 2295525 h 3981450"/>
              <a:gd name="connsiteX74" fmla="*/ 3267075 w 6338484"/>
              <a:gd name="connsiteY74" fmla="*/ 2305050 h 3981450"/>
              <a:gd name="connsiteX75" fmla="*/ 3343275 w 6338484"/>
              <a:gd name="connsiteY75" fmla="*/ 2371725 h 3981450"/>
              <a:gd name="connsiteX76" fmla="*/ 3400425 w 6338484"/>
              <a:gd name="connsiteY76" fmla="*/ 2409825 h 3981450"/>
              <a:gd name="connsiteX77" fmla="*/ 3419475 w 6338484"/>
              <a:gd name="connsiteY77" fmla="*/ 2438400 h 3981450"/>
              <a:gd name="connsiteX78" fmla="*/ 3476625 w 6338484"/>
              <a:gd name="connsiteY78" fmla="*/ 2476500 h 3981450"/>
              <a:gd name="connsiteX79" fmla="*/ 3495675 w 6338484"/>
              <a:gd name="connsiteY79" fmla="*/ 2505075 h 3981450"/>
              <a:gd name="connsiteX80" fmla="*/ 3524250 w 6338484"/>
              <a:gd name="connsiteY80" fmla="*/ 2524125 h 3981450"/>
              <a:gd name="connsiteX81" fmla="*/ 3571875 w 6338484"/>
              <a:gd name="connsiteY81" fmla="*/ 2581275 h 3981450"/>
              <a:gd name="connsiteX82" fmla="*/ 3619500 w 6338484"/>
              <a:gd name="connsiteY82" fmla="*/ 2638425 h 3981450"/>
              <a:gd name="connsiteX83" fmla="*/ 3686175 w 6338484"/>
              <a:gd name="connsiteY83" fmla="*/ 2714625 h 3981450"/>
              <a:gd name="connsiteX84" fmla="*/ 3724275 w 6338484"/>
              <a:gd name="connsiteY84" fmla="*/ 2733675 h 3981450"/>
              <a:gd name="connsiteX85" fmla="*/ 3743325 w 6338484"/>
              <a:gd name="connsiteY85" fmla="*/ 2762250 h 3981450"/>
              <a:gd name="connsiteX86" fmla="*/ 3800475 w 6338484"/>
              <a:gd name="connsiteY86" fmla="*/ 2790825 h 3981450"/>
              <a:gd name="connsiteX87" fmla="*/ 3867150 w 6338484"/>
              <a:gd name="connsiteY87" fmla="*/ 2828925 h 3981450"/>
              <a:gd name="connsiteX88" fmla="*/ 3895725 w 6338484"/>
              <a:gd name="connsiteY88" fmla="*/ 2838450 h 3981450"/>
              <a:gd name="connsiteX89" fmla="*/ 3952875 w 6338484"/>
              <a:gd name="connsiteY89" fmla="*/ 2876550 h 3981450"/>
              <a:gd name="connsiteX90" fmla="*/ 3981450 w 6338484"/>
              <a:gd name="connsiteY90" fmla="*/ 2895600 h 3981450"/>
              <a:gd name="connsiteX91" fmla="*/ 4038600 w 6338484"/>
              <a:gd name="connsiteY91" fmla="*/ 2933700 h 3981450"/>
              <a:gd name="connsiteX92" fmla="*/ 4076700 w 6338484"/>
              <a:gd name="connsiteY92" fmla="*/ 3009900 h 3981450"/>
              <a:gd name="connsiteX93" fmla="*/ 4086225 w 6338484"/>
              <a:gd name="connsiteY93" fmla="*/ 3038475 h 3981450"/>
              <a:gd name="connsiteX94" fmla="*/ 4124325 w 6338484"/>
              <a:gd name="connsiteY94" fmla="*/ 3095625 h 3981450"/>
              <a:gd name="connsiteX95" fmla="*/ 4152900 w 6338484"/>
              <a:gd name="connsiteY95" fmla="*/ 3114675 h 3981450"/>
              <a:gd name="connsiteX96" fmla="*/ 4181475 w 6338484"/>
              <a:gd name="connsiteY96" fmla="*/ 3143250 h 3981450"/>
              <a:gd name="connsiteX97" fmla="*/ 4238625 w 6338484"/>
              <a:gd name="connsiteY97" fmla="*/ 3162300 h 3981450"/>
              <a:gd name="connsiteX98" fmla="*/ 4267200 w 6338484"/>
              <a:gd name="connsiteY98" fmla="*/ 3181350 h 3981450"/>
              <a:gd name="connsiteX99" fmla="*/ 4324350 w 6338484"/>
              <a:gd name="connsiteY99" fmla="*/ 3200400 h 3981450"/>
              <a:gd name="connsiteX100" fmla="*/ 4362450 w 6338484"/>
              <a:gd name="connsiteY100" fmla="*/ 3219450 h 3981450"/>
              <a:gd name="connsiteX101" fmla="*/ 4419600 w 6338484"/>
              <a:gd name="connsiteY101" fmla="*/ 3238500 h 3981450"/>
              <a:gd name="connsiteX102" fmla="*/ 4476750 w 6338484"/>
              <a:gd name="connsiteY102" fmla="*/ 3276600 h 3981450"/>
              <a:gd name="connsiteX103" fmla="*/ 4533900 w 6338484"/>
              <a:gd name="connsiteY103" fmla="*/ 3314700 h 3981450"/>
              <a:gd name="connsiteX104" fmla="*/ 4600575 w 6338484"/>
              <a:gd name="connsiteY104" fmla="*/ 3343275 h 3981450"/>
              <a:gd name="connsiteX105" fmla="*/ 4629150 w 6338484"/>
              <a:gd name="connsiteY105" fmla="*/ 3352800 h 3981450"/>
              <a:gd name="connsiteX106" fmla="*/ 4686300 w 6338484"/>
              <a:gd name="connsiteY106" fmla="*/ 3381375 h 3981450"/>
              <a:gd name="connsiteX107" fmla="*/ 4705350 w 6338484"/>
              <a:gd name="connsiteY107" fmla="*/ 3409950 h 3981450"/>
              <a:gd name="connsiteX108" fmla="*/ 4733925 w 6338484"/>
              <a:gd name="connsiteY108" fmla="*/ 3419475 h 3981450"/>
              <a:gd name="connsiteX109" fmla="*/ 4791075 w 6338484"/>
              <a:gd name="connsiteY109" fmla="*/ 3457575 h 3981450"/>
              <a:gd name="connsiteX110" fmla="*/ 4791075 w 6338484"/>
              <a:gd name="connsiteY110" fmla="*/ 3457575 h 3981450"/>
              <a:gd name="connsiteX111" fmla="*/ 4848225 w 6338484"/>
              <a:gd name="connsiteY111" fmla="*/ 3514725 h 3981450"/>
              <a:gd name="connsiteX112" fmla="*/ 4876800 w 6338484"/>
              <a:gd name="connsiteY112" fmla="*/ 3524250 h 3981450"/>
              <a:gd name="connsiteX113" fmla="*/ 4933950 w 6338484"/>
              <a:gd name="connsiteY113" fmla="*/ 3562350 h 3981450"/>
              <a:gd name="connsiteX114" fmla="*/ 5038725 w 6338484"/>
              <a:gd name="connsiteY114" fmla="*/ 3581400 h 3981450"/>
              <a:gd name="connsiteX115" fmla="*/ 5095875 w 6338484"/>
              <a:gd name="connsiteY115" fmla="*/ 3600450 h 3981450"/>
              <a:gd name="connsiteX116" fmla="*/ 5162550 w 6338484"/>
              <a:gd name="connsiteY116" fmla="*/ 3638550 h 3981450"/>
              <a:gd name="connsiteX117" fmla="*/ 5219700 w 6338484"/>
              <a:gd name="connsiteY117" fmla="*/ 3657600 h 3981450"/>
              <a:gd name="connsiteX118" fmla="*/ 5829300 w 6338484"/>
              <a:gd name="connsiteY118" fmla="*/ 3657600 h 3981450"/>
              <a:gd name="connsiteX119" fmla="*/ 5886450 w 6338484"/>
              <a:gd name="connsiteY119" fmla="*/ 3686175 h 3981450"/>
              <a:gd name="connsiteX120" fmla="*/ 5915025 w 6338484"/>
              <a:gd name="connsiteY120" fmla="*/ 3695700 h 3981450"/>
              <a:gd name="connsiteX121" fmla="*/ 5972175 w 6338484"/>
              <a:gd name="connsiteY121" fmla="*/ 3733800 h 3981450"/>
              <a:gd name="connsiteX122" fmla="*/ 6029325 w 6338484"/>
              <a:gd name="connsiteY122" fmla="*/ 3752850 h 3981450"/>
              <a:gd name="connsiteX123" fmla="*/ 6057900 w 6338484"/>
              <a:gd name="connsiteY123" fmla="*/ 3771900 h 3981450"/>
              <a:gd name="connsiteX124" fmla="*/ 6096000 w 6338484"/>
              <a:gd name="connsiteY124" fmla="*/ 3781425 h 3981450"/>
              <a:gd name="connsiteX125" fmla="*/ 6153150 w 6338484"/>
              <a:gd name="connsiteY125" fmla="*/ 3800475 h 3981450"/>
              <a:gd name="connsiteX126" fmla="*/ 6181725 w 6338484"/>
              <a:gd name="connsiteY126" fmla="*/ 3810000 h 3981450"/>
              <a:gd name="connsiteX127" fmla="*/ 6286500 w 6338484"/>
              <a:gd name="connsiteY127" fmla="*/ 3838575 h 3981450"/>
              <a:gd name="connsiteX128" fmla="*/ 6334125 w 6338484"/>
              <a:gd name="connsiteY128" fmla="*/ 3895725 h 3981450"/>
              <a:gd name="connsiteX129" fmla="*/ 6334125 w 6338484"/>
              <a:gd name="connsiteY129" fmla="*/ 3962400 h 3981450"/>
              <a:gd name="connsiteX130" fmla="*/ 5867400 w 6338484"/>
              <a:gd name="connsiteY130" fmla="*/ 3981450 h 3981450"/>
              <a:gd name="connsiteX131" fmla="*/ 5857875 w 6338484"/>
              <a:gd name="connsiteY131" fmla="*/ 3886200 h 3981450"/>
              <a:gd name="connsiteX132" fmla="*/ 5638800 w 6338484"/>
              <a:gd name="connsiteY132" fmla="*/ 3762375 h 3981450"/>
              <a:gd name="connsiteX133" fmla="*/ 5572125 w 6338484"/>
              <a:gd name="connsiteY133" fmla="*/ 3724275 h 3981450"/>
              <a:gd name="connsiteX134" fmla="*/ 5305425 w 6338484"/>
              <a:gd name="connsiteY134" fmla="*/ 3695700 h 3981450"/>
              <a:gd name="connsiteX135" fmla="*/ 5095875 w 6338484"/>
              <a:gd name="connsiteY135" fmla="*/ 3705225 h 3981450"/>
              <a:gd name="connsiteX136" fmla="*/ 4914900 w 6338484"/>
              <a:gd name="connsiteY136" fmla="*/ 3629025 h 3981450"/>
              <a:gd name="connsiteX137" fmla="*/ 4781550 w 6338484"/>
              <a:gd name="connsiteY137" fmla="*/ 3552825 h 3981450"/>
              <a:gd name="connsiteX138" fmla="*/ 4524375 w 6338484"/>
              <a:gd name="connsiteY138" fmla="*/ 3400425 h 3981450"/>
              <a:gd name="connsiteX139" fmla="*/ 4410075 w 6338484"/>
              <a:gd name="connsiteY139" fmla="*/ 3305175 h 3981450"/>
              <a:gd name="connsiteX140" fmla="*/ 4248150 w 6338484"/>
              <a:gd name="connsiteY140" fmla="*/ 3276600 h 3981450"/>
              <a:gd name="connsiteX141" fmla="*/ 4152900 w 6338484"/>
              <a:gd name="connsiteY141" fmla="*/ 3200400 h 3981450"/>
              <a:gd name="connsiteX142" fmla="*/ 3962400 w 6338484"/>
              <a:gd name="connsiteY142" fmla="*/ 3152775 h 3981450"/>
              <a:gd name="connsiteX143" fmla="*/ 3724275 w 6338484"/>
              <a:gd name="connsiteY143" fmla="*/ 3095625 h 3981450"/>
              <a:gd name="connsiteX144" fmla="*/ 3571875 w 6338484"/>
              <a:gd name="connsiteY144" fmla="*/ 3009900 h 3981450"/>
              <a:gd name="connsiteX145" fmla="*/ 3476625 w 6338484"/>
              <a:gd name="connsiteY145" fmla="*/ 2962275 h 3981450"/>
              <a:gd name="connsiteX146" fmla="*/ 3333750 w 6338484"/>
              <a:gd name="connsiteY146" fmla="*/ 2867025 h 3981450"/>
              <a:gd name="connsiteX147" fmla="*/ 3209925 w 6338484"/>
              <a:gd name="connsiteY147" fmla="*/ 2743200 h 3981450"/>
              <a:gd name="connsiteX148" fmla="*/ 3038475 w 6338484"/>
              <a:gd name="connsiteY148" fmla="*/ 2533650 h 3981450"/>
              <a:gd name="connsiteX149" fmla="*/ 2905125 w 6338484"/>
              <a:gd name="connsiteY149" fmla="*/ 2409825 h 3981450"/>
              <a:gd name="connsiteX150" fmla="*/ 2590800 w 6338484"/>
              <a:gd name="connsiteY150" fmla="*/ 2324100 h 3981450"/>
              <a:gd name="connsiteX151" fmla="*/ 2438400 w 6338484"/>
              <a:gd name="connsiteY151" fmla="*/ 2295525 h 3981450"/>
              <a:gd name="connsiteX152" fmla="*/ 2190750 w 6338484"/>
              <a:gd name="connsiteY152" fmla="*/ 2143125 h 3981450"/>
              <a:gd name="connsiteX153" fmla="*/ 2095500 w 6338484"/>
              <a:gd name="connsiteY153" fmla="*/ 2085975 h 3981450"/>
              <a:gd name="connsiteX154" fmla="*/ 1990725 w 6338484"/>
              <a:gd name="connsiteY154" fmla="*/ 2028825 h 3981450"/>
              <a:gd name="connsiteX155" fmla="*/ 1762125 w 6338484"/>
              <a:gd name="connsiteY155" fmla="*/ 1828800 h 3981450"/>
              <a:gd name="connsiteX156" fmla="*/ 1676400 w 6338484"/>
              <a:gd name="connsiteY156" fmla="*/ 1762125 h 3981450"/>
              <a:gd name="connsiteX157" fmla="*/ 1638300 w 6338484"/>
              <a:gd name="connsiteY157" fmla="*/ 1685925 h 3981450"/>
              <a:gd name="connsiteX158" fmla="*/ 1533525 w 6338484"/>
              <a:gd name="connsiteY158" fmla="*/ 1581150 h 3981450"/>
              <a:gd name="connsiteX159" fmla="*/ 1438275 w 6338484"/>
              <a:gd name="connsiteY159" fmla="*/ 1485900 h 3981450"/>
              <a:gd name="connsiteX160" fmla="*/ 1304925 w 6338484"/>
              <a:gd name="connsiteY160" fmla="*/ 1409700 h 3981450"/>
              <a:gd name="connsiteX161" fmla="*/ 1152525 w 6338484"/>
              <a:gd name="connsiteY161" fmla="*/ 1295400 h 3981450"/>
              <a:gd name="connsiteX162" fmla="*/ 990600 w 6338484"/>
              <a:gd name="connsiteY162" fmla="*/ 1247775 h 3981450"/>
              <a:gd name="connsiteX163" fmla="*/ 876300 w 6338484"/>
              <a:gd name="connsiteY163" fmla="*/ 1162050 h 3981450"/>
              <a:gd name="connsiteX164" fmla="*/ 781050 w 6338484"/>
              <a:gd name="connsiteY164" fmla="*/ 1123950 h 3981450"/>
              <a:gd name="connsiteX165" fmla="*/ 695325 w 6338484"/>
              <a:gd name="connsiteY165" fmla="*/ 1066800 h 3981450"/>
              <a:gd name="connsiteX166" fmla="*/ 638175 w 6338484"/>
              <a:gd name="connsiteY166" fmla="*/ 1019175 h 3981450"/>
              <a:gd name="connsiteX167" fmla="*/ 542925 w 6338484"/>
              <a:gd name="connsiteY167" fmla="*/ 962025 h 3981450"/>
              <a:gd name="connsiteX168" fmla="*/ 400050 w 6338484"/>
              <a:gd name="connsiteY168" fmla="*/ 828675 h 3981450"/>
              <a:gd name="connsiteX169" fmla="*/ 257175 w 6338484"/>
              <a:gd name="connsiteY169" fmla="*/ 704850 h 3981450"/>
              <a:gd name="connsiteX170" fmla="*/ 247650 w 6338484"/>
              <a:gd name="connsiteY170" fmla="*/ 647700 h 3981450"/>
              <a:gd name="connsiteX171" fmla="*/ 152400 w 6338484"/>
              <a:gd name="connsiteY171" fmla="*/ 466725 h 3981450"/>
              <a:gd name="connsiteX172" fmla="*/ 38100 w 6338484"/>
              <a:gd name="connsiteY172" fmla="*/ 285750 h 3981450"/>
              <a:gd name="connsiteX173" fmla="*/ 0 w 6338484"/>
              <a:gd name="connsiteY173" fmla="*/ 190500 h 3981450"/>
              <a:gd name="connsiteX174" fmla="*/ 0 w 6338484"/>
              <a:gd name="connsiteY174" fmla="*/ 0 h 398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6338484" h="3981450">
                <a:moveTo>
                  <a:pt x="0" y="0"/>
                </a:moveTo>
                <a:cubicBezTo>
                  <a:pt x="6350" y="9525"/>
                  <a:pt x="10111" y="21424"/>
                  <a:pt x="19050" y="28575"/>
                </a:cubicBezTo>
                <a:cubicBezTo>
                  <a:pt x="26890" y="34847"/>
                  <a:pt x="38645" y="33610"/>
                  <a:pt x="47625" y="38100"/>
                </a:cubicBezTo>
                <a:cubicBezTo>
                  <a:pt x="121483" y="75029"/>
                  <a:pt x="32951" y="42734"/>
                  <a:pt x="104775" y="66675"/>
                </a:cubicBezTo>
                <a:cubicBezTo>
                  <a:pt x="158944" y="120844"/>
                  <a:pt x="106786" y="77206"/>
                  <a:pt x="161925" y="104775"/>
                </a:cubicBezTo>
                <a:cubicBezTo>
                  <a:pt x="235783" y="141704"/>
                  <a:pt x="147251" y="109409"/>
                  <a:pt x="219075" y="133350"/>
                </a:cubicBezTo>
                <a:cubicBezTo>
                  <a:pt x="258330" y="192232"/>
                  <a:pt x="214745" y="134793"/>
                  <a:pt x="266700" y="180975"/>
                </a:cubicBezTo>
                <a:cubicBezTo>
                  <a:pt x="286836" y="198873"/>
                  <a:pt x="323850" y="238125"/>
                  <a:pt x="323850" y="238125"/>
                </a:cubicBezTo>
                <a:cubicBezTo>
                  <a:pt x="347791" y="309949"/>
                  <a:pt x="312711" y="224202"/>
                  <a:pt x="361950" y="285750"/>
                </a:cubicBezTo>
                <a:cubicBezTo>
                  <a:pt x="368222" y="293590"/>
                  <a:pt x="365906" y="305971"/>
                  <a:pt x="371475" y="314325"/>
                </a:cubicBezTo>
                <a:cubicBezTo>
                  <a:pt x="378947" y="325533"/>
                  <a:pt x="391284" y="332673"/>
                  <a:pt x="400050" y="342900"/>
                </a:cubicBezTo>
                <a:cubicBezTo>
                  <a:pt x="410381" y="354953"/>
                  <a:pt x="417400" y="369775"/>
                  <a:pt x="428625" y="381000"/>
                </a:cubicBezTo>
                <a:cubicBezTo>
                  <a:pt x="439850" y="392225"/>
                  <a:pt x="455500" y="398350"/>
                  <a:pt x="466725" y="409575"/>
                </a:cubicBezTo>
                <a:cubicBezTo>
                  <a:pt x="477950" y="420800"/>
                  <a:pt x="483435" y="437128"/>
                  <a:pt x="495300" y="447675"/>
                </a:cubicBezTo>
                <a:cubicBezTo>
                  <a:pt x="534602" y="482610"/>
                  <a:pt x="542220" y="482365"/>
                  <a:pt x="581025" y="495300"/>
                </a:cubicBezTo>
                <a:cubicBezTo>
                  <a:pt x="623630" y="559207"/>
                  <a:pt x="573441" y="496594"/>
                  <a:pt x="628650" y="533400"/>
                </a:cubicBezTo>
                <a:cubicBezTo>
                  <a:pt x="639858" y="540872"/>
                  <a:pt x="646877" y="553351"/>
                  <a:pt x="657225" y="561975"/>
                </a:cubicBezTo>
                <a:cubicBezTo>
                  <a:pt x="666019" y="569304"/>
                  <a:pt x="676275" y="574675"/>
                  <a:pt x="685800" y="581025"/>
                </a:cubicBezTo>
                <a:cubicBezTo>
                  <a:pt x="692150" y="590550"/>
                  <a:pt x="696755" y="601505"/>
                  <a:pt x="704850" y="609600"/>
                </a:cubicBezTo>
                <a:cubicBezTo>
                  <a:pt x="712945" y="617695"/>
                  <a:pt x="724110" y="621996"/>
                  <a:pt x="733425" y="628650"/>
                </a:cubicBezTo>
                <a:cubicBezTo>
                  <a:pt x="832153" y="699170"/>
                  <a:pt x="697293" y="607737"/>
                  <a:pt x="828675" y="695325"/>
                </a:cubicBezTo>
                <a:cubicBezTo>
                  <a:pt x="921576" y="757259"/>
                  <a:pt x="777205" y="660248"/>
                  <a:pt x="895350" y="742950"/>
                </a:cubicBezTo>
                <a:cubicBezTo>
                  <a:pt x="914107" y="756080"/>
                  <a:pt x="930288" y="775497"/>
                  <a:pt x="952500" y="781050"/>
                </a:cubicBezTo>
                <a:cubicBezTo>
                  <a:pt x="1009336" y="795259"/>
                  <a:pt x="977687" y="788423"/>
                  <a:pt x="1047750" y="800100"/>
                </a:cubicBezTo>
                <a:cubicBezTo>
                  <a:pt x="1060450" y="809625"/>
                  <a:pt x="1071651" y="821575"/>
                  <a:pt x="1085850" y="828675"/>
                </a:cubicBezTo>
                <a:cubicBezTo>
                  <a:pt x="1103811" y="837655"/>
                  <a:pt x="1123950" y="841375"/>
                  <a:pt x="1143000" y="847725"/>
                </a:cubicBezTo>
                <a:cubicBezTo>
                  <a:pt x="1152525" y="850900"/>
                  <a:pt x="1163221" y="851681"/>
                  <a:pt x="1171575" y="857250"/>
                </a:cubicBezTo>
                <a:lnTo>
                  <a:pt x="1257300" y="914400"/>
                </a:lnTo>
                <a:cubicBezTo>
                  <a:pt x="1266825" y="920750"/>
                  <a:pt x="1277780" y="925355"/>
                  <a:pt x="1285875" y="933450"/>
                </a:cubicBezTo>
                <a:cubicBezTo>
                  <a:pt x="1295400" y="942975"/>
                  <a:pt x="1305826" y="951677"/>
                  <a:pt x="1314450" y="962025"/>
                </a:cubicBezTo>
                <a:cubicBezTo>
                  <a:pt x="1321779" y="970819"/>
                  <a:pt x="1324885" y="983062"/>
                  <a:pt x="1333500" y="990600"/>
                </a:cubicBezTo>
                <a:cubicBezTo>
                  <a:pt x="1352550" y="1007269"/>
                  <a:pt x="1395412" y="1029891"/>
                  <a:pt x="1419225" y="1047750"/>
                </a:cubicBezTo>
                <a:cubicBezTo>
                  <a:pt x="1427854" y="1054222"/>
                  <a:pt x="1471972" y="1088411"/>
                  <a:pt x="1485900" y="1095375"/>
                </a:cubicBezTo>
                <a:cubicBezTo>
                  <a:pt x="1508679" y="1106764"/>
                  <a:pt x="1537369" y="1115706"/>
                  <a:pt x="1562100" y="1123950"/>
                </a:cubicBezTo>
                <a:cubicBezTo>
                  <a:pt x="1571625" y="1133475"/>
                  <a:pt x="1579714" y="1144695"/>
                  <a:pt x="1590675" y="1152525"/>
                </a:cubicBezTo>
                <a:cubicBezTo>
                  <a:pt x="1602229" y="1160778"/>
                  <a:pt x="1616447" y="1164530"/>
                  <a:pt x="1628775" y="1171575"/>
                </a:cubicBezTo>
                <a:cubicBezTo>
                  <a:pt x="1638714" y="1177255"/>
                  <a:pt x="1647111" y="1185505"/>
                  <a:pt x="1657350" y="1190625"/>
                </a:cubicBezTo>
                <a:cubicBezTo>
                  <a:pt x="1736220" y="1230060"/>
                  <a:pt x="1632608" y="1164605"/>
                  <a:pt x="1714500" y="1219200"/>
                </a:cubicBezTo>
                <a:cubicBezTo>
                  <a:pt x="1750073" y="1272559"/>
                  <a:pt x="1718761" y="1231454"/>
                  <a:pt x="1790700" y="1295400"/>
                </a:cubicBezTo>
                <a:cubicBezTo>
                  <a:pt x="1845705" y="1344293"/>
                  <a:pt x="1792485" y="1306115"/>
                  <a:pt x="1847850" y="1343025"/>
                </a:cubicBezTo>
                <a:cubicBezTo>
                  <a:pt x="1854200" y="1352550"/>
                  <a:pt x="1858106" y="1364271"/>
                  <a:pt x="1866900" y="1371600"/>
                </a:cubicBezTo>
                <a:cubicBezTo>
                  <a:pt x="1877808" y="1380690"/>
                  <a:pt x="1892672" y="1383605"/>
                  <a:pt x="1905000" y="1390650"/>
                </a:cubicBezTo>
                <a:cubicBezTo>
                  <a:pt x="1914939" y="1396330"/>
                  <a:pt x="1924050" y="1403350"/>
                  <a:pt x="1933575" y="1409700"/>
                </a:cubicBezTo>
                <a:cubicBezTo>
                  <a:pt x="1939925" y="1419225"/>
                  <a:pt x="1944010" y="1430737"/>
                  <a:pt x="1952625" y="1438275"/>
                </a:cubicBezTo>
                <a:cubicBezTo>
                  <a:pt x="1969855" y="1453352"/>
                  <a:pt x="2009775" y="1476375"/>
                  <a:pt x="2009775" y="1476375"/>
                </a:cubicBezTo>
                <a:cubicBezTo>
                  <a:pt x="2016125" y="1489075"/>
                  <a:pt x="2019735" y="1503567"/>
                  <a:pt x="2028825" y="1514475"/>
                </a:cubicBezTo>
                <a:cubicBezTo>
                  <a:pt x="2036154" y="1523269"/>
                  <a:pt x="2048606" y="1526196"/>
                  <a:pt x="2057400" y="1533525"/>
                </a:cubicBezTo>
                <a:cubicBezTo>
                  <a:pt x="2067748" y="1542149"/>
                  <a:pt x="2077351" y="1551752"/>
                  <a:pt x="2085975" y="1562100"/>
                </a:cubicBezTo>
                <a:cubicBezTo>
                  <a:pt x="2093304" y="1570894"/>
                  <a:pt x="2096930" y="1582580"/>
                  <a:pt x="2105025" y="1590675"/>
                </a:cubicBezTo>
                <a:cubicBezTo>
                  <a:pt x="2192598" y="1678248"/>
                  <a:pt x="2092183" y="1553468"/>
                  <a:pt x="2181225" y="1657350"/>
                </a:cubicBezTo>
                <a:cubicBezTo>
                  <a:pt x="2188675" y="1666042"/>
                  <a:pt x="2192180" y="1677830"/>
                  <a:pt x="2200275" y="1685925"/>
                </a:cubicBezTo>
                <a:cubicBezTo>
                  <a:pt x="2203089" y="1688739"/>
                  <a:pt x="2257215" y="1729223"/>
                  <a:pt x="2266950" y="1733550"/>
                </a:cubicBezTo>
                <a:cubicBezTo>
                  <a:pt x="2282194" y="1740325"/>
                  <a:pt x="2340035" y="1758431"/>
                  <a:pt x="2362200" y="1762125"/>
                </a:cubicBezTo>
                <a:cubicBezTo>
                  <a:pt x="2445688" y="1776040"/>
                  <a:pt x="2416482" y="1764027"/>
                  <a:pt x="2476500" y="1781175"/>
                </a:cubicBezTo>
                <a:cubicBezTo>
                  <a:pt x="2519679" y="1793512"/>
                  <a:pt x="2530989" y="1803657"/>
                  <a:pt x="2581275" y="1828800"/>
                </a:cubicBezTo>
                <a:lnTo>
                  <a:pt x="2581275" y="1828800"/>
                </a:lnTo>
                <a:lnTo>
                  <a:pt x="2609850" y="1838325"/>
                </a:lnTo>
                <a:cubicBezTo>
                  <a:pt x="2630916" y="1859391"/>
                  <a:pt x="2640478" y="1872689"/>
                  <a:pt x="2667000" y="1885950"/>
                </a:cubicBezTo>
                <a:cubicBezTo>
                  <a:pt x="2675980" y="1890440"/>
                  <a:pt x="2686347" y="1891520"/>
                  <a:pt x="2695575" y="1895475"/>
                </a:cubicBezTo>
                <a:cubicBezTo>
                  <a:pt x="2708626" y="1901068"/>
                  <a:pt x="2720975" y="1908175"/>
                  <a:pt x="2733675" y="1914525"/>
                </a:cubicBezTo>
                <a:cubicBezTo>
                  <a:pt x="2740025" y="1924050"/>
                  <a:pt x="2745120" y="1934544"/>
                  <a:pt x="2752725" y="1943100"/>
                </a:cubicBezTo>
                <a:cubicBezTo>
                  <a:pt x="2770623" y="1963236"/>
                  <a:pt x="2794931" y="1977834"/>
                  <a:pt x="2809875" y="2000250"/>
                </a:cubicBezTo>
                <a:cubicBezTo>
                  <a:pt x="2844800" y="2052637"/>
                  <a:pt x="2809875" y="2008187"/>
                  <a:pt x="2857500" y="2047875"/>
                </a:cubicBezTo>
                <a:cubicBezTo>
                  <a:pt x="2867848" y="2056499"/>
                  <a:pt x="2875442" y="2068180"/>
                  <a:pt x="2886075" y="2076450"/>
                </a:cubicBezTo>
                <a:cubicBezTo>
                  <a:pt x="2904147" y="2090506"/>
                  <a:pt x="2927036" y="2098361"/>
                  <a:pt x="2943225" y="2114550"/>
                </a:cubicBezTo>
                <a:cubicBezTo>
                  <a:pt x="2952750" y="2124075"/>
                  <a:pt x="2960592" y="2135653"/>
                  <a:pt x="2971800" y="2143125"/>
                </a:cubicBezTo>
                <a:cubicBezTo>
                  <a:pt x="2980154" y="2148694"/>
                  <a:pt x="2991395" y="2148160"/>
                  <a:pt x="3000375" y="2152650"/>
                </a:cubicBezTo>
                <a:cubicBezTo>
                  <a:pt x="3010614" y="2157770"/>
                  <a:pt x="3018711" y="2166580"/>
                  <a:pt x="3028950" y="2171700"/>
                </a:cubicBezTo>
                <a:cubicBezTo>
                  <a:pt x="3037930" y="2176190"/>
                  <a:pt x="3048545" y="2176735"/>
                  <a:pt x="3057525" y="2181225"/>
                </a:cubicBezTo>
                <a:cubicBezTo>
                  <a:pt x="3067764" y="2186345"/>
                  <a:pt x="3076161" y="2194595"/>
                  <a:pt x="3086100" y="2200275"/>
                </a:cubicBezTo>
                <a:cubicBezTo>
                  <a:pt x="3098428" y="2207320"/>
                  <a:pt x="3112024" y="2212020"/>
                  <a:pt x="3124200" y="2219325"/>
                </a:cubicBezTo>
                <a:cubicBezTo>
                  <a:pt x="3143833" y="2231105"/>
                  <a:pt x="3162300" y="2244725"/>
                  <a:pt x="3181350" y="2257425"/>
                </a:cubicBezTo>
                <a:lnTo>
                  <a:pt x="3209925" y="2276475"/>
                </a:lnTo>
                <a:cubicBezTo>
                  <a:pt x="3219450" y="2282825"/>
                  <a:pt x="3227640" y="2291905"/>
                  <a:pt x="3238500" y="2295525"/>
                </a:cubicBezTo>
                <a:lnTo>
                  <a:pt x="3267075" y="2305050"/>
                </a:lnTo>
                <a:cubicBezTo>
                  <a:pt x="3321050" y="2386013"/>
                  <a:pt x="3232150" y="2260600"/>
                  <a:pt x="3343275" y="2371725"/>
                </a:cubicBezTo>
                <a:cubicBezTo>
                  <a:pt x="3378950" y="2407400"/>
                  <a:pt x="3359071" y="2396040"/>
                  <a:pt x="3400425" y="2409825"/>
                </a:cubicBezTo>
                <a:cubicBezTo>
                  <a:pt x="3406775" y="2419350"/>
                  <a:pt x="3410860" y="2430862"/>
                  <a:pt x="3419475" y="2438400"/>
                </a:cubicBezTo>
                <a:cubicBezTo>
                  <a:pt x="3436705" y="2453477"/>
                  <a:pt x="3476625" y="2476500"/>
                  <a:pt x="3476625" y="2476500"/>
                </a:cubicBezTo>
                <a:cubicBezTo>
                  <a:pt x="3482975" y="2486025"/>
                  <a:pt x="3487580" y="2496980"/>
                  <a:pt x="3495675" y="2505075"/>
                </a:cubicBezTo>
                <a:cubicBezTo>
                  <a:pt x="3503770" y="2513170"/>
                  <a:pt x="3516921" y="2515331"/>
                  <a:pt x="3524250" y="2524125"/>
                </a:cubicBezTo>
                <a:cubicBezTo>
                  <a:pt x="3584674" y="2596634"/>
                  <a:pt x="3502257" y="2534863"/>
                  <a:pt x="3571875" y="2581275"/>
                </a:cubicBezTo>
                <a:cubicBezTo>
                  <a:pt x="3639948" y="2683385"/>
                  <a:pt x="3533937" y="2528416"/>
                  <a:pt x="3619500" y="2638425"/>
                </a:cubicBezTo>
                <a:cubicBezTo>
                  <a:pt x="3664585" y="2696391"/>
                  <a:pt x="3638233" y="2687229"/>
                  <a:pt x="3686175" y="2714625"/>
                </a:cubicBezTo>
                <a:cubicBezTo>
                  <a:pt x="3698503" y="2721670"/>
                  <a:pt x="3711575" y="2727325"/>
                  <a:pt x="3724275" y="2733675"/>
                </a:cubicBezTo>
                <a:cubicBezTo>
                  <a:pt x="3730625" y="2743200"/>
                  <a:pt x="3735230" y="2754155"/>
                  <a:pt x="3743325" y="2762250"/>
                </a:cubicBezTo>
                <a:cubicBezTo>
                  <a:pt x="3766206" y="2785131"/>
                  <a:pt x="3773361" y="2779205"/>
                  <a:pt x="3800475" y="2790825"/>
                </a:cubicBezTo>
                <a:cubicBezTo>
                  <a:pt x="3917367" y="2840922"/>
                  <a:pt x="3771491" y="2781096"/>
                  <a:pt x="3867150" y="2828925"/>
                </a:cubicBezTo>
                <a:cubicBezTo>
                  <a:pt x="3876130" y="2833415"/>
                  <a:pt x="3886948" y="2833574"/>
                  <a:pt x="3895725" y="2838450"/>
                </a:cubicBezTo>
                <a:cubicBezTo>
                  <a:pt x="3915739" y="2849569"/>
                  <a:pt x="3933825" y="2863850"/>
                  <a:pt x="3952875" y="2876550"/>
                </a:cubicBezTo>
                <a:cubicBezTo>
                  <a:pt x="3962400" y="2882900"/>
                  <a:pt x="3973355" y="2887505"/>
                  <a:pt x="3981450" y="2895600"/>
                </a:cubicBezTo>
                <a:cubicBezTo>
                  <a:pt x="4017125" y="2931275"/>
                  <a:pt x="3997246" y="2919915"/>
                  <a:pt x="4038600" y="2933700"/>
                </a:cubicBezTo>
                <a:cubicBezTo>
                  <a:pt x="4051300" y="2959100"/>
                  <a:pt x="4067720" y="2982959"/>
                  <a:pt x="4076700" y="3009900"/>
                </a:cubicBezTo>
                <a:cubicBezTo>
                  <a:pt x="4079875" y="3019425"/>
                  <a:pt x="4081349" y="3029698"/>
                  <a:pt x="4086225" y="3038475"/>
                </a:cubicBezTo>
                <a:cubicBezTo>
                  <a:pt x="4097344" y="3058489"/>
                  <a:pt x="4105275" y="3082925"/>
                  <a:pt x="4124325" y="3095625"/>
                </a:cubicBezTo>
                <a:cubicBezTo>
                  <a:pt x="4133850" y="3101975"/>
                  <a:pt x="4144106" y="3107346"/>
                  <a:pt x="4152900" y="3114675"/>
                </a:cubicBezTo>
                <a:cubicBezTo>
                  <a:pt x="4163248" y="3123299"/>
                  <a:pt x="4169700" y="3136708"/>
                  <a:pt x="4181475" y="3143250"/>
                </a:cubicBezTo>
                <a:cubicBezTo>
                  <a:pt x="4199028" y="3153002"/>
                  <a:pt x="4221917" y="3151161"/>
                  <a:pt x="4238625" y="3162300"/>
                </a:cubicBezTo>
                <a:cubicBezTo>
                  <a:pt x="4248150" y="3168650"/>
                  <a:pt x="4256739" y="3176701"/>
                  <a:pt x="4267200" y="3181350"/>
                </a:cubicBezTo>
                <a:cubicBezTo>
                  <a:pt x="4285550" y="3189505"/>
                  <a:pt x="4306389" y="3191420"/>
                  <a:pt x="4324350" y="3200400"/>
                </a:cubicBezTo>
                <a:cubicBezTo>
                  <a:pt x="4337050" y="3206750"/>
                  <a:pt x="4349267" y="3214177"/>
                  <a:pt x="4362450" y="3219450"/>
                </a:cubicBezTo>
                <a:cubicBezTo>
                  <a:pt x="4381094" y="3226908"/>
                  <a:pt x="4419600" y="3238500"/>
                  <a:pt x="4419600" y="3238500"/>
                </a:cubicBezTo>
                <a:cubicBezTo>
                  <a:pt x="4483016" y="3301916"/>
                  <a:pt x="4414719" y="3242138"/>
                  <a:pt x="4476750" y="3276600"/>
                </a:cubicBezTo>
                <a:cubicBezTo>
                  <a:pt x="4496764" y="3287719"/>
                  <a:pt x="4512180" y="3307460"/>
                  <a:pt x="4533900" y="3314700"/>
                </a:cubicBezTo>
                <a:cubicBezTo>
                  <a:pt x="4600913" y="3337038"/>
                  <a:pt x="4518185" y="3307965"/>
                  <a:pt x="4600575" y="3343275"/>
                </a:cubicBezTo>
                <a:cubicBezTo>
                  <a:pt x="4609803" y="3347230"/>
                  <a:pt x="4620170" y="3348310"/>
                  <a:pt x="4629150" y="3352800"/>
                </a:cubicBezTo>
                <a:cubicBezTo>
                  <a:pt x="4703008" y="3389729"/>
                  <a:pt x="4614476" y="3357434"/>
                  <a:pt x="4686300" y="3381375"/>
                </a:cubicBezTo>
                <a:cubicBezTo>
                  <a:pt x="4692650" y="3390900"/>
                  <a:pt x="4696411" y="3402799"/>
                  <a:pt x="4705350" y="3409950"/>
                </a:cubicBezTo>
                <a:cubicBezTo>
                  <a:pt x="4713190" y="3416222"/>
                  <a:pt x="4725148" y="3414599"/>
                  <a:pt x="4733925" y="3419475"/>
                </a:cubicBezTo>
                <a:cubicBezTo>
                  <a:pt x="4753939" y="3430594"/>
                  <a:pt x="4772025" y="3444875"/>
                  <a:pt x="4791075" y="3457575"/>
                </a:cubicBezTo>
                <a:lnTo>
                  <a:pt x="4791075" y="3457575"/>
                </a:lnTo>
                <a:cubicBezTo>
                  <a:pt x="4810125" y="3476625"/>
                  <a:pt x="4822667" y="3506206"/>
                  <a:pt x="4848225" y="3514725"/>
                </a:cubicBezTo>
                <a:cubicBezTo>
                  <a:pt x="4857750" y="3517900"/>
                  <a:pt x="4868023" y="3519374"/>
                  <a:pt x="4876800" y="3524250"/>
                </a:cubicBezTo>
                <a:cubicBezTo>
                  <a:pt x="4896814" y="3535369"/>
                  <a:pt x="4911285" y="3559112"/>
                  <a:pt x="4933950" y="3562350"/>
                </a:cubicBezTo>
                <a:cubicBezTo>
                  <a:pt x="4980909" y="3569058"/>
                  <a:pt x="4997898" y="3569152"/>
                  <a:pt x="5038725" y="3581400"/>
                </a:cubicBezTo>
                <a:cubicBezTo>
                  <a:pt x="5057959" y="3587170"/>
                  <a:pt x="5079167" y="3589311"/>
                  <a:pt x="5095875" y="3600450"/>
                </a:cubicBezTo>
                <a:cubicBezTo>
                  <a:pt x="5121650" y="3617633"/>
                  <a:pt x="5132338" y="3626465"/>
                  <a:pt x="5162550" y="3638550"/>
                </a:cubicBezTo>
                <a:cubicBezTo>
                  <a:pt x="5181194" y="3646008"/>
                  <a:pt x="5219700" y="3657600"/>
                  <a:pt x="5219700" y="3657600"/>
                </a:cubicBezTo>
                <a:cubicBezTo>
                  <a:pt x="5477122" y="3634198"/>
                  <a:pt x="5361241" y="3640884"/>
                  <a:pt x="5829300" y="3657600"/>
                </a:cubicBezTo>
                <a:cubicBezTo>
                  <a:pt x="5855083" y="3658521"/>
                  <a:pt x="5865087" y="3675493"/>
                  <a:pt x="5886450" y="3686175"/>
                </a:cubicBezTo>
                <a:cubicBezTo>
                  <a:pt x="5895430" y="3690665"/>
                  <a:pt x="5906248" y="3690824"/>
                  <a:pt x="5915025" y="3695700"/>
                </a:cubicBezTo>
                <a:cubicBezTo>
                  <a:pt x="5935039" y="3706819"/>
                  <a:pt x="5950455" y="3726560"/>
                  <a:pt x="5972175" y="3733800"/>
                </a:cubicBezTo>
                <a:cubicBezTo>
                  <a:pt x="5991225" y="3740150"/>
                  <a:pt x="6012617" y="3741711"/>
                  <a:pt x="6029325" y="3752850"/>
                </a:cubicBezTo>
                <a:cubicBezTo>
                  <a:pt x="6038850" y="3759200"/>
                  <a:pt x="6047378" y="3767391"/>
                  <a:pt x="6057900" y="3771900"/>
                </a:cubicBezTo>
                <a:cubicBezTo>
                  <a:pt x="6069932" y="3777057"/>
                  <a:pt x="6083461" y="3777663"/>
                  <a:pt x="6096000" y="3781425"/>
                </a:cubicBezTo>
                <a:cubicBezTo>
                  <a:pt x="6115234" y="3787195"/>
                  <a:pt x="6134100" y="3794125"/>
                  <a:pt x="6153150" y="3800475"/>
                </a:cubicBezTo>
                <a:cubicBezTo>
                  <a:pt x="6162675" y="3803650"/>
                  <a:pt x="6171985" y="3807565"/>
                  <a:pt x="6181725" y="3810000"/>
                </a:cubicBezTo>
                <a:cubicBezTo>
                  <a:pt x="6267665" y="3831485"/>
                  <a:pt x="6233087" y="3820771"/>
                  <a:pt x="6286500" y="3838575"/>
                </a:cubicBezTo>
                <a:cubicBezTo>
                  <a:pt x="6295862" y="3847937"/>
                  <a:pt x="6330810" y="3879149"/>
                  <a:pt x="6334125" y="3895725"/>
                </a:cubicBezTo>
                <a:cubicBezTo>
                  <a:pt x="6338484" y="3917518"/>
                  <a:pt x="6334125" y="3940175"/>
                  <a:pt x="6334125" y="3962400"/>
                </a:cubicBezTo>
                <a:lnTo>
                  <a:pt x="5867400" y="3981450"/>
                </a:lnTo>
                <a:lnTo>
                  <a:pt x="5857875" y="3886200"/>
                </a:lnTo>
                <a:lnTo>
                  <a:pt x="5638800" y="3762375"/>
                </a:lnTo>
                <a:lnTo>
                  <a:pt x="5572125" y="3724275"/>
                </a:lnTo>
                <a:lnTo>
                  <a:pt x="5305425" y="3695700"/>
                </a:lnTo>
                <a:lnTo>
                  <a:pt x="5095875" y="3705225"/>
                </a:lnTo>
                <a:lnTo>
                  <a:pt x="4914900" y="3629025"/>
                </a:lnTo>
                <a:lnTo>
                  <a:pt x="4781550" y="3552825"/>
                </a:lnTo>
                <a:lnTo>
                  <a:pt x="4524375" y="3400425"/>
                </a:lnTo>
                <a:lnTo>
                  <a:pt x="4410075" y="3305175"/>
                </a:lnTo>
                <a:lnTo>
                  <a:pt x="4248150" y="3276600"/>
                </a:lnTo>
                <a:lnTo>
                  <a:pt x="4152900" y="3200400"/>
                </a:lnTo>
                <a:lnTo>
                  <a:pt x="3962400" y="3152775"/>
                </a:lnTo>
                <a:lnTo>
                  <a:pt x="3724275" y="3095625"/>
                </a:lnTo>
                <a:lnTo>
                  <a:pt x="3571875" y="3009900"/>
                </a:lnTo>
                <a:lnTo>
                  <a:pt x="3476625" y="2962275"/>
                </a:lnTo>
                <a:lnTo>
                  <a:pt x="3333750" y="2867025"/>
                </a:lnTo>
                <a:lnTo>
                  <a:pt x="3209925" y="2743200"/>
                </a:lnTo>
                <a:lnTo>
                  <a:pt x="3038475" y="2533650"/>
                </a:lnTo>
                <a:lnTo>
                  <a:pt x="2905125" y="2409825"/>
                </a:lnTo>
                <a:lnTo>
                  <a:pt x="2590800" y="2324100"/>
                </a:lnTo>
                <a:lnTo>
                  <a:pt x="2438400" y="2295525"/>
                </a:lnTo>
                <a:lnTo>
                  <a:pt x="2190750" y="2143125"/>
                </a:lnTo>
                <a:lnTo>
                  <a:pt x="2095500" y="2085975"/>
                </a:lnTo>
                <a:lnTo>
                  <a:pt x="1990725" y="2028825"/>
                </a:lnTo>
                <a:lnTo>
                  <a:pt x="1762125" y="1828800"/>
                </a:lnTo>
                <a:lnTo>
                  <a:pt x="1676400" y="1762125"/>
                </a:lnTo>
                <a:lnTo>
                  <a:pt x="1638300" y="1685925"/>
                </a:lnTo>
                <a:lnTo>
                  <a:pt x="1533525" y="1581150"/>
                </a:lnTo>
                <a:lnTo>
                  <a:pt x="1438275" y="1485900"/>
                </a:lnTo>
                <a:lnTo>
                  <a:pt x="1304925" y="1409700"/>
                </a:lnTo>
                <a:lnTo>
                  <a:pt x="1152525" y="1295400"/>
                </a:lnTo>
                <a:lnTo>
                  <a:pt x="990600" y="1247775"/>
                </a:lnTo>
                <a:lnTo>
                  <a:pt x="876300" y="1162050"/>
                </a:lnTo>
                <a:lnTo>
                  <a:pt x="781050" y="1123950"/>
                </a:lnTo>
                <a:lnTo>
                  <a:pt x="695325" y="1066800"/>
                </a:lnTo>
                <a:lnTo>
                  <a:pt x="638175" y="1019175"/>
                </a:lnTo>
                <a:lnTo>
                  <a:pt x="542925" y="962025"/>
                </a:lnTo>
                <a:lnTo>
                  <a:pt x="400050" y="828675"/>
                </a:lnTo>
                <a:lnTo>
                  <a:pt x="257175" y="704850"/>
                </a:lnTo>
                <a:lnTo>
                  <a:pt x="247650" y="647700"/>
                </a:lnTo>
                <a:lnTo>
                  <a:pt x="152400" y="466725"/>
                </a:lnTo>
                <a:lnTo>
                  <a:pt x="38100" y="285750"/>
                </a:lnTo>
                <a:lnTo>
                  <a:pt x="0" y="190500"/>
                </a:lnTo>
                <a:lnTo>
                  <a:pt x="0" y="0"/>
                </a:lnTo>
                <a:close/>
              </a:path>
            </a:pathLst>
          </a:custGeom>
          <a:solidFill>
            <a:srgbClr val="3399FF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8" name="Полилиния 67"/>
          <p:cNvSpPr/>
          <p:nvPr/>
        </p:nvSpPr>
        <p:spPr>
          <a:xfrm>
            <a:off x="0" y="2755900"/>
            <a:ext cx="6804025" cy="4105275"/>
          </a:xfrm>
          <a:custGeom>
            <a:avLst/>
            <a:gdLst>
              <a:gd name="connsiteX0" fmla="*/ 0 w 7315200"/>
              <a:gd name="connsiteY0" fmla="*/ 0 h 4498812"/>
              <a:gd name="connsiteX1" fmla="*/ 28575 w 7315200"/>
              <a:gd name="connsiteY1" fmla="*/ 9525 h 4498812"/>
              <a:gd name="connsiteX2" fmla="*/ 95250 w 7315200"/>
              <a:gd name="connsiteY2" fmla="*/ 28575 h 4498812"/>
              <a:gd name="connsiteX3" fmla="*/ 161925 w 7315200"/>
              <a:gd name="connsiteY3" fmla="*/ 66675 h 4498812"/>
              <a:gd name="connsiteX4" fmla="*/ 219075 w 7315200"/>
              <a:gd name="connsiteY4" fmla="*/ 104775 h 4498812"/>
              <a:gd name="connsiteX5" fmla="*/ 247650 w 7315200"/>
              <a:gd name="connsiteY5" fmla="*/ 114300 h 4498812"/>
              <a:gd name="connsiteX6" fmla="*/ 304800 w 7315200"/>
              <a:gd name="connsiteY6" fmla="*/ 152400 h 4498812"/>
              <a:gd name="connsiteX7" fmla="*/ 333375 w 7315200"/>
              <a:gd name="connsiteY7" fmla="*/ 180975 h 4498812"/>
              <a:gd name="connsiteX8" fmla="*/ 361950 w 7315200"/>
              <a:gd name="connsiteY8" fmla="*/ 190500 h 4498812"/>
              <a:gd name="connsiteX9" fmla="*/ 457200 w 7315200"/>
              <a:gd name="connsiteY9" fmla="*/ 238125 h 4498812"/>
              <a:gd name="connsiteX10" fmla="*/ 542925 w 7315200"/>
              <a:gd name="connsiteY10" fmla="*/ 304800 h 4498812"/>
              <a:gd name="connsiteX11" fmla="*/ 571500 w 7315200"/>
              <a:gd name="connsiteY11" fmla="*/ 314325 h 4498812"/>
              <a:gd name="connsiteX12" fmla="*/ 638175 w 7315200"/>
              <a:gd name="connsiteY12" fmla="*/ 361950 h 4498812"/>
              <a:gd name="connsiteX13" fmla="*/ 666750 w 7315200"/>
              <a:gd name="connsiteY13" fmla="*/ 371475 h 4498812"/>
              <a:gd name="connsiteX14" fmla="*/ 733425 w 7315200"/>
              <a:gd name="connsiteY14" fmla="*/ 419100 h 4498812"/>
              <a:gd name="connsiteX15" fmla="*/ 819150 w 7315200"/>
              <a:gd name="connsiteY15" fmla="*/ 466725 h 4498812"/>
              <a:gd name="connsiteX16" fmla="*/ 866775 w 7315200"/>
              <a:gd name="connsiteY16" fmla="*/ 523875 h 4498812"/>
              <a:gd name="connsiteX17" fmla="*/ 923925 w 7315200"/>
              <a:gd name="connsiteY17" fmla="*/ 561975 h 4498812"/>
              <a:gd name="connsiteX18" fmla="*/ 971550 w 7315200"/>
              <a:gd name="connsiteY18" fmla="*/ 638175 h 4498812"/>
              <a:gd name="connsiteX19" fmla="*/ 1047750 w 7315200"/>
              <a:gd name="connsiteY19" fmla="*/ 714375 h 4498812"/>
              <a:gd name="connsiteX20" fmla="*/ 1076325 w 7315200"/>
              <a:gd name="connsiteY20" fmla="*/ 723900 h 4498812"/>
              <a:gd name="connsiteX21" fmla="*/ 1162050 w 7315200"/>
              <a:gd name="connsiteY21" fmla="*/ 800100 h 4498812"/>
              <a:gd name="connsiteX22" fmla="*/ 1181100 w 7315200"/>
              <a:gd name="connsiteY22" fmla="*/ 828675 h 4498812"/>
              <a:gd name="connsiteX23" fmla="*/ 1209675 w 7315200"/>
              <a:gd name="connsiteY23" fmla="*/ 838200 h 4498812"/>
              <a:gd name="connsiteX24" fmla="*/ 1219200 w 7315200"/>
              <a:gd name="connsiteY24" fmla="*/ 866775 h 4498812"/>
              <a:gd name="connsiteX25" fmla="*/ 1285875 w 7315200"/>
              <a:gd name="connsiteY25" fmla="*/ 914400 h 4498812"/>
              <a:gd name="connsiteX26" fmla="*/ 1304925 w 7315200"/>
              <a:gd name="connsiteY26" fmla="*/ 942975 h 4498812"/>
              <a:gd name="connsiteX27" fmla="*/ 1333500 w 7315200"/>
              <a:gd name="connsiteY27" fmla="*/ 971550 h 4498812"/>
              <a:gd name="connsiteX28" fmla="*/ 1343025 w 7315200"/>
              <a:gd name="connsiteY28" fmla="*/ 1000125 h 4498812"/>
              <a:gd name="connsiteX29" fmla="*/ 1381125 w 7315200"/>
              <a:gd name="connsiteY29" fmla="*/ 1028700 h 4498812"/>
              <a:gd name="connsiteX30" fmla="*/ 1400175 w 7315200"/>
              <a:gd name="connsiteY30" fmla="*/ 1057275 h 4498812"/>
              <a:gd name="connsiteX31" fmla="*/ 1428750 w 7315200"/>
              <a:gd name="connsiteY31" fmla="*/ 1076325 h 4498812"/>
              <a:gd name="connsiteX32" fmla="*/ 1466850 w 7315200"/>
              <a:gd name="connsiteY32" fmla="*/ 1104900 h 4498812"/>
              <a:gd name="connsiteX33" fmla="*/ 1485900 w 7315200"/>
              <a:gd name="connsiteY33" fmla="*/ 1133475 h 4498812"/>
              <a:gd name="connsiteX34" fmla="*/ 1524000 w 7315200"/>
              <a:gd name="connsiteY34" fmla="*/ 1152525 h 4498812"/>
              <a:gd name="connsiteX35" fmla="*/ 1552575 w 7315200"/>
              <a:gd name="connsiteY35" fmla="*/ 1181100 h 4498812"/>
              <a:gd name="connsiteX36" fmla="*/ 1638300 w 7315200"/>
              <a:gd name="connsiteY36" fmla="*/ 1228725 h 4498812"/>
              <a:gd name="connsiteX37" fmla="*/ 1695450 w 7315200"/>
              <a:gd name="connsiteY37" fmla="*/ 1266825 h 4498812"/>
              <a:gd name="connsiteX38" fmla="*/ 1762125 w 7315200"/>
              <a:gd name="connsiteY38" fmla="*/ 1285875 h 4498812"/>
              <a:gd name="connsiteX39" fmla="*/ 1800225 w 7315200"/>
              <a:gd name="connsiteY39" fmla="*/ 1295400 h 4498812"/>
              <a:gd name="connsiteX40" fmla="*/ 1876425 w 7315200"/>
              <a:gd name="connsiteY40" fmla="*/ 1333500 h 4498812"/>
              <a:gd name="connsiteX41" fmla="*/ 1924050 w 7315200"/>
              <a:gd name="connsiteY41" fmla="*/ 1362075 h 4498812"/>
              <a:gd name="connsiteX42" fmla="*/ 1981200 w 7315200"/>
              <a:gd name="connsiteY42" fmla="*/ 1400175 h 4498812"/>
              <a:gd name="connsiteX43" fmla="*/ 2047875 w 7315200"/>
              <a:gd name="connsiteY43" fmla="*/ 1419225 h 4498812"/>
              <a:gd name="connsiteX44" fmla="*/ 2076450 w 7315200"/>
              <a:gd name="connsiteY44" fmla="*/ 1438275 h 4498812"/>
              <a:gd name="connsiteX45" fmla="*/ 2133600 w 7315200"/>
              <a:gd name="connsiteY45" fmla="*/ 1457325 h 4498812"/>
              <a:gd name="connsiteX46" fmla="*/ 2162175 w 7315200"/>
              <a:gd name="connsiteY46" fmla="*/ 1466850 h 4498812"/>
              <a:gd name="connsiteX47" fmla="*/ 2190750 w 7315200"/>
              <a:gd name="connsiteY47" fmla="*/ 1476375 h 4498812"/>
              <a:gd name="connsiteX48" fmla="*/ 2219325 w 7315200"/>
              <a:gd name="connsiteY48" fmla="*/ 1485900 h 4498812"/>
              <a:gd name="connsiteX49" fmla="*/ 2305050 w 7315200"/>
              <a:gd name="connsiteY49" fmla="*/ 1552575 h 4498812"/>
              <a:gd name="connsiteX50" fmla="*/ 2371725 w 7315200"/>
              <a:gd name="connsiteY50" fmla="*/ 1600200 h 4498812"/>
              <a:gd name="connsiteX51" fmla="*/ 2419350 w 7315200"/>
              <a:gd name="connsiteY51" fmla="*/ 1647825 h 4498812"/>
              <a:gd name="connsiteX52" fmla="*/ 2457450 w 7315200"/>
              <a:gd name="connsiteY52" fmla="*/ 1685925 h 4498812"/>
              <a:gd name="connsiteX53" fmla="*/ 2486025 w 7315200"/>
              <a:gd name="connsiteY53" fmla="*/ 1704975 h 4498812"/>
              <a:gd name="connsiteX54" fmla="*/ 2543175 w 7315200"/>
              <a:gd name="connsiteY54" fmla="*/ 1762125 h 4498812"/>
              <a:gd name="connsiteX55" fmla="*/ 2581275 w 7315200"/>
              <a:gd name="connsiteY55" fmla="*/ 1790700 h 4498812"/>
              <a:gd name="connsiteX56" fmla="*/ 2638425 w 7315200"/>
              <a:gd name="connsiteY56" fmla="*/ 1828800 h 4498812"/>
              <a:gd name="connsiteX57" fmla="*/ 2667000 w 7315200"/>
              <a:gd name="connsiteY57" fmla="*/ 1857375 h 4498812"/>
              <a:gd name="connsiteX58" fmla="*/ 2705100 w 7315200"/>
              <a:gd name="connsiteY58" fmla="*/ 1866900 h 4498812"/>
              <a:gd name="connsiteX59" fmla="*/ 2733675 w 7315200"/>
              <a:gd name="connsiteY59" fmla="*/ 1876425 h 4498812"/>
              <a:gd name="connsiteX60" fmla="*/ 2790825 w 7315200"/>
              <a:gd name="connsiteY60" fmla="*/ 1914525 h 4498812"/>
              <a:gd name="connsiteX61" fmla="*/ 2819400 w 7315200"/>
              <a:gd name="connsiteY61" fmla="*/ 1924050 h 4498812"/>
              <a:gd name="connsiteX62" fmla="*/ 2867025 w 7315200"/>
              <a:gd name="connsiteY62" fmla="*/ 1943100 h 4498812"/>
              <a:gd name="connsiteX63" fmla="*/ 2905125 w 7315200"/>
              <a:gd name="connsiteY63" fmla="*/ 1952625 h 4498812"/>
              <a:gd name="connsiteX64" fmla="*/ 2981325 w 7315200"/>
              <a:gd name="connsiteY64" fmla="*/ 1971675 h 4498812"/>
              <a:gd name="connsiteX65" fmla="*/ 3095625 w 7315200"/>
              <a:gd name="connsiteY65" fmla="*/ 1990725 h 4498812"/>
              <a:gd name="connsiteX66" fmla="*/ 3124200 w 7315200"/>
              <a:gd name="connsiteY66" fmla="*/ 2000250 h 4498812"/>
              <a:gd name="connsiteX67" fmla="*/ 3181350 w 7315200"/>
              <a:gd name="connsiteY67" fmla="*/ 2047875 h 4498812"/>
              <a:gd name="connsiteX68" fmla="*/ 3209925 w 7315200"/>
              <a:gd name="connsiteY68" fmla="*/ 2057400 h 4498812"/>
              <a:gd name="connsiteX69" fmla="*/ 3305175 w 7315200"/>
              <a:gd name="connsiteY69" fmla="*/ 2114550 h 4498812"/>
              <a:gd name="connsiteX70" fmla="*/ 3333750 w 7315200"/>
              <a:gd name="connsiteY70" fmla="*/ 2133600 h 4498812"/>
              <a:gd name="connsiteX71" fmla="*/ 3390900 w 7315200"/>
              <a:gd name="connsiteY71" fmla="*/ 2181225 h 4498812"/>
              <a:gd name="connsiteX72" fmla="*/ 3419475 w 7315200"/>
              <a:gd name="connsiteY72" fmla="*/ 2190750 h 4498812"/>
              <a:gd name="connsiteX73" fmla="*/ 3476625 w 7315200"/>
              <a:gd name="connsiteY73" fmla="*/ 2247900 h 4498812"/>
              <a:gd name="connsiteX74" fmla="*/ 3562350 w 7315200"/>
              <a:gd name="connsiteY74" fmla="*/ 2314575 h 4498812"/>
              <a:gd name="connsiteX75" fmla="*/ 3619500 w 7315200"/>
              <a:gd name="connsiteY75" fmla="*/ 2333625 h 4498812"/>
              <a:gd name="connsiteX76" fmla="*/ 3638550 w 7315200"/>
              <a:gd name="connsiteY76" fmla="*/ 2362200 h 4498812"/>
              <a:gd name="connsiteX77" fmla="*/ 3705225 w 7315200"/>
              <a:gd name="connsiteY77" fmla="*/ 2409825 h 4498812"/>
              <a:gd name="connsiteX78" fmla="*/ 3790950 w 7315200"/>
              <a:gd name="connsiteY78" fmla="*/ 2486025 h 4498812"/>
              <a:gd name="connsiteX79" fmla="*/ 3810000 w 7315200"/>
              <a:gd name="connsiteY79" fmla="*/ 2514600 h 4498812"/>
              <a:gd name="connsiteX80" fmla="*/ 3838575 w 7315200"/>
              <a:gd name="connsiteY80" fmla="*/ 2524125 h 4498812"/>
              <a:gd name="connsiteX81" fmla="*/ 3848100 w 7315200"/>
              <a:gd name="connsiteY81" fmla="*/ 2552700 h 4498812"/>
              <a:gd name="connsiteX82" fmla="*/ 3876675 w 7315200"/>
              <a:gd name="connsiteY82" fmla="*/ 2571750 h 4498812"/>
              <a:gd name="connsiteX83" fmla="*/ 3905250 w 7315200"/>
              <a:gd name="connsiteY83" fmla="*/ 2628900 h 4498812"/>
              <a:gd name="connsiteX84" fmla="*/ 3914775 w 7315200"/>
              <a:gd name="connsiteY84" fmla="*/ 2657475 h 4498812"/>
              <a:gd name="connsiteX85" fmla="*/ 3943350 w 7315200"/>
              <a:gd name="connsiteY85" fmla="*/ 2686050 h 4498812"/>
              <a:gd name="connsiteX86" fmla="*/ 3971925 w 7315200"/>
              <a:gd name="connsiteY86" fmla="*/ 2724150 h 4498812"/>
              <a:gd name="connsiteX87" fmla="*/ 4000500 w 7315200"/>
              <a:gd name="connsiteY87" fmla="*/ 2733675 h 4498812"/>
              <a:gd name="connsiteX88" fmla="*/ 4029075 w 7315200"/>
              <a:gd name="connsiteY88" fmla="*/ 2752725 h 4498812"/>
              <a:gd name="connsiteX89" fmla="*/ 4038600 w 7315200"/>
              <a:gd name="connsiteY89" fmla="*/ 2781300 h 4498812"/>
              <a:gd name="connsiteX90" fmla="*/ 4067175 w 7315200"/>
              <a:gd name="connsiteY90" fmla="*/ 2790825 h 4498812"/>
              <a:gd name="connsiteX91" fmla="*/ 4133850 w 7315200"/>
              <a:gd name="connsiteY91" fmla="*/ 2819400 h 4498812"/>
              <a:gd name="connsiteX92" fmla="*/ 4162425 w 7315200"/>
              <a:gd name="connsiteY92" fmla="*/ 2838450 h 4498812"/>
              <a:gd name="connsiteX93" fmla="*/ 4229100 w 7315200"/>
              <a:gd name="connsiteY93" fmla="*/ 2876550 h 4498812"/>
              <a:gd name="connsiteX94" fmla="*/ 4286250 w 7315200"/>
              <a:gd name="connsiteY94" fmla="*/ 2924175 h 4498812"/>
              <a:gd name="connsiteX95" fmla="*/ 4333875 w 7315200"/>
              <a:gd name="connsiteY95" fmla="*/ 2971800 h 4498812"/>
              <a:gd name="connsiteX96" fmla="*/ 4352925 w 7315200"/>
              <a:gd name="connsiteY96" fmla="*/ 3000375 h 4498812"/>
              <a:gd name="connsiteX97" fmla="*/ 4448175 w 7315200"/>
              <a:gd name="connsiteY97" fmla="*/ 3057525 h 4498812"/>
              <a:gd name="connsiteX98" fmla="*/ 4486275 w 7315200"/>
              <a:gd name="connsiteY98" fmla="*/ 3086100 h 4498812"/>
              <a:gd name="connsiteX99" fmla="*/ 4514850 w 7315200"/>
              <a:gd name="connsiteY99" fmla="*/ 3095625 h 4498812"/>
              <a:gd name="connsiteX100" fmla="*/ 4572000 w 7315200"/>
              <a:gd name="connsiteY100" fmla="*/ 3133725 h 4498812"/>
              <a:gd name="connsiteX101" fmla="*/ 4619625 w 7315200"/>
              <a:gd name="connsiteY101" fmla="*/ 3143250 h 4498812"/>
              <a:gd name="connsiteX102" fmla="*/ 4648200 w 7315200"/>
              <a:gd name="connsiteY102" fmla="*/ 3152775 h 4498812"/>
              <a:gd name="connsiteX103" fmla="*/ 4733925 w 7315200"/>
              <a:gd name="connsiteY103" fmla="*/ 3162300 h 4498812"/>
              <a:gd name="connsiteX104" fmla="*/ 4819650 w 7315200"/>
              <a:gd name="connsiteY104" fmla="*/ 3190875 h 4498812"/>
              <a:gd name="connsiteX105" fmla="*/ 4848225 w 7315200"/>
              <a:gd name="connsiteY105" fmla="*/ 3200400 h 4498812"/>
              <a:gd name="connsiteX106" fmla="*/ 4876800 w 7315200"/>
              <a:gd name="connsiteY106" fmla="*/ 3219450 h 4498812"/>
              <a:gd name="connsiteX107" fmla="*/ 4953000 w 7315200"/>
              <a:gd name="connsiteY107" fmla="*/ 3238500 h 4498812"/>
              <a:gd name="connsiteX108" fmla="*/ 5010150 w 7315200"/>
              <a:gd name="connsiteY108" fmla="*/ 3276600 h 4498812"/>
              <a:gd name="connsiteX109" fmla="*/ 5038725 w 7315200"/>
              <a:gd name="connsiteY109" fmla="*/ 3286125 h 4498812"/>
              <a:gd name="connsiteX110" fmla="*/ 5067300 w 7315200"/>
              <a:gd name="connsiteY110" fmla="*/ 3305175 h 4498812"/>
              <a:gd name="connsiteX111" fmla="*/ 5095875 w 7315200"/>
              <a:gd name="connsiteY111" fmla="*/ 3314700 h 4498812"/>
              <a:gd name="connsiteX112" fmla="*/ 5124450 w 7315200"/>
              <a:gd name="connsiteY112" fmla="*/ 3333750 h 4498812"/>
              <a:gd name="connsiteX113" fmla="*/ 5181600 w 7315200"/>
              <a:gd name="connsiteY113" fmla="*/ 3352800 h 4498812"/>
              <a:gd name="connsiteX114" fmla="*/ 5238750 w 7315200"/>
              <a:gd name="connsiteY114" fmla="*/ 3371850 h 4498812"/>
              <a:gd name="connsiteX115" fmla="*/ 5267325 w 7315200"/>
              <a:gd name="connsiteY115" fmla="*/ 3381375 h 4498812"/>
              <a:gd name="connsiteX116" fmla="*/ 5305425 w 7315200"/>
              <a:gd name="connsiteY116" fmla="*/ 3390900 h 4498812"/>
              <a:gd name="connsiteX117" fmla="*/ 5391150 w 7315200"/>
              <a:gd name="connsiteY117" fmla="*/ 3409950 h 4498812"/>
              <a:gd name="connsiteX118" fmla="*/ 5419725 w 7315200"/>
              <a:gd name="connsiteY118" fmla="*/ 3419475 h 4498812"/>
              <a:gd name="connsiteX119" fmla="*/ 5457825 w 7315200"/>
              <a:gd name="connsiteY119" fmla="*/ 3438525 h 4498812"/>
              <a:gd name="connsiteX120" fmla="*/ 5486400 w 7315200"/>
              <a:gd name="connsiteY120" fmla="*/ 3448050 h 4498812"/>
              <a:gd name="connsiteX121" fmla="*/ 5543550 w 7315200"/>
              <a:gd name="connsiteY121" fmla="*/ 3486150 h 4498812"/>
              <a:gd name="connsiteX122" fmla="*/ 5600700 w 7315200"/>
              <a:gd name="connsiteY122" fmla="*/ 3514725 h 4498812"/>
              <a:gd name="connsiteX123" fmla="*/ 5676900 w 7315200"/>
              <a:gd name="connsiteY123" fmla="*/ 3533775 h 4498812"/>
              <a:gd name="connsiteX124" fmla="*/ 5819775 w 7315200"/>
              <a:gd name="connsiteY124" fmla="*/ 3552825 h 4498812"/>
              <a:gd name="connsiteX125" fmla="*/ 5943600 w 7315200"/>
              <a:gd name="connsiteY125" fmla="*/ 3581400 h 4498812"/>
              <a:gd name="connsiteX126" fmla="*/ 5972175 w 7315200"/>
              <a:gd name="connsiteY126" fmla="*/ 3590925 h 4498812"/>
              <a:gd name="connsiteX127" fmla="*/ 6010275 w 7315200"/>
              <a:gd name="connsiteY127" fmla="*/ 3609975 h 4498812"/>
              <a:gd name="connsiteX128" fmla="*/ 6038850 w 7315200"/>
              <a:gd name="connsiteY128" fmla="*/ 3619500 h 4498812"/>
              <a:gd name="connsiteX129" fmla="*/ 6067425 w 7315200"/>
              <a:gd name="connsiteY129" fmla="*/ 3638550 h 4498812"/>
              <a:gd name="connsiteX130" fmla="*/ 6115050 w 7315200"/>
              <a:gd name="connsiteY130" fmla="*/ 3648075 h 4498812"/>
              <a:gd name="connsiteX131" fmla="*/ 6172200 w 7315200"/>
              <a:gd name="connsiteY131" fmla="*/ 3686175 h 4498812"/>
              <a:gd name="connsiteX132" fmla="*/ 6200775 w 7315200"/>
              <a:gd name="connsiteY132" fmla="*/ 3705225 h 4498812"/>
              <a:gd name="connsiteX133" fmla="*/ 6229350 w 7315200"/>
              <a:gd name="connsiteY133" fmla="*/ 3714750 h 4498812"/>
              <a:gd name="connsiteX134" fmla="*/ 6286500 w 7315200"/>
              <a:gd name="connsiteY134" fmla="*/ 3762375 h 4498812"/>
              <a:gd name="connsiteX135" fmla="*/ 6324600 w 7315200"/>
              <a:gd name="connsiteY135" fmla="*/ 3781425 h 4498812"/>
              <a:gd name="connsiteX136" fmla="*/ 6438900 w 7315200"/>
              <a:gd name="connsiteY136" fmla="*/ 3914775 h 4498812"/>
              <a:gd name="connsiteX137" fmla="*/ 6505575 w 7315200"/>
              <a:gd name="connsiteY137" fmla="*/ 3971925 h 4498812"/>
              <a:gd name="connsiteX138" fmla="*/ 6534150 w 7315200"/>
              <a:gd name="connsiteY138" fmla="*/ 3981450 h 4498812"/>
              <a:gd name="connsiteX139" fmla="*/ 6591300 w 7315200"/>
              <a:gd name="connsiteY139" fmla="*/ 4010025 h 4498812"/>
              <a:gd name="connsiteX140" fmla="*/ 6667500 w 7315200"/>
              <a:gd name="connsiteY140" fmla="*/ 4019550 h 4498812"/>
              <a:gd name="connsiteX141" fmla="*/ 6705600 w 7315200"/>
              <a:gd name="connsiteY141" fmla="*/ 4029075 h 4498812"/>
              <a:gd name="connsiteX142" fmla="*/ 6781800 w 7315200"/>
              <a:gd name="connsiteY142" fmla="*/ 4038600 h 4498812"/>
              <a:gd name="connsiteX143" fmla="*/ 6838950 w 7315200"/>
              <a:gd name="connsiteY143" fmla="*/ 4057650 h 4498812"/>
              <a:gd name="connsiteX144" fmla="*/ 6867525 w 7315200"/>
              <a:gd name="connsiteY144" fmla="*/ 4067175 h 4498812"/>
              <a:gd name="connsiteX145" fmla="*/ 6896100 w 7315200"/>
              <a:gd name="connsiteY145" fmla="*/ 4086225 h 4498812"/>
              <a:gd name="connsiteX146" fmla="*/ 6981825 w 7315200"/>
              <a:gd name="connsiteY146" fmla="*/ 4162425 h 4498812"/>
              <a:gd name="connsiteX147" fmla="*/ 7000875 w 7315200"/>
              <a:gd name="connsiteY147" fmla="*/ 4191000 h 4498812"/>
              <a:gd name="connsiteX148" fmla="*/ 7058025 w 7315200"/>
              <a:gd name="connsiteY148" fmla="*/ 4238625 h 4498812"/>
              <a:gd name="connsiteX149" fmla="*/ 7086600 w 7315200"/>
              <a:gd name="connsiteY149" fmla="*/ 4248150 h 4498812"/>
              <a:gd name="connsiteX150" fmla="*/ 7105650 w 7315200"/>
              <a:gd name="connsiteY150" fmla="*/ 4276725 h 4498812"/>
              <a:gd name="connsiteX151" fmla="*/ 7191375 w 7315200"/>
              <a:gd name="connsiteY151" fmla="*/ 4343400 h 4498812"/>
              <a:gd name="connsiteX152" fmla="*/ 7258050 w 7315200"/>
              <a:gd name="connsiteY152" fmla="*/ 4410075 h 4498812"/>
              <a:gd name="connsiteX153" fmla="*/ 7296150 w 7315200"/>
              <a:gd name="connsiteY153" fmla="*/ 4467225 h 4498812"/>
              <a:gd name="connsiteX154" fmla="*/ 7315200 w 7315200"/>
              <a:gd name="connsiteY154" fmla="*/ 4495800 h 4498812"/>
              <a:gd name="connsiteX155" fmla="*/ 6353175 w 7315200"/>
              <a:gd name="connsiteY155" fmla="*/ 4495800 h 4498812"/>
              <a:gd name="connsiteX156" fmla="*/ 6343650 w 7315200"/>
              <a:gd name="connsiteY156" fmla="*/ 4419600 h 4498812"/>
              <a:gd name="connsiteX157" fmla="*/ 6124575 w 7315200"/>
              <a:gd name="connsiteY157" fmla="*/ 4324350 h 4498812"/>
              <a:gd name="connsiteX158" fmla="*/ 5857875 w 7315200"/>
              <a:gd name="connsiteY158" fmla="*/ 4210050 h 4498812"/>
              <a:gd name="connsiteX159" fmla="*/ 5524500 w 7315200"/>
              <a:gd name="connsiteY159" fmla="*/ 4181475 h 4498812"/>
              <a:gd name="connsiteX160" fmla="*/ 5210175 w 7315200"/>
              <a:gd name="connsiteY160" fmla="*/ 4191000 h 4498812"/>
              <a:gd name="connsiteX161" fmla="*/ 5067300 w 7315200"/>
              <a:gd name="connsiteY161" fmla="*/ 4114800 h 4498812"/>
              <a:gd name="connsiteX162" fmla="*/ 4867275 w 7315200"/>
              <a:gd name="connsiteY162" fmla="*/ 4057650 h 4498812"/>
              <a:gd name="connsiteX163" fmla="*/ 4733925 w 7315200"/>
              <a:gd name="connsiteY163" fmla="*/ 3962400 h 4498812"/>
              <a:gd name="connsiteX164" fmla="*/ 4648200 w 7315200"/>
              <a:gd name="connsiteY164" fmla="*/ 3886200 h 4498812"/>
              <a:gd name="connsiteX165" fmla="*/ 4467225 w 7315200"/>
              <a:gd name="connsiteY165" fmla="*/ 3810000 h 4498812"/>
              <a:gd name="connsiteX166" fmla="*/ 4429125 w 7315200"/>
              <a:gd name="connsiteY166" fmla="*/ 3762375 h 4498812"/>
              <a:gd name="connsiteX167" fmla="*/ 4143375 w 7315200"/>
              <a:gd name="connsiteY167" fmla="*/ 3667125 h 4498812"/>
              <a:gd name="connsiteX168" fmla="*/ 4048125 w 7315200"/>
              <a:gd name="connsiteY168" fmla="*/ 3457575 h 4498812"/>
              <a:gd name="connsiteX169" fmla="*/ 3857625 w 7315200"/>
              <a:gd name="connsiteY169" fmla="*/ 3333750 h 4498812"/>
              <a:gd name="connsiteX170" fmla="*/ 3724275 w 7315200"/>
              <a:gd name="connsiteY170" fmla="*/ 3286125 h 4498812"/>
              <a:gd name="connsiteX171" fmla="*/ 3667125 w 7315200"/>
              <a:gd name="connsiteY171" fmla="*/ 3219450 h 4498812"/>
              <a:gd name="connsiteX172" fmla="*/ 3400425 w 7315200"/>
              <a:gd name="connsiteY172" fmla="*/ 2933700 h 4498812"/>
              <a:gd name="connsiteX173" fmla="*/ 3171825 w 7315200"/>
              <a:gd name="connsiteY173" fmla="*/ 2781300 h 4498812"/>
              <a:gd name="connsiteX174" fmla="*/ 3000375 w 7315200"/>
              <a:gd name="connsiteY174" fmla="*/ 2686050 h 4498812"/>
              <a:gd name="connsiteX175" fmla="*/ 2790825 w 7315200"/>
              <a:gd name="connsiteY175" fmla="*/ 2533650 h 4498812"/>
              <a:gd name="connsiteX176" fmla="*/ 2724150 w 7315200"/>
              <a:gd name="connsiteY176" fmla="*/ 2438400 h 4498812"/>
              <a:gd name="connsiteX177" fmla="*/ 2609850 w 7315200"/>
              <a:gd name="connsiteY177" fmla="*/ 2371725 h 4498812"/>
              <a:gd name="connsiteX178" fmla="*/ 2352675 w 7315200"/>
              <a:gd name="connsiteY178" fmla="*/ 2305050 h 4498812"/>
              <a:gd name="connsiteX179" fmla="*/ 2257425 w 7315200"/>
              <a:gd name="connsiteY179" fmla="*/ 2276475 h 4498812"/>
              <a:gd name="connsiteX180" fmla="*/ 2038350 w 7315200"/>
              <a:gd name="connsiteY180" fmla="*/ 2047875 h 4498812"/>
              <a:gd name="connsiteX181" fmla="*/ 1771650 w 7315200"/>
              <a:gd name="connsiteY181" fmla="*/ 1819275 h 4498812"/>
              <a:gd name="connsiteX182" fmla="*/ 1590675 w 7315200"/>
              <a:gd name="connsiteY182" fmla="*/ 1676400 h 4498812"/>
              <a:gd name="connsiteX183" fmla="*/ 1438275 w 7315200"/>
              <a:gd name="connsiteY183" fmla="*/ 1609725 h 4498812"/>
              <a:gd name="connsiteX184" fmla="*/ 1323975 w 7315200"/>
              <a:gd name="connsiteY184" fmla="*/ 1524000 h 4498812"/>
              <a:gd name="connsiteX185" fmla="*/ 1219200 w 7315200"/>
              <a:gd name="connsiteY185" fmla="*/ 1400175 h 4498812"/>
              <a:gd name="connsiteX186" fmla="*/ 1066800 w 7315200"/>
              <a:gd name="connsiteY186" fmla="*/ 1352550 h 4498812"/>
              <a:gd name="connsiteX187" fmla="*/ 952500 w 7315200"/>
              <a:gd name="connsiteY187" fmla="*/ 1323975 h 4498812"/>
              <a:gd name="connsiteX188" fmla="*/ 657225 w 7315200"/>
              <a:gd name="connsiteY188" fmla="*/ 1085850 h 4498812"/>
              <a:gd name="connsiteX189" fmla="*/ 590550 w 7315200"/>
              <a:gd name="connsiteY189" fmla="*/ 1028700 h 4498812"/>
              <a:gd name="connsiteX190" fmla="*/ 523875 w 7315200"/>
              <a:gd name="connsiteY190" fmla="*/ 990600 h 4498812"/>
              <a:gd name="connsiteX191" fmla="*/ 333375 w 7315200"/>
              <a:gd name="connsiteY191" fmla="*/ 771525 h 4498812"/>
              <a:gd name="connsiteX192" fmla="*/ 142875 w 7315200"/>
              <a:gd name="connsiteY192" fmla="*/ 638175 h 4498812"/>
              <a:gd name="connsiteX193" fmla="*/ 9525 w 7315200"/>
              <a:gd name="connsiteY193" fmla="*/ 542925 h 4498812"/>
              <a:gd name="connsiteX194" fmla="*/ 0 w 7315200"/>
              <a:gd name="connsiteY194" fmla="*/ 0 h 4498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7315200" h="4498812">
                <a:moveTo>
                  <a:pt x="0" y="0"/>
                </a:moveTo>
                <a:cubicBezTo>
                  <a:pt x="9525" y="3175"/>
                  <a:pt x="18921" y="6767"/>
                  <a:pt x="28575" y="9525"/>
                </a:cubicBezTo>
                <a:cubicBezTo>
                  <a:pt x="112296" y="33445"/>
                  <a:pt x="26737" y="5737"/>
                  <a:pt x="95250" y="28575"/>
                </a:cubicBezTo>
                <a:cubicBezTo>
                  <a:pt x="220232" y="122311"/>
                  <a:pt x="68421" y="14728"/>
                  <a:pt x="161925" y="66675"/>
                </a:cubicBezTo>
                <a:cubicBezTo>
                  <a:pt x="181939" y="77794"/>
                  <a:pt x="197355" y="97535"/>
                  <a:pt x="219075" y="104775"/>
                </a:cubicBezTo>
                <a:cubicBezTo>
                  <a:pt x="228600" y="107950"/>
                  <a:pt x="238873" y="109424"/>
                  <a:pt x="247650" y="114300"/>
                </a:cubicBezTo>
                <a:cubicBezTo>
                  <a:pt x="267664" y="125419"/>
                  <a:pt x="288611" y="136211"/>
                  <a:pt x="304800" y="152400"/>
                </a:cubicBezTo>
                <a:cubicBezTo>
                  <a:pt x="314325" y="161925"/>
                  <a:pt x="322167" y="173503"/>
                  <a:pt x="333375" y="180975"/>
                </a:cubicBezTo>
                <a:cubicBezTo>
                  <a:pt x="341729" y="186544"/>
                  <a:pt x="353173" y="185624"/>
                  <a:pt x="361950" y="190500"/>
                </a:cubicBezTo>
                <a:cubicBezTo>
                  <a:pt x="454735" y="242047"/>
                  <a:pt x="382741" y="219510"/>
                  <a:pt x="457200" y="238125"/>
                </a:cubicBezTo>
                <a:cubicBezTo>
                  <a:pt x="481855" y="262780"/>
                  <a:pt x="508746" y="293407"/>
                  <a:pt x="542925" y="304800"/>
                </a:cubicBezTo>
                <a:cubicBezTo>
                  <a:pt x="552450" y="307975"/>
                  <a:pt x="562520" y="309835"/>
                  <a:pt x="571500" y="314325"/>
                </a:cubicBezTo>
                <a:cubicBezTo>
                  <a:pt x="600984" y="329067"/>
                  <a:pt x="607974" y="344692"/>
                  <a:pt x="638175" y="361950"/>
                </a:cubicBezTo>
                <a:cubicBezTo>
                  <a:pt x="646892" y="366931"/>
                  <a:pt x="657225" y="368300"/>
                  <a:pt x="666750" y="371475"/>
                </a:cubicBezTo>
                <a:cubicBezTo>
                  <a:pt x="717259" y="421984"/>
                  <a:pt x="670740" y="381489"/>
                  <a:pt x="733425" y="419100"/>
                </a:cubicBezTo>
                <a:cubicBezTo>
                  <a:pt x="815305" y="468228"/>
                  <a:pt x="761673" y="447566"/>
                  <a:pt x="819150" y="466725"/>
                </a:cubicBezTo>
                <a:cubicBezTo>
                  <a:pt x="836083" y="492125"/>
                  <a:pt x="841388" y="504130"/>
                  <a:pt x="866775" y="523875"/>
                </a:cubicBezTo>
                <a:cubicBezTo>
                  <a:pt x="884847" y="537931"/>
                  <a:pt x="923925" y="561975"/>
                  <a:pt x="923925" y="561975"/>
                </a:cubicBezTo>
                <a:cubicBezTo>
                  <a:pt x="941227" y="596579"/>
                  <a:pt x="944347" y="608499"/>
                  <a:pt x="971550" y="638175"/>
                </a:cubicBezTo>
                <a:cubicBezTo>
                  <a:pt x="995823" y="664654"/>
                  <a:pt x="1013672" y="703016"/>
                  <a:pt x="1047750" y="714375"/>
                </a:cubicBezTo>
                <a:lnTo>
                  <a:pt x="1076325" y="723900"/>
                </a:lnTo>
                <a:cubicBezTo>
                  <a:pt x="1141570" y="789145"/>
                  <a:pt x="1111059" y="766106"/>
                  <a:pt x="1162050" y="800100"/>
                </a:cubicBezTo>
                <a:cubicBezTo>
                  <a:pt x="1168400" y="809625"/>
                  <a:pt x="1172161" y="821524"/>
                  <a:pt x="1181100" y="828675"/>
                </a:cubicBezTo>
                <a:cubicBezTo>
                  <a:pt x="1188940" y="834947"/>
                  <a:pt x="1202575" y="831100"/>
                  <a:pt x="1209675" y="838200"/>
                </a:cubicBezTo>
                <a:cubicBezTo>
                  <a:pt x="1216775" y="845300"/>
                  <a:pt x="1212772" y="859062"/>
                  <a:pt x="1219200" y="866775"/>
                </a:cubicBezTo>
                <a:cubicBezTo>
                  <a:pt x="1226584" y="875636"/>
                  <a:pt x="1272845" y="905713"/>
                  <a:pt x="1285875" y="914400"/>
                </a:cubicBezTo>
                <a:cubicBezTo>
                  <a:pt x="1292225" y="923925"/>
                  <a:pt x="1297596" y="934181"/>
                  <a:pt x="1304925" y="942975"/>
                </a:cubicBezTo>
                <a:cubicBezTo>
                  <a:pt x="1313549" y="953323"/>
                  <a:pt x="1326028" y="960342"/>
                  <a:pt x="1333500" y="971550"/>
                </a:cubicBezTo>
                <a:cubicBezTo>
                  <a:pt x="1339069" y="979904"/>
                  <a:pt x="1336597" y="992412"/>
                  <a:pt x="1343025" y="1000125"/>
                </a:cubicBezTo>
                <a:cubicBezTo>
                  <a:pt x="1353188" y="1012321"/>
                  <a:pt x="1369900" y="1017475"/>
                  <a:pt x="1381125" y="1028700"/>
                </a:cubicBezTo>
                <a:cubicBezTo>
                  <a:pt x="1389220" y="1036795"/>
                  <a:pt x="1392080" y="1049180"/>
                  <a:pt x="1400175" y="1057275"/>
                </a:cubicBezTo>
                <a:cubicBezTo>
                  <a:pt x="1408270" y="1065370"/>
                  <a:pt x="1419435" y="1069671"/>
                  <a:pt x="1428750" y="1076325"/>
                </a:cubicBezTo>
                <a:cubicBezTo>
                  <a:pt x="1441668" y="1085552"/>
                  <a:pt x="1455625" y="1093675"/>
                  <a:pt x="1466850" y="1104900"/>
                </a:cubicBezTo>
                <a:cubicBezTo>
                  <a:pt x="1474945" y="1112995"/>
                  <a:pt x="1477106" y="1126146"/>
                  <a:pt x="1485900" y="1133475"/>
                </a:cubicBezTo>
                <a:cubicBezTo>
                  <a:pt x="1496808" y="1142565"/>
                  <a:pt x="1512446" y="1144272"/>
                  <a:pt x="1524000" y="1152525"/>
                </a:cubicBezTo>
                <a:cubicBezTo>
                  <a:pt x="1534961" y="1160355"/>
                  <a:pt x="1541942" y="1172830"/>
                  <a:pt x="1552575" y="1181100"/>
                </a:cubicBezTo>
                <a:cubicBezTo>
                  <a:pt x="1700018" y="1295778"/>
                  <a:pt x="1552072" y="1180821"/>
                  <a:pt x="1638300" y="1228725"/>
                </a:cubicBezTo>
                <a:cubicBezTo>
                  <a:pt x="1658314" y="1239844"/>
                  <a:pt x="1673238" y="1261272"/>
                  <a:pt x="1695450" y="1266825"/>
                </a:cubicBezTo>
                <a:cubicBezTo>
                  <a:pt x="1814557" y="1296602"/>
                  <a:pt x="1666472" y="1258546"/>
                  <a:pt x="1762125" y="1285875"/>
                </a:cubicBezTo>
                <a:cubicBezTo>
                  <a:pt x="1774712" y="1289471"/>
                  <a:pt x="1787525" y="1292225"/>
                  <a:pt x="1800225" y="1295400"/>
                </a:cubicBezTo>
                <a:cubicBezTo>
                  <a:pt x="1866428" y="1339535"/>
                  <a:pt x="1783219" y="1286897"/>
                  <a:pt x="1876425" y="1333500"/>
                </a:cubicBezTo>
                <a:cubicBezTo>
                  <a:pt x="1892984" y="1341779"/>
                  <a:pt x="1908431" y="1352136"/>
                  <a:pt x="1924050" y="1362075"/>
                </a:cubicBezTo>
                <a:cubicBezTo>
                  <a:pt x="1943366" y="1374367"/>
                  <a:pt x="1959186" y="1393885"/>
                  <a:pt x="1981200" y="1400175"/>
                </a:cubicBezTo>
                <a:lnTo>
                  <a:pt x="2047875" y="1419225"/>
                </a:lnTo>
                <a:cubicBezTo>
                  <a:pt x="2057400" y="1425575"/>
                  <a:pt x="2065989" y="1433626"/>
                  <a:pt x="2076450" y="1438275"/>
                </a:cubicBezTo>
                <a:cubicBezTo>
                  <a:pt x="2094800" y="1446430"/>
                  <a:pt x="2114550" y="1450975"/>
                  <a:pt x="2133600" y="1457325"/>
                </a:cubicBezTo>
                <a:lnTo>
                  <a:pt x="2162175" y="1466850"/>
                </a:lnTo>
                <a:lnTo>
                  <a:pt x="2190750" y="1476375"/>
                </a:lnTo>
                <a:lnTo>
                  <a:pt x="2219325" y="1485900"/>
                </a:lnTo>
                <a:cubicBezTo>
                  <a:pt x="2277496" y="1544071"/>
                  <a:pt x="2213906" y="1484217"/>
                  <a:pt x="2305050" y="1552575"/>
                </a:cubicBezTo>
                <a:cubicBezTo>
                  <a:pt x="2352308" y="1588019"/>
                  <a:pt x="2329941" y="1572344"/>
                  <a:pt x="2371725" y="1600200"/>
                </a:cubicBezTo>
                <a:cubicBezTo>
                  <a:pt x="2408414" y="1655233"/>
                  <a:pt x="2369961" y="1605492"/>
                  <a:pt x="2419350" y="1647825"/>
                </a:cubicBezTo>
                <a:cubicBezTo>
                  <a:pt x="2432987" y="1659514"/>
                  <a:pt x="2443813" y="1674236"/>
                  <a:pt x="2457450" y="1685925"/>
                </a:cubicBezTo>
                <a:cubicBezTo>
                  <a:pt x="2466142" y="1693375"/>
                  <a:pt x="2477469" y="1697370"/>
                  <a:pt x="2486025" y="1704975"/>
                </a:cubicBezTo>
                <a:cubicBezTo>
                  <a:pt x="2506161" y="1722873"/>
                  <a:pt x="2521622" y="1745961"/>
                  <a:pt x="2543175" y="1762125"/>
                </a:cubicBezTo>
                <a:cubicBezTo>
                  <a:pt x="2555875" y="1771650"/>
                  <a:pt x="2568270" y="1781596"/>
                  <a:pt x="2581275" y="1790700"/>
                </a:cubicBezTo>
                <a:cubicBezTo>
                  <a:pt x="2600032" y="1803830"/>
                  <a:pt x="2622236" y="1812611"/>
                  <a:pt x="2638425" y="1828800"/>
                </a:cubicBezTo>
                <a:cubicBezTo>
                  <a:pt x="2647950" y="1838325"/>
                  <a:pt x="2655304" y="1850692"/>
                  <a:pt x="2667000" y="1857375"/>
                </a:cubicBezTo>
                <a:cubicBezTo>
                  <a:pt x="2678366" y="1863870"/>
                  <a:pt x="2692513" y="1863304"/>
                  <a:pt x="2705100" y="1866900"/>
                </a:cubicBezTo>
                <a:cubicBezTo>
                  <a:pt x="2714754" y="1869658"/>
                  <a:pt x="2724898" y="1871549"/>
                  <a:pt x="2733675" y="1876425"/>
                </a:cubicBezTo>
                <a:cubicBezTo>
                  <a:pt x="2753689" y="1887544"/>
                  <a:pt x="2769105" y="1907285"/>
                  <a:pt x="2790825" y="1914525"/>
                </a:cubicBezTo>
                <a:cubicBezTo>
                  <a:pt x="2800350" y="1917700"/>
                  <a:pt x="2809999" y="1920525"/>
                  <a:pt x="2819400" y="1924050"/>
                </a:cubicBezTo>
                <a:cubicBezTo>
                  <a:pt x="2835409" y="1930053"/>
                  <a:pt x="2850805" y="1937693"/>
                  <a:pt x="2867025" y="1943100"/>
                </a:cubicBezTo>
                <a:cubicBezTo>
                  <a:pt x="2879444" y="1947240"/>
                  <a:pt x="2892538" y="1949029"/>
                  <a:pt x="2905125" y="1952625"/>
                </a:cubicBezTo>
                <a:cubicBezTo>
                  <a:pt x="2960533" y="1968456"/>
                  <a:pt x="2905354" y="1958268"/>
                  <a:pt x="2981325" y="1971675"/>
                </a:cubicBezTo>
                <a:cubicBezTo>
                  <a:pt x="3019363" y="1978388"/>
                  <a:pt x="3058982" y="1978511"/>
                  <a:pt x="3095625" y="1990725"/>
                </a:cubicBezTo>
                <a:cubicBezTo>
                  <a:pt x="3105150" y="1993900"/>
                  <a:pt x="3115220" y="1995760"/>
                  <a:pt x="3124200" y="2000250"/>
                </a:cubicBezTo>
                <a:cubicBezTo>
                  <a:pt x="3186526" y="2031413"/>
                  <a:pt x="3118153" y="2005744"/>
                  <a:pt x="3181350" y="2047875"/>
                </a:cubicBezTo>
                <a:cubicBezTo>
                  <a:pt x="3189704" y="2053444"/>
                  <a:pt x="3200697" y="2053445"/>
                  <a:pt x="3209925" y="2057400"/>
                </a:cubicBezTo>
                <a:cubicBezTo>
                  <a:pt x="3250930" y="2074973"/>
                  <a:pt x="3264547" y="2087465"/>
                  <a:pt x="3305175" y="2114550"/>
                </a:cubicBezTo>
                <a:cubicBezTo>
                  <a:pt x="3314700" y="2120900"/>
                  <a:pt x="3325655" y="2125505"/>
                  <a:pt x="3333750" y="2133600"/>
                </a:cubicBezTo>
                <a:cubicBezTo>
                  <a:pt x="3354816" y="2154666"/>
                  <a:pt x="3364378" y="2167964"/>
                  <a:pt x="3390900" y="2181225"/>
                </a:cubicBezTo>
                <a:cubicBezTo>
                  <a:pt x="3399880" y="2185715"/>
                  <a:pt x="3409950" y="2187575"/>
                  <a:pt x="3419475" y="2190750"/>
                </a:cubicBezTo>
                <a:lnTo>
                  <a:pt x="3476625" y="2247900"/>
                </a:lnTo>
                <a:cubicBezTo>
                  <a:pt x="3501280" y="2272555"/>
                  <a:pt x="3528171" y="2303182"/>
                  <a:pt x="3562350" y="2314575"/>
                </a:cubicBezTo>
                <a:lnTo>
                  <a:pt x="3619500" y="2333625"/>
                </a:lnTo>
                <a:cubicBezTo>
                  <a:pt x="3625850" y="2343150"/>
                  <a:pt x="3630455" y="2354105"/>
                  <a:pt x="3638550" y="2362200"/>
                </a:cubicBezTo>
                <a:cubicBezTo>
                  <a:pt x="3695365" y="2419015"/>
                  <a:pt x="3656550" y="2366558"/>
                  <a:pt x="3705225" y="2409825"/>
                </a:cubicBezTo>
                <a:cubicBezTo>
                  <a:pt x="3803092" y="2496818"/>
                  <a:pt x="3726097" y="2442790"/>
                  <a:pt x="3790950" y="2486025"/>
                </a:cubicBezTo>
                <a:cubicBezTo>
                  <a:pt x="3797300" y="2495550"/>
                  <a:pt x="3801061" y="2507449"/>
                  <a:pt x="3810000" y="2514600"/>
                </a:cubicBezTo>
                <a:cubicBezTo>
                  <a:pt x="3817840" y="2520872"/>
                  <a:pt x="3831475" y="2517025"/>
                  <a:pt x="3838575" y="2524125"/>
                </a:cubicBezTo>
                <a:cubicBezTo>
                  <a:pt x="3845675" y="2531225"/>
                  <a:pt x="3841828" y="2544860"/>
                  <a:pt x="3848100" y="2552700"/>
                </a:cubicBezTo>
                <a:cubicBezTo>
                  <a:pt x="3855251" y="2561639"/>
                  <a:pt x="3867150" y="2565400"/>
                  <a:pt x="3876675" y="2571750"/>
                </a:cubicBezTo>
                <a:cubicBezTo>
                  <a:pt x="3900616" y="2643574"/>
                  <a:pt x="3868321" y="2555042"/>
                  <a:pt x="3905250" y="2628900"/>
                </a:cubicBezTo>
                <a:cubicBezTo>
                  <a:pt x="3909740" y="2637880"/>
                  <a:pt x="3909206" y="2649121"/>
                  <a:pt x="3914775" y="2657475"/>
                </a:cubicBezTo>
                <a:cubicBezTo>
                  <a:pt x="3922247" y="2668683"/>
                  <a:pt x="3934584" y="2675823"/>
                  <a:pt x="3943350" y="2686050"/>
                </a:cubicBezTo>
                <a:cubicBezTo>
                  <a:pt x="3953681" y="2698103"/>
                  <a:pt x="3959729" y="2713987"/>
                  <a:pt x="3971925" y="2724150"/>
                </a:cubicBezTo>
                <a:cubicBezTo>
                  <a:pt x="3979638" y="2730578"/>
                  <a:pt x="3991520" y="2729185"/>
                  <a:pt x="4000500" y="2733675"/>
                </a:cubicBezTo>
                <a:cubicBezTo>
                  <a:pt x="4010739" y="2738795"/>
                  <a:pt x="4019550" y="2746375"/>
                  <a:pt x="4029075" y="2752725"/>
                </a:cubicBezTo>
                <a:cubicBezTo>
                  <a:pt x="4032250" y="2762250"/>
                  <a:pt x="4031500" y="2774200"/>
                  <a:pt x="4038600" y="2781300"/>
                </a:cubicBezTo>
                <a:cubicBezTo>
                  <a:pt x="4045700" y="2788400"/>
                  <a:pt x="4058195" y="2786335"/>
                  <a:pt x="4067175" y="2790825"/>
                </a:cubicBezTo>
                <a:cubicBezTo>
                  <a:pt x="4132954" y="2823714"/>
                  <a:pt x="4054556" y="2799576"/>
                  <a:pt x="4133850" y="2819400"/>
                </a:cubicBezTo>
                <a:cubicBezTo>
                  <a:pt x="4143375" y="2825750"/>
                  <a:pt x="4152486" y="2832770"/>
                  <a:pt x="4162425" y="2838450"/>
                </a:cubicBezTo>
                <a:cubicBezTo>
                  <a:pt x="4192068" y="2855389"/>
                  <a:pt x="4203784" y="2855453"/>
                  <a:pt x="4229100" y="2876550"/>
                </a:cubicBezTo>
                <a:cubicBezTo>
                  <a:pt x="4302439" y="2937666"/>
                  <a:pt x="4215304" y="2876877"/>
                  <a:pt x="4286250" y="2924175"/>
                </a:cubicBezTo>
                <a:cubicBezTo>
                  <a:pt x="4337050" y="3000375"/>
                  <a:pt x="4270375" y="2908300"/>
                  <a:pt x="4333875" y="2971800"/>
                </a:cubicBezTo>
                <a:cubicBezTo>
                  <a:pt x="4341970" y="2979895"/>
                  <a:pt x="4344310" y="2992837"/>
                  <a:pt x="4352925" y="3000375"/>
                </a:cubicBezTo>
                <a:cubicBezTo>
                  <a:pt x="4411646" y="3051756"/>
                  <a:pt x="4395949" y="3024884"/>
                  <a:pt x="4448175" y="3057525"/>
                </a:cubicBezTo>
                <a:cubicBezTo>
                  <a:pt x="4461637" y="3065939"/>
                  <a:pt x="4472492" y="3078224"/>
                  <a:pt x="4486275" y="3086100"/>
                </a:cubicBezTo>
                <a:cubicBezTo>
                  <a:pt x="4494992" y="3091081"/>
                  <a:pt x="4506073" y="3090749"/>
                  <a:pt x="4514850" y="3095625"/>
                </a:cubicBezTo>
                <a:cubicBezTo>
                  <a:pt x="4534864" y="3106744"/>
                  <a:pt x="4549549" y="3129235"/>
                  <a:pt x="4572000" y="3133725"/>
                </a:cubicBezTo>
                <a:cubicBezTo>
                  <a:pt x="4587875" y="3136900"/>
                  <a:pt x="4603919" y="3139323"/>
                  <a:pt x="4619625" y="3143250"/>
                </a:cubicBezTo>
                <a:cubicBezTo>
                  <a:pt x="4629365" y="3145685"/>
                  <a:pt x="4638296" y="3151124"/>
                  <a:pt x="4648200" y="3152775"/>
                </a:cubicBezTo>
                <a:cubicBezTo>
                  <a:pt x="4676560" y="3157502"/>
                  <a:pt x="4705350" y="3159125"/>
                  <a:pt x="4733925" y="3162300"/>
                </a:cubicBezTo>
                <a:lnTo>
                  <a:pt x="4819650" y="3190875"/>
                </a:lnTo>
                <a:cubicBezTo>
                  <a:pt x="4829175" y="3194050"/>
                  <a:pt x="4839871" y="3194831"/>
                  <a:pt x="4848225" y="3200400"/>
                </a:cubicBezTo>
                <a:cubicBezTo>
                  <a:pt x="4857750" y="3206750"/>
                  <a:pt x="4866042" y="3215538"/>
                  <a:pt x="4876800" y="3219450"/>
                </a:cubicBezTo>
                <a:cubicBezTo>
                  <a:pt x="4901405" y="3228397"/>
                  <a:pt x="4953000" y="3238500"/>
                  <a:pt x="4953000" y="3238500"/>
                </a:cubicBezTo>
                <a:cubicBezTo>
                  <a:pt x="4972050" y="3251200"/>
                  <a:pt x="4988430" y="3269360"/>
                  <a:pt x="5010150" y="3276600"/>
                </a:cubicBezTo>
                <a:cubicBezTo>
                  <a:pt x="5019675" y="3279775"/>
                  <a:pt x="5029745" y="3281635"/>
                  <a:pt x="5038725" y="3286125"/>
                </a:cubicBezTo>
                <a:cubicBezTo>
                  <a:pt x="5048964" y="3291245"/>
                  <a:pt x="5057061" y="3300055"/>
                  <a:pt x="5067300" y="3305175"/>
                </a:cubicBezTo>
                <a:cubicBezTo>
                  <a:pt x="5076280" y="3309665"/>
                  <a:pt x="5086895" y="3310210"/>
                  <a:pt x="5095875" y="3314700"/>
                </a:cubicBezTo>
                <a:cubicBezTo>
                  <a:pt x="5106114" y="3319820"/>
                  <a:pt x="5113989" y="3329101"/>
                  <a:pt x="5124450" y="3333750"/>
                </a:cubicBezTo>
                <a:cubicBezTo>
                  <a:pt x="5142800" y="3341905"/>
                  <a:pt x="5162550" y="3346450"/>
                  <a:pt x="5181600" y="3352800"/>
                </a:cubicBezTo>
                <a:lnTo>
                  <a:pt x="5238750" y="3371850"/>
                </a:lnTo>
                <a:cubicBezTo>
                  <a:pt x="5248275" y="3375025"/>
                  <a:pt x="5257585" y="3378940"/>
                  <a:pt x="5267325" y="3381375"/>
                </a:cubicBezTo>
                <a:cubicBezTo>
                  <a:pt x="5280025" y="3384550"/>
                  <a:pt x="5292646" y="3388060"/>
                  <a:pt x="5305425" y="3390900"/>
                </a:cubicBezTo>
                <a:cubicBezTo>
                  <a:pt x="5349619" y="3400721"/>
                  <a:pt x="5350498" y="3398335"/>
                  <a:pt x="5391150" y="3409950"/>
                </a:cubicBezTo>
                <a:cubicBezTo>
                  <a:pt x="5400804" y="3412708"/>
                  <a:pt x="5410497" y="3415520"/>
                  <a:pt x="5419725" y="3419475"/>
                </a:cubicBezTo>
                <a:cubicBezTo>
                  <a:pt x="5432776" y="3425068"/>
                  <a:pt x="5444774" y="3432932"/>
                  <a:pt x="5457825" y="3438525"/>
                </a:cubicBezTo>
                <a:cubicBezTo>
                  <a:pt x="5467053" y="3442480"/>
                  <a:pt x="5477623" y="3443174"/>
                  <a:pt x="5486400" y="3448050"/>
                </a:cubicBezTo>
                <a:cubicBezTo>
                  <a:pt x="5506414" y="3459169"/>
                  <a:pt x="5521830" y="3478910"/>
                  <a:pt x="5543550" y="3486150"/>
                </a:cubicBezTo>
                <a:cubicBezTo>
                  <a:pt x="5615374" y="3510091"/>
                  <a:pt x="5526842" y="3477796"/>
                  <a:pt x="5600700" y="3514725"/>
                </a:cubicBezTo>
                <a:cubicBezTo>
                  <a:pt x="5621125" y="3524937"/>
                  <a:pt x="5657337" y="3529428"/>
                  <a:pt x="5676900" y="3533775"/>
                </a:cubicBezTo>
                <a:cubicBezTo>
                  <a:pt x="5764279" y="3553192"/>
                  <a:pt x="5661092" y="3538399"/>
                  <a:pt x="5819775" y="3552825"/>
                </a:cubicBezTo>
                <a:cubicBezTo>
                  <a:pt x="5857555" y="3560381"/>
                  <a:pt x="5909135" y="3569912"/>
                  <a:pt x="5943600" y="3581400"/>
                </a:cubicBezTo>
                <a:cubicBezTo>
                  <a:pt x="5953125" y="3584575"/>
                  <a:pt x="5962947" y="3586970"/>
                  <a:pt x="5972175" y="3590925"/>
                </a:cubicBezTo>
                <a:cubicBezTo>
                  <a:pt x="5985226" y="3596518"/>
                  <a:pt x="5997224" y="3604382"/>
                  <a:pt x="6010275" y="3609975"/>
                </a:cubicBezTo>
                <a:cubicBezTo>
                  <a:pt x="6019503" y="3613930"/>
                  <a:pt x="6029870" y="3615010"/>
                  <a:pt x="6038850" y="3619500"/>
                </a:cubicBezTo>
                <a:cubicBezTo>
                  <a:pt x="6049089" y="3624620"/>
                  <a:pt x="6056706" y="3634530"/>
                  <a:pt x="6067425" y="3638550"/>
                </a:cubicBezTo>
                <a:cubicBezTo>
                  <a:pt x="6082584" y="3644234"/>
                  <a:pt x="6099175" y="3644900"/>
                  <a:pt x="6115050" y="3648075"/>
                </a:cubicBezTo>
                <a:lnTo>
                  <a:pt x="6172200" y="3686175"/>
                </a:lnTo>
                <a:cubicBezTo>
                  <a:pt x="6181725" y="3692525"/>
                  <a:pt x="6189915" y="3701605"/>
                  <a:pt x="6200775" y="3705225"/>
                </a:cubicBezTo>
                <a:cubicBezTo>
                  <a:pt x="6210300" y="3708400"/>
                  <a:pt x="6220370" y="3710260"/>
                  <a:pt x="6229350" y="3714750"/>
                </a:cubicBezTo>
                <a:cubicBezTo>
                  <a:pt x="6279742" y="3739946"/>
                  <a:pt x="6237347" y="3727266"/>
                  <a:pt x="6286500" y="3762375"/>
                </a:cubicBezTo>
                <a:cubicBezTo>
                  <a:pt x="6298054" y="3770628"/>
                  <a:pt x="6311900" y="3775075"/>
                  <a:pt x="6324600" y="3781425"/>
                </a:cubicBezTo>
                <a:cubicBezTo>
                  <a:pt x="6397914" y="3879178"/>
                  <a:pt x="6359299" y="3835174"/>
                  <a:pt x="6438900" y="3914775"/>
                </a:cubicBezTo>
                <a:cubicBezTo>
                  <a:pt x="6462335" y="3938210"/>
                  <a:pt x="6476562" y="3957419"/>
                  <a:pt x="6505575" y="3971925"/>
                </a:cubicBezTo>
                <a:cubicBezTo>
                  <a:pt x="6514555" y="3976415"/>
                  <a:pt x="6525170" y="3976960"/>
                  <a:pt x="6534150" y="3981450"/>
                </a:cubicBezTo>
                <a:cubicBezTo>
                  <a:pt x="6569012" y="3998881"/>
                  <a:pt x="6553678" y="4003185"/>
                  <a:pt x="6591300" y="4010025"/>
                </a:cubicBezTo>
                <a:cubicBezTo>
                  <a:pt x="6616485" y="4014604"/>
                  <a:pt x="6642251" y="4015342"/>
                  <a:pt x="6667500" y="4019550"/>
                </a:cubicBezTo>
                <a:cubicBezTo>
                  <a:pt x="6680413" y="4021702"/>
                  <a:pt x="6692687" y="4026923"/>
                  <a:pt x="6705600" y="4029075"/>
                </a:cubicBezTo>
                <a:cubicBezTo>
                  <a:pt x="6730849" y="4033283"/>
                  <a:pt x="6756400" y="4035425"/>
                  <a:pt x="6781800" y="4038600"/>
                </a:cubicBezTo>
                <a:lnTo>
                  <a:pt x="6838950" y="4057650"/>
                </a:lnTo>
                <a:cubicBezTo>
                  <a:pt x="6848475" y="4060825"/>
                  <a:pt x="6859171" y="4061606"/>
                  <a:pt x="6867525" y="4067175"/>
                </a:cubicBezTo>
                <a:cubicBezTo>
                  <a:pt x="6877050" y="4073525"/>
                  <a:pt x="6887544" y="4078620"/>
                  <a:pt x="6896100" y="4086225"/>
                </a:cubicBezTo>
                <a:cubicBezTo>
                  <a:pt x="6993967" y="4173218"/>
                  <a:pt x="6916972" y="4119190"/>
                  <a:pt x="6981825" y="4162425"/>
                </a:cubicBezTo>
                <a:cubicBezTo>
                  <a:pt x="6988175" y="4171950"/>
                  <a:pt x="6993546" y="4182206"/>
                  <a:pt x="7000875" y="4191000"/>
                </a:cubicBezTo>
                <a:cubicBezTo>
                  <a:pt x="7015922" y="4209056"/>
                  <a:pt x="7036618" y="4227921"/>
                  <a:pt x="7058025" y="4238625"/>
                </a:cubicBezTo>
                <a:cubicBezTo>
                  <a:pt x="7067005" y="4243115"/>
                  <a:pt x="7077075" y="4244975"/>
                  <a:pt x="7086600" y="4248150"/>
                </a:cubicBezTo>
                <a:cubicBezTo>
                  <a:pt x="7092950" y="4257675"/>
                  <a:pt x="7097035" y="4269187"/>
                  <a:pt x="7105650" y="4276725"/>
                </a:cubicBezTo>
                <a:cubicBezTo>
                  <a:pt x="7155754" y="4320566"/>
                  <a:pt x="7157350" y="4299654"/>
                  <a:pt x="7191375" y="4343400"/>
                </a:cubicBezTo>
                <a:cubicBezTo>
                  <a:pt x="7244870" y="4412179"/>
                  <a:pt x="7203446" y="4391874"/>
                  <a:pt x="7258050" y="4410075"/>
                </a:cubicBezTo>
                <a:cubicBezTo>
                  <a:pt x="7270750" y="4429125"/>
                  <a:pt x="7288910" y="4445505"/>
                  <a:pt x="7296150" y="4467225"/>
                </a:cubicBezTo>
                <a:cubicBezTo>
                  <a:pt x="7306679" y="4498812"/>
                  <a:pt x="7295635" y="4495800"/>
                  <a:pt x="7315200" y="4495800"/>
                </a:cubicBezTo>
                <a:lnTo>
                  <a:pt x="6353175" y="4495800"/>
                </a:lnTo>
                <a:lnTo>
                  <a:pt x="6343650" y="4419600"/>
                </a:lnTo>
                <a:lnTo>
                  <a:pt x="6124575" y="4324350"/>
                </a:lnTo>
                <a:lnTo>
                  <a:pt x="5857875" y="4210050"/>
                </a:lnTo>
                <a:cubicBezTo>
                  <a:pt x="5537226" y="4180900"/>
                  <a:pt x="5648757" y="4181475"/>
                  <a:pt x="5524500" y="4181475"/>
                </a:cubicBezTo>
                <a:lnTo>
                  <a:pt x="5210175" y="4191000"/>
                </a:lnTo>
                <a:lnTo>
                  <a:pt x="5067300" y="4114800"/>
                </a:lnTo>
                <a:lnTo>
                  <a:pt x="4867275" y="4057650"/>
                </a:lnTo>
                <a:lnTo>
                  <a:pt x="4733925" y="3962400"/>
                </a:lnTo>
                <a:lnTo>
                  <a:pt x="4648200" y="3886200"/>
                </a:lnTo>
                <a:lnTo>
                  <a:pt x="4467225" y="3810000"/>
                </a:lnTo>
                <a:lnTo>
                  <a:pt x="4429125" y="3762375"/>
                </a:lnTo>
                <a:lnTo>
                  <a:pt x="4143375" y="3667125"/>
                </a:lnTo>
                <a:lnTo>
                  <a:pt x="4048125" y="3457575"/>
                </a:lnTo>
                <a:lnTo>
                  <a:pt x="3857625" y="3333750"/>
                </a:lnTo>
                <a:lnTo>
                  <a:pt x="3724275" y="3286125"/>
                </a:lnTo>
                <a:lnTo>
                  <a:pt x="3667125" y="3219450"/>
                </a:lnTo>
                <a:lnTo>
                  <a:pt x="3400425" y="2933700"/>
                </a:lnTo>
                <a:lnTo>
                  <a:pt x="3171825" y="2781300"/>
                </a:lnTo>
                <a:lnTo>
                  <a:pt x="3000375" y="2686050"/>
                </a:lnTo>
                <a:lnTo>
                  <a:pt x="2790825" y="2533650"/>
                </a:lnTo>
                <a:lnTo>
                  <a:pt x="2724150" y="2438400"/>
                </a:lnTo>
                <a:lnTo>
                  <a:pt x="2609850" y="2371725"/>
                </a:lnTo>
                <a:lnTo>
                  <a:pt x="2352675" y="2305050"/>
                </a:lnTo>
                <a:lnTo>
                  <a:pt x="2257425" y="2276475"/>
                </a:lnTo>
                <a:lnTo>
                  <a:pt x="2038350" y="2047875"/>
                </a:lnTo>
                <a:lnTo>
                  <a:pt x="1771650" y="1819275"/>
                </a:lnTo>
                <a:lnTo>
                  <a:pt x="1590675" y="1676400"/>
                </a:lnTo>
                <a:lnTo>
                  <a:pt x="1438275" y="1609725"/>
                </a:lnTo>
                <a:lnTo>
                  <a:pt x="1323975" y="1524000"/>
                </a:lnTo>
                <a:lnTo>
                  <a:pt x="1219200" y="1400175"/>
                </a:lnTo>
                <a:lnTo>
                  <a:pt x="1066800" y="1352550"/>
                </a:lnTo>
                <a:lnTo>
                  <a:pt x="952500" y="1323975"/>
                </a:lnTo>
                <a:lnTo>
                  <a:pt x="657225" y="1085850"/>
                </a:lnTo>
                <a:lnTo>
                  <a:pt x="590550" y="1028700"/>
                </a:lnTo>
                <a:lnTo>
                  <a:pt x="523875" y="990600"/>
                </a:lnTo>
                <a:lnTo>
                  <a:pt x="333375" y="771525"/>
                </a:lnTo>
                <a:lnTo>
                  <a:pt x="142875" y="638175"/>
                </a:lnTo>
                <a:lnTo>
                  <a:pt x="9525" y="542925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74902"/>
            </a:srgbClr>
          </a:solidFill>
          <a:ln w="12700"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346" name="Прямоугольная выноска 69"/>
          <p:cNvSpPr>
            <a:spLocks noChangeArrowheads="1"/>
          </p:cNvSpPr>
          <p:nvPr/>
        </p:nvSpPr>
        <p:spPr bwMode="auto">
          <a:xfrm>
            <a:off x="7315200" y="4895850"/>
            <a:ext cx="1714500" cy="925513"/>
          </a:xfrm>
          <a:prstGeom prst="wedgeRectCallout">
            <a:avLst>
              <a:gd name="adj1" fmla="val -207014"/>
              <a:gd name="adj2" fmla="val 112708"/>
            </a:avLst>
          </a:prstGeom>
          <a:solidFill>
            <a:srgbClr val="1BF5F5">
              <a:alpha val="54901"/>
            </a:srgb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46517" tIns="23258" rIns="46517" bIns="23258" anchor="ctr"/>
          <a:lstStyle/>
          <a:p>
            <a:pPr defTabSz="647700"/>
            <a:r>
              <a:rPr lang="ru-RU" sz="600">
                <a:latin typeface="Times New Roman" pitchFamily="18" charset="0"/>
                <a:cs typeface="Times New Roman" pitchFamily="18" charset="0"/>
              </a:rPr>
              <a:t>р. Амур</a:t>
            </a:r>
          </a:p>
          <a:p>
            <a:pPr defTabSz="647700"/>
            <a:r>
              <a:rPr lang="ru-RU" sz="600">
                <a:latin typeface="Times New Roman" pitchFamily="18" charset="0"/>
                <a:cs typeface="Times New Roman" pitchFamily="18" charset="0"/>
              </a:rPr>
              <a:t>Длина – 1257 км.</a:t>
            </a:r>
          </a:p>
          <a:p>
            <a:pPr defTabSz="647700"/>
            <a:r>
              <a:rPr lang="ru-RU" sz="600">
                <a:latin typeface="Times New Roman" pitchFamily="18" charset="0"/>
                <a:cs typeface="Times New Roman" pitchFamily="18" charset="0"/>
              </a:rPr>
              <a:t>Глубина – до 5 метров</a:t>
            </a:r>
          </a:p>
          <a:p>
            <a:pPr defTabSz="647700"/>
            <a:r>
              <a:rPr lang="ru-RU" sz="600">
                <a:latin typeface="Times New Roman" pitchFamily="18" charset="0"/>
                <a:cs typeface="Times New Roman" pitchFamily="18" charset="0"/>
              </a:rPr>
              <a:t>Скорость – 2 м/с</a:t>
            </a:r>
          </a:p>
          <a:p>
            <a:pPr defTabSz="647700"/>
            <a:r>
              <a:rPr lang="ru-RU" sz="600">
                <a:latin typeface="Times New Roman" pitchFamily="18" charset="0"/>
                <a:cs typeface="Times New Roman" pitchFamily="18" charset="0"/>
              </a:rPr>
              <a:t>Площадь водосбора – 1855000 кв.км.</a:t>
            </a:r>
          </a:p>
          <a:p>
            <a:pPr defTabSz="647700"/>
            <a:r>
              <a:rPr lang="ru-RU" sz="600">
                <a:latin typeface="Times New Roman" pitchFamily="18" charset="0"/>
                <a:cs typeface="Times New Roman" pitchFamily="18" charset="0"/>
              </a:rPr>
              <a:t>Начало ледостава – 1 декада декабря</a:t>
            </a:r>
          </a:p>
          <a:p>
            <a:pPr defTabSz="647700"/>
            <a:r>
              <a:rPr lang="ru-RU" sz="6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Время вскрытия реки – 1 декада марта  </a:t>
            </a:r>
          </a:p>
          <a:p>
            <a:pPr defTabSz="647700"/>
            <a:r>
              <a:rPr lang="ru-RU" sz="6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Среднемноголетняя толщина льда – 90-110 см</a:t>
            </a:r>
          </a:p>
          <a:p>
            <a:pPr defTabSz="647700"/>
            <a:endParaRPr lang="ru-RU" sz="6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Равнобедренный треугольник 70"/>
          <p:cNvSpPr/>
          <p:nvPr/>
        </p:nvSpPr>
        <p:spPr>
          <a:xfrm>
            <a:off x="3071813" y="4214813"/>
            <a:ext cx="153987" cy="152400"/>
          </a:xfrm>
          <a:prstGeom prst="triangle">
            <a:avLst/>
          </a:prstGeom>
          <a:solidFill>
            <a:srgbClr val="0070C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82" tIns="32641" rIns="65282" bIns="32641" anchor="ctr"/>
          <a:lstStyle/>
          <a:p>
            <a:pPr defTabSz="91385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2" name="Выноска 1 (граница и черта) 71"/>
          <p:cNvSpPr/>
          <p:nvPr/>
        </p:nvSpPr>
        <p:spPr>
          <a:xfrm>
            <a:off x="2286000" y="4429125"/>
            <a:ext cx="908050" cy="214313"/>
          </a:xfrm>
          <a:prstGeom prst="accentBorderCallout1">
            <a:avLst>
              <a:gd name="adj1" fmla="val 9400"/>
              <a:gd name="adj2" fmla="val 101936"/>
              <a:gd name="adj3" fmla="val -54122"/>
              <a:gd name="adj4" fmla="val 91352"/>
            </a:avLst>
          </a:prstGeom>
          <a:solidFill>
            <a:srgbClr val="06AEEA">
              <a:alpha val="69804"/>
            </a:srgbClr>
          </a:solidFill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30" tIns="45670" rIns="91330" bIns="45670" anchor="ctr"/>
          <a:lstStyle/>
          <a:p>
            <a:pPr defTabSz="913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Гидропост </a:t>
            </a:r>
          </a:p>
        </p:txBody>
      </p:sp>
      <p:sp>
        <p:nvSpPr>
          <p:cNvPr id="73" name="Выноска 1 (граница и черта) 72"/>
          <p:cNvSpPr/>
          <p:nvPr/>
        </p:nvSpPr>
        <p:spPr>
          <a:xfrm>
            <a:off x="4932363" y="4941888"/>
            <a:ext cx="1571625" cy="642937"/>
          </a:xfrm>
          <a:prstGeom prst="accentBorderCallout1">
            <a:avLst>
              <a:gd name="adj1" fmla="val 105697"/>
              <a:gd name="adj2" fmla="val 50"/>
              <a:gd name="adj3" fmla="val 174025"/>
              <a:gd name="adj4" fmla="val -27282"/>
            </a:avLst>
          </a:prstGeom>
          <a:solidFill>
            <a:srgbClr val="92D050">
              <a:alpha val="69804"/>
            </a:srgbClr>
          </a:solidFill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30" tIns="45670" rIns="91330" bIns="45670" anchor="ctr"/>
          <a:lstStyle/>
          <a:p>
            <a:pPr defTabSz="913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Опасный уровень – 1100 см</a:t>
            </a:r>
            <a:r>
              <a:rPr lang="ru-RU" sz="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ru-RU" sz="800" b="1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Выноска 1 (граница и черта) 73"/>
          <p:cNvSpPr/>
          <p:nvPr/>
        </p:nvSpPr>
        <p:spPr>
          <a:xfrm>
            <a:off x="3563938" y="4225925"/>
            <a:ext cx="1785937" cy="642938"/>
          </a:xfrm>
          <a:prstGeom prst="accentBorderCallout1">
            <a:avLst>
              <a:gd name="adj1" fmla="val 40511"/>
              <a:gd name="adj2" fmla="val -4009"/>
              <a:gd name="adj3" fmla="val 159210"/>
              <a:gd name="adj4" fmla="val -40145"/>
            </a:avLst>
          </a:prstGeom>
          <a:solidFill>
            <a:srgbClr val="92D050">
              <a:alpha val="69804"/>
            </a:srgbClr>
          </a:solidFill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30" tIns="45670" rIns="91330" bIns="45670" anchor="ctr"/>
          <a:lstStyle/>
          <a:p>
            <a:pPr defTabSz="913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Неблагоприятный уровень – 1050 см</a:t>
            </a:r>
            <a:endParaRPr lang="ru-RU" sz="800" b="1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Выноска 1 (граница и черта) 74"/>
          <p:cNvSpPr/>
          <p:nvPr/>
        </p:nvSpPr>
        <p:spPr>
          <a:xfrm>
            <a:off x="2214563" y="2928938"/>
            <a:ext cx="1714500" cy="642937"/>
          </a:xfrm>
          <a:prstGeom prst="accentBorderCallout1">
            <a:avLst>
              <a:gd name="adj1" fmla="val 52363"/>
              <a:gd name="adj2" fmla="val 435"/>
              <a:gd name="adj3" fmla="val 178469"/>
              <a:gd name="adj4" fmla="val -52651"/>
            </a:avLst>
          </a:prstGeom>
          <a:solidFill>
            <a:srgbClr val="92D050">
              <a:alpha val="69804"/>
            </a:srgbClr>
          </a:solidFill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30" tIns="45670" rIns="91330" bIns="45670" anchor="ctr"/>
          <a:lstStyle/>
          <a:p>
            <a:pPr defTabSz="913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Выход воды на пойму –  730 см, </a:t>
            </a:r>
            <a:r>
              <a:rPr lang="ru-RU" sz="8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подтопление пониженных участков местности</a:t>
            </a:r>
          </a:p>
        </p:txBody>
      </p:sp>
      <p:sp>
        <p:nvSpPr>
          <p:cNvPr id="23" name="Прямоугольник 5"/>
          <p:cNvSpPr>
            <a:spLocks noChangeArrowheads="1"/>
          </p:cNvSpPr>
          <p:nvPr/>
        </p:nvSpPr>
        <p:spPr bwMode="auto">
          <a:xfrm>
            <a:off x="0" y="0"/>
            <a:ext cx="9144000" cy="974725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1240B29-F687-4F45-9708-019B960494DF}"/>
          </a:extLst>
        </p:spPr>
        <p:txBody>
          <a:bodyPr lIns="65274" tIns="32637" rIns="65274" bIns="32637" anchor="ctr"/>
          <a:lstStyle/>
          <a:p>
            <a:pPr algn="ctr" defTabSz="91146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ПАСПОРТ ТЕРРИТОРИИ НАСЕЛЕННОГО ПУНКТА</a:t>
            </a:r>
          </a:p>
          <a:p>
            <a:pPr algn="ctr" defTabSz="91146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ГРОДЕКОВО БЛАГОВЕЩЕНСКОГО МУНИЦИПАЛЬНОГО РАЙОНА</a:t>
            </a:r>
          </a:p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0000FF"/>
                </a:solidFill>
                <a:latin typeface="Times New Roman" pitchFamily="18" charset="0"/>
              </a:rPr>
              <a:t>Риски затоплений (подтоплений) </a:t>
            </a:r>
          </a:p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0000FF"/>
                </a:solidFill>
                <a:latin typeface="Times New Roman" pitchFamily="18" charset="0"/>
              </a:rPr>
              <a:t>Риск наводнений, формируемых интенсивными дождями и таянием снега в горах </a:t>
            </a:r>
          </a:p>
        </p:txBody>
      </p:sp>
      <p:sp>
        <p:nvSpPr>
          <p:cNvPr id="14353" name="Text Box 102"/>
          <p:cNvSpPr txBox="1">
            <a:spLocks noChangeArrowheads="1"/>
          </p:cNvSpPr>
          <p:nvPr/>
        </p:nvSpPr>
        <p:spPr bwMode="auto">
          <a:xfrm>
            <a:off x="-9525" y="1044575"/>
            <a:ext cx="1174750" cy="2857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5274" tIns="32637" rIns="65274" bIns="32637">
            <a:spAutoFit/>
          </a:bodyPr>
          <a:lstStyle/>
          <a:p>
            <a:pPr defTabSz="1789113"/>
            <a:r>
              <a:rPr lang="ru-RU" sz="1400" b="1">
                <a:latin typeface="Times New Roman" pitchFamily="18" charset="0"/>
              </a:rPr>
              <a:t>п. Гродеково</a:t>
            </a:r>
          </a:p>
        </p:txBody>
      </p:sp>
      <p:sp>
        <p:nvSpPr>
          <p:cNvPr id="14354" name="Text Box 4"/>
          <p:cNvSpPr txBox="1">
            <a:spLocks noChangeArrowheads="1"/>
          </p:cNvSpPr>
          <p:nvPr/>
        </p:nvSpPr>
        <p:spPr bwMode="auto">
          <a:xfrm>
            <a:off x="6300788" y="1773238"/>
            <a:ext cx="2667000" cy="514350"/>
          </a:xfrm>
          <a:prstGeom prst="rect">
            <a:avLst/>
          </a:prstGeom>
          <a:solidFill>
            <a:srgbClr val="FF99CC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53983" tIns="10797" rIns="53983" bIns="10797">
            <a:spAutoFit/>
          </a:bodyPr>
          <a:lstStyle/>
          <a:p>
            <a:pPr algn="just" defTabSz="1277938" eaLnBrk="0" hangingPunct="0"/>
            <a:r>
              <a:rPr lang="ru-RU" sz="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Исходя из многолетних наблюдений паводковой обстановки при подъеме воды р. Зея в районе с. Гродеково при уровне 1047 см возможно подтопление поймы у села, подтопление огородов.</a:t>
            </a:r>
          </a:p>
        </p:txBody>
      </p:sp>
      <p:graphicFrame>
        <p:nvGraphicFramePr>
          <p:cNvPr id="26" name="Group 97"/>
          <p:cNvGraphicFramePr>
            <a:graphicFrameLocks noGrp="1"/>
          </p:cNvGraphicFramePr>
          <p:nvPr/>
        </p:nvGraphicFramePr>
        <p:xfrm>
          <a:off x="7750175" y="6096000"/>
          <a:ext cx="1320800" cy="717551"/>
        </p:xfrm>
        <a:graphic>
          <a:graphicData uri="http://schemas.openxmlformats.org/drawingml/2006/table">
            <a:tbl>
              <a:tblPr/>
              <a:tblGrid>
                <a:gridCol w="310968"/>
                <a:gridCol w="1009832"/>
              </a:tblGrid>
              <a:tr h="213791">
                <a:tc gridSpan="2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Условные обозначения</a:t>
                      </a:r>
                    </a:p>
                  </a:txBody>
                  <a:tcPr marL="36711" marR="27533" marT="23853" marB="23853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1775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711" marR="27533" marT="23853" marB="23853" anchor="ctr" anchorCtr="1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Граница района</a:t>
                      </a:r>
                    </a:p>
                  </a:txBody>
                  <a:tcPr marL="36711" marR="27533" marT="23853" marB="2385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1985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711" marR="27533" marT="23853" marB="23853" anchor="ctr" anchorCtr="1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Зона возможного подтопления</a:t>
                      </a:r>
                    </a:p>
                  </a:txBody>
                  <a:tcPr marL="36711" marR="27533" marT="23853" marB="2385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368" name="Freeform 156"/>
          <p:cNvSpPr>
            <a:spLocks/>
          </p:cNvSpPr>
          <p:nvPr/>
        </p:nvSpPr>
        <p:spPr bwMode="auto">
          <a:xfrm>
            <a:off x="7799388" y="6584950"/>
            <a:ext cx="193675" cy="169863"/>
          </a:xfrm>
          <a:custGeom>
            <a:avLst/>
            <a:gdLst>
              <a:gd name="T0" fmla="*/ 2147483647 w 259"/>
              <a:gd name="T1" fmla="*/ 2147483647 h 150"/>
              <a:gd name="T2" fmla="*/ 2147483647 w 259"/>
              <a:gd name="T3" fmla="*/ 2147483647 h 150"/>
              <a:gd name="T4" fmla="*/ 2147483647 w 259"/>
              <a:gd name="T5" fmla="*/ 2147483647 h 150"/>
              <a:gd name="T6" fmla="*/ 2147483647 w 259"/>
              <a:gd name="T7" fmla="*/ 2147483647 h 150"/>
              <a:gd name="T8" fmla="*/ 2147483647 w 259"/>
              <a:gd name="T9" fmla="*/ 2147483647 h 150"/>
              <a:gd name="T10" fmla="*/ 2147483647 w 259"/>
              <a:gd name="T11" fmla="*/ 2147483647 h 150"/>
              <a:gd name="T12" fmla="*/ 2147483647 w 259"/>
              <a:gd name="T13" fmla="*/ 2147483647 h 15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59"/>
              <a:gd name="T22" fmla="*/ 0 h 150"/>
              <a:gd name="T23" fmla="*/ 259 w 259"/>
              <a:gd name="T24" fmla="*/ 150 h 15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59" h="150">
                <a:moveTo>
                  <a:pt x="37" y="101"/>
                </a:moveTo>
                <a:cubicBezTo>
                  <a:pt x="30" y="90"/>
                  <a:pt x="22" y="79"/>
                  <a:pt x="15" y="68"/>
                </a:cubicBezTo>
                <a:cubicBezTo>
                  <a:pt x="0" y="45"/>
                  <a:pt x="49" y="10"/>
                  <a:pt x="70" y="2"/>
                </a:cubicBezTo>
                <a:cubicBezTo>
                  <a:pt x="124" y="9"/>
                  <a:pt x="183" y="0"/>
                  <a:pt x="234" y="19"/>
                </a:cubicBezTo>
                <a:cubicBezTo>
                  <a:pt x="259" y="84"/>
                  <a:pt x="216" y="138"/>
                  <a:pt x="152" y="150"/>
                </a:cubicBezTo>
                <a:cubicBezTo>
                  <a:pt x="99" y="145"/>
                  <a:pt x="95" y="145"/>
                  <a:pt x="53" y="117"/>
                </a:cubicBezTo>
                <a:cubicBezTo>
                  <a:pt x="36" y="105"/>
                  <a:pt x="37" y="112"/>
                  <a:pt x="37" y="101"/>
                </a:cubicBezTo>
                <a:close/>
              </a:path>
            </a:pathLst>
          </a:cu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91429" tIns="45715" rIns="91429" bIns="45715"/>
          <a:lstStyle/>
          <a:p>
            <a:endParaRPr lang="ru-RU"/>
          </a:p>
        </p:txBody>
      </p:sp>
      <p:sp>
        <p:nvSpPr>
          <p:cNvPr id="14369" name="Line 120"/>
          <p:cNvSpPr>
            <a:spLocks noChangeShapeType="1"/>
          </p:cNvSpPr>
          <p:nvPr/>
        </p:nvSpPr>
        <p:spPr bwMode="auto">
          <a:xfrm>
            <a:off x="7785100" y="6373813"/>
            <a:ext cx="220663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lIns="33308" tIns="16654" rIns="33308" bIns="16654"/>
          <a:lstStyle/>
          <a:p>
            <a:endParaRPr lang="ru-RU"/>
          </a:p>
        </p:txBody>
      </p:sp>
      <p:graphicFrame>
        <p:nvGraphicFramePr>
          <p:cNvPr id="29" name="Group 62"/>
          <p:cNvGraphicFramePr>
            <a:graphicFrameLocks noGrp="1"/>
          </p:cNvGraphicFramePr>
          <p:nvPr/>
        </p:nvGraphicFramePr>
        <p:xfrm>
          <a:off x="0" y="5616575"/>
          <a:ext cx="3889376" cy="1242043"/>
        </p:xfrm>
        <a:graphic>
          <a:graphicData uri="http://schemas.openxmlformats.org/drawingml/2006/table">
            <a:tbl>
              <a:tblPr/>
              <a:tblGrid>
                <a:gridCol w="234724"/>
                <a:gridCol w="1296080"/>
                <a:gridCol w="576036"/>
                <a:gridCol w="504599"/>
                <a:gridCol w="628196"/>
                <a:gridCol w="649741"/>
              </a:tblGrid>
              <a:tr h="191803">
                <a:tc gridSpan="6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Характеристика зон возможного подтопления</a:t>
                      </a: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3317">
                <a:tc grid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Уровни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Подъем воды, см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Дома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Население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Соц. знач. объекты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91803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Выход на пойму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730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33317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Неблагоприятное явление (НЯ)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1050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120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205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91803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Опасное явление (ОЯ)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1100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150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230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408" name="AutoShape 172"/>
          <p:cNvSpPr>
            <a:spLocks noChangeArrowheads="1"/>
          </p:cNvSpPr>
          <p:nvPr/>
        </p:nvSpPr>
        <p:spPr bwMode="auto">
          <a:xfrm>
            <a:off x="6570663" y="2395538"/>
            <a:ext cx="1482725" cy="719137"/>
          </a:xfrm>
          <a:prstGeom prst="wedgeRectCallout">
            <a:avLst>
              <a:gd name="adj1" fmla="val -76523"/>
              <a:gd name="adj2" fmla="val 115519"/>
            </a:avLst>
          </a:prstGeom>
          <a:solidFill>
            <a:srgbClr val="FFCC99">
              <a:alpha val="6901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395" tIns="45697" rIns="91395" bIns="45697"/>
          <a:lstStyle/>
          <a:p>
            <a:pPr defTabSz="1277938"/>
            <a:r>
              <a:rPr lang="ru-RU" sz="800" b="1" u="sng">
                <a:latin typeface="Times New Roman" pitchFamily="18" charset="0"/>
              </a:rPr>
              <a:t>ПВР </a:t>
            </a:r>
            <a:r>
              <a:rPr lang="ru-RU" sz="800" b="1">
                <a:latin typeface="Times New Roman" pitchFamily="18" charset="0"/>
              </a:rPr>
              <a:t>Школа</a:t>
            </a:r>
          </a:p>
          <a:p>
            <a:pPr defTabSz="1277938"/>
            <a:r>
              <a:rPr lang="ru-RU" sz="800">
                <a:latin typeface="Times New Roman" pitchFamily="18" charset="0"/>
              </a:rPr>
              <a:t>Буянова Г. В.</a:t>
            </a:r>
          </a:p>
          <a:p>
            <a:pPr defTabSz="1277938"/>
            <a:r>
              <a:rPr lang="ru-RU" sz="800">
                <a:latin typeface="Times New Roman" pitchFamily="18" charset="0"/>
              </a:rPr>
              <a:t>ул. Учительская 6</a:t>
            </a:r>
          </a:p>
          <a:p>
            <a:pPr defTabSz="1277938"/>
            <a:r>
              <a:rPr lang="ru-RU" sz="800">
                <a:latin typeface="Times New Roman" pitchFamily="18" charset="0"/>
              </a:rPr>
              <a:t>Тел.: 8(4162) 396575</a:t>
            </a:r>
          </a:p>
          <a:p>
            <a:pPr defTabSz="1277938"/>
            <a:r>
              <a:rPr lang="ru-RU" sz="800" i="1">
                <a:latin typeface="Times New Roman" pitchFamily="18" charset="0"/>
              </a:rPr>
              <a:t>Вместимость: 170 чел</a:t>
            </a:r>
            <a:r>
              <a:rPr lang="ru-RU" sz="1000" i="1">
                <a:latin typeface="Times New Roman" pitchFamily="18" charset="0"/>
              </a:rPr>
              <a:t>.</a:t>
            </a:r>
          </a:p>
        </p:txBody>
      </p:sp>
      <p:grpSp>
        <p:nvGrpSpPr>
          <p:cNvPr id="14409" name="Group 53"/>
          <p:cNvGrpSpPr>
            <a:grpSpLocks/>
          </p:cNvGrpSpPr>
          <p:nvPr/>
        </p:nvGrpSpPr>
        <p:grpSpPr bwMode="auto">
          <a:xfrm>
            <a:off x="5751513" y="3414713"/>
            <a:ext cx="549275" cy="292100"/>
            <a:chOff x="2290" y="4020"/>
            <a:chExt cx="768" cy="218"/>
          </a:xfrm>
        </p:grpSpPr>
        <p:sp>
          <p:nvSpPr>
            <p:cNvPr id="14422" name="Rectangle 54"/>
            <p:cNvSpPr>
              <a:spLocks noChangeArrowheads="1"/>
            </p:cNvSpPr>
            <p:nvPr/>
          </p:nvSpPr>
          <p:spPr bwMode="auto">
            <a:xfrm>
              <a:off x="2653" y="4039"/>
              <a:ext cx="405" cy="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7735" tIns="17735" rIns="17735" bIns="17735"/>
            <a:lstStyle/>
            <a:p>
              <a:pPr defTabSz="1785938"/>
              <a:r>
                <a:rPr lang="ru-RU" sz="600" b="1" u="sng">
                  <a:latin typeface="Times New Roman" pitchFamily="18" charset="0"/>
                  <a:cs typeface="Times New Roman" pitchFamily="18" charset="0"/>
                </a:rPr>
                <a:t>ФАП</a:t>
              </a:r>
            </a:p>
            <a:p>
              <a:pPr defTabSz="1785938"/>
              <a:r>
                <a:rPr lang="ru-RU" sz="600" b="1" u="sng">
                  <a:latin typeface="Times New Roman" pitchFamily="18" charset="0"/>
                  <a:cs typeface="Times New Roman" pitchFamily="18" charset="0"/>
                </a:rPr>
                <a:t>0</a:t>
              </a:r>
              <a:endParaRPr lang="ru-RU" sz="60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4423" name="Group 56"/>
            <p:cNvGrpSpPr>
              <a:grpSpLocks/>
            </p:cNvGrpSpPr>
            <p:nvPr/>
          </p:nvGrpSpPr>
          <p:grpSpPr bwMode="auto">
            <a:xfrm>
              <a:off x="2290" y="4020"/>
              <a:ext cx="361" cy="211"/>
              <a:chOff x="0" y="1"/>
              <a:chExt cx="20000" cy="19999"/>
            </a:xfrm>
          </p:grpSpPr>
          <p:sp>
            <p:nvSpPr>
              <p:cNvPr id="14424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127669" tIns="63839" rIns="127669" bIns="63839"/>
              <a:lstStyle/>
              <a:p>
                <a:pPr defTabSz="1785938"/>
                <a:endParaRPr lang="ru-RU" sz="3500"/>
              </a:p>
            </p:txBody>
          </p:sp>
          <p:sp>
            <p:nvSpPr>
              <p:cNvPr id="14425" name="Line 58"/>
              <p:cNvSpPr>
                <a:spLocks noChangeShapeType="1"/>
              </p:cNvSpPr>
              <p:nvPr/>
            </p:nvSpPr>
            <p:spPr bwMode="auto">
              <a:xfrm flipV="1">
                <a:off x="1617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26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4427" name="Group 60"/>
              <p:cNvGrpSpPr>
                <a:grpSpLocks/>
              </p:cNvGrpSpPr>
              <p:nvPr/>
            </p:nvGrpSpPr>
            <p:grpSpPr bwMode="auto">
              <a:xfrm>
                <a:off x="8652" y="3009"/>
                <a:ext cx="3119" cy="3408"/>
                <a:chOff x="-2659" y="0"/>
                <a:chExt cx="26710" cy="20000"/>
              </a:xfrm>
            </p:grpSpPr>
            <p:sp>
              <p:nvSpPr>
                <p:cNvPr id="14428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29" name="Line 62"/>
                <p:cNvSpPr>
                  <a:spLocks noChangeShapeType="1"/>
                </p:cNvSpPr>
                <p:nvPr/>
              </p:nvSpPr>
              <p:spPr bwMode="auto">
                <a:xfrm>
                  <a:off x="-2659" y="11007"/>
                  <a:ext cx="26710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14410" name="AutoShape 8"/>
          <p:cNvSpPr>
            <a:spLocks noChangeArrowheads="1"/>
          </p:cNvSpPr>
          <p:nvPr/>
        </p:nvSpPr>
        <p:spPr bwMode="auto">
          <a:xfrm>
            <a:off x="4829175" y="2060575"/>
            <a:ext cx="1182688" cy="771525"/>
          </a:xfrm>
          <a:prstGeom prst="wedgeRectCallout">
            <a:avLst>
              <a:gd name="adj1" fmla="val 45477"/>
              <a:gd name="adj2" fmla="val 156750"/>
            </a:avLst>
          </a:prstGeom>
          <a:solidFill>
            <a:srgbClr val="FFCC99">
              <a:alpha val="5411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43179" tIns="39315" rIns="43179" bIns="39315"/>
          <a:lstStyle/>
          <a:p>
            <a:pPr defTabSz="898525"/>
            <a:r>
              <a:rPr lang="ru-RU" sz="600" b="1" u="sng">
                <a:latin typeface="Times New Roman" pitchFamily="18" charset="0"/>
              </a:rPr>
              <a:t>ФАП</a:t>
            </a:r>
          </a:p>
        </p:txBody>
      </p:sp>
      <p:graphicFrame>
        <p:nvGraphicFramePr>
          <p:cNvPr id="41" name="Group 285"/>
          <p:cNvGraphicFramePr>
            <a:graphicFrameLocks noGrp="1"/>
          </p:cNvGraphicFramePr>
          <p:nvPr/>
        </p:nvGraphicFramePr>
        <p:xfrm>
          <a:off x="4835525" y="2198688"/>
          <a:ext cx="1176950" cy="601148"/>
        </p:xfrm>
        <a:graphic>
          <a:graphicData uri="http://schemas.openxmlformats.org/drawingml/2006/table">
            <a:tbl>
              <a:tblPr/>
              <a:tblGrid>
                <a:gridCol w="462409"/>
                <a:gridCol w="714541"/>
              </a:tblGrid>
              <a:tr h="346294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Ф.И.О руководителя ФАП</a:t>
                      </a:r>
                    </a:p>
                  </a:txBody>
                  <a:tcPr marL="35987" marR="35987" marT="35987" marB="3598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Адрес и телефон</a:t>
                      </a:r>
                    </a:p>
                  </a:txBody>
                  <a:tcPr marL="35987" marR="35987" marT="35987" marB="3598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54854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Самодурова</a:t>
                      </a: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Т.П</a:t>
                      </a:r>
                    </a:p>
                  </a:txBody>
                  <a:tcPr marL="35987" marR="35987" marT="35987" marB="3598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Центральная 3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8(4162)396576</a:t>
                      </a:r>
                    </a:p>
                  </a:txBody>
                  <a:tcPr marL="35987" marR="35987" marT="35987" marB="3598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86" descr="C:\Documents and Settings\Admin\Рабочий стол\Работа\Сельские населенные пункты\карты Благовещенский\с.Каникурган.bm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43000" y="1103313"/>
            <a:ext cx="6858000" cy="531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Freeform 93"/>
          <p:cNvSpPr>
            <a:spLocks/>
          </p:cNvSpPr>
          <p:nvPr/>
        </p:nvSpPr>
        <p:spPr bwMode="auto">
          <a:xfrm>
            <a:off x="-33338" y="6272213"/>
            <a:ext cx="9177338" cy="585787"/>
          </a:xfrm>
          <a:custGeom>
            <a:avLst/>
            <a:gdLst>
              <a:gd name="T0" fmla="*/ 2147483647 w 8094"/>
              <a:gd name="T1" fmla="*/ 2147483647 h 516"/>
              <a:gd name="T2" fmla="*/ 2147483647 w 8094"/>
              <a:gd name="T3" fmla="*/ 2147483647 h 516"/>
              <a:gd name="T4" fmla="*/ 2147483647 w 8094"/>
              <a:gd name="T5" fmla="*/ 2147483647 h 516"/>
              <a:gd name="T6" fmla="*/ 2147483647 w 8094"/>
              <a:gd name="T7" fmla="*/ 2147483647 h 516"/>
              <a:gd name="T8" fmla="*/ 2147483647 w 8094"/>
              <a:gd name="T9" fmla="*/ 2147483647 h 516"/>
              <a:gd name="T10" fmla="*/ 2147483647 w 8094"/>
              <a:gd name="T11" fmla="*/ 2147483647 h 516"/>
              <a:gd name="T12" fmla="*/ 2147483647 w 8094"/>
              <a:gd name="T13" fmla="*/ 2147483647 h 516"/>
              <a:gd name="T14" fmla="*/ 2147483647 w 8094"/>
              <a:gd name="T15" fmla="*/ 2147483647 h 516"/>
              <a:gd name="T16" fmla="*/ 2147483647 w 8094"/>
              <a:gd name="T17" fmla="*/ 2147483647 h 516"/>
              <a:gd name="T18" fmla="*/ 2147483647 w 8094"/>
              <a:gd name="T19" fmla="*/ 2147483647 h 516"/>
              <a:gd name="T20" fmla="*/ 2147483647 w 8094"/>
              <a:gd name="T21" fmla="*/ 2147483647 h 516"/>
              <a:gd name="T22" fmla="*/ 2147483647 w 8094"/>
              <a:gd name="T23" fmla="*/ 2147483647 h 516"/>
              <a:gd name="T24" fmla="*/ 2147483647 w 8094"/>
              <a:gd name="T25" fmla="*/ 2147483647 h 516"/>
              <a:gd name="T26" fmla="*/ 2147483647 w 8094"/>
              <a:gd name="T27" fmla="*/ 2147483647 h 51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094"/>
              <a:gd name="T43" fmla="*/ 0 h 516"/>
              <a:gd name="T44" fmla="*/ 8094 w 8094"/>
              <a:gd name="T45" fmla="*/ 516 h 51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094" h="516">
                <a:moveTo>
                  <a:pt x="30" y="516"/>
                </a:moveTo>
                <a:cubicBezTo>
                  <a:pt x="45" y="365"/>
                  <a:pt x="0" y="195"/>
                  <a:pt x="76" y="63"/>
                </a:cubicBezTo>
                <a:cubicBezTo>
                  <a:pt x="112" y="0"/>
                  <a:pt x="222" y="54"/>
                  <a:pt x="295" y="54"/>
                </a:cubicBezTo>
                <a:cubicBezTo>
                  <a:pt x="609" y="54"/>
                  <a:pt x="923" y="60"/>
                  <a:pt x="1237" y="63"/>
                </a:cubicBezTo>
                <a:cubicBezTo>
                  <a:pt x="1389" y="80"/>
                  <a:pt x="1542" y="83"/>
                  <a:pt x="1694" y="100"/>
                </a:cubicBezTo>
                <a:cubicBezTo>
                  <a:pt x="1758" y="107"/>
                  <a:pt x="1886" y="118"/>
                  <a:pt x="1886" y="118"/>
                </a:cubicBezTo>
                <a:cubicBezTo>
                  <a:pt x="2000" y="157"/>
                  <a:pt x="2132" y="155"/>
                  <a:pt x="2252" y="155"/>
                </a:cubicBezTo>
                <a:cubicBezTo>
                  <a:pt x="3191" y="163"/>
                  <a:pt x="4131" y="168"/>
                  <a:pt x="5070" y="180"/>
                </a:cubicBezTo>
                <a:cubicBezTo>
                  <a:pt x="5251" y="182"/>
                  <a:pt x="5479" y="215"/>
                  <a:pt x="5653" y="219"/>
                </a:cubicBezTo>
                <a:cubicBezTo>
                  <a:pt x="5971" y="281"/>
                  <a:pt x="6285" y="260"/>
                  <a:pt x="6613" y="265"/>
                </a:cubicBezTo>
                <a:cubicBezTo>
                  <a:pt x="6719" y="286"/>
                  <a:pt x="6817" y="319"/>
                  <a:pt x="6924" y="319"/>
                </a:cubicBezTo>
                <a:lnTo>
                  <a:pt x="8094" y="468"/>
                </a:lnTo>
                <a:lnTo>
                  <a:pt x="8046" y="516"/>
                </a:lnTo>
                <a:lnTo>
                  <a:pt x="30" y="516"/>
                </a:lnTo>
                <a:close/>
              </a:path>
            </a:pathLst>
          </a:custGeom>
          <a:solidFill>
            <a:srgbClr val="00CCFF"/>
          </a:solidFill>
          <a:ln w="9525">
            <a:noFill/>
            <a:round/>
            <a:headEnd/>
            <a:tailEnd/>
          </a:ln>
        </p:spPr>
        <p:txBody>
          <a:bodyPr lIns="65298" tIns="32649" rIns="65298" bIns="32649"/>
          <a:lstStyle/>
          <a:p>
            <a:endParaRPr lang="ru-RU"/>
          </a:p>
        </p:txBody>
      </p:sp>
      <p:sp>
        <p:nvSpPr>
          <p:cNvPr id="15364" name="Полилиния 89"/>
          <p:cNvSpPr>
            <a:spLocks noChangeArrowheads="1"/>
          </p:cNvSpPr>
          <p:nvPr/>
        </p:nvSpPr>
        <p:spPr bwMode="auto">
          <a:xfrm>
            <a:off x="1025525" y="974725"/>
            <a:ext cx="6926263" cy="5611813"/>
          </a:xfrm>
          <a:custGeom>
            <a:avLst/>
            <a:gdLst>
              <a:gd name="T0" fmla="*/ 311330 w 9695543"/>
              <a:gd name="T1" fmla="*/ 0 h 8040914"/>
              <a:gd name="T2" fmla="*/ 174384 w 9695543"/>
              <a:gd name="T3" fmla="*/ 35814 h 8040914"/>
              <a:gd name="T4" fmla="*/ 129064 w 9695543"/>
              <a:gd name="T5" fmla="*/ 85344 h 8040914"/>
              <a:gd name="T6" fmla="*/ 122168 w 9695543"/>
              <a:gd name="T7" fmla="*/ 145542 h 8040914"/>
              <a:gd name="T8" fmla="*/ 14779 w 9695543"/>
              <a:gd name="T9" fmla="*/ 143257 h 8040914"/>
              <a:gd name="T10" fmla="*/ 0 w 9695543"/>
              <a:gd name="T11" fmla="*/ 387859 h 8040914"/>
              <a:gd name="T12" fmla="*/ 87685 w 9695543"/>
              <a:gd name="T13" fmla="*/ 406909 h 8040914"/>
              <a:gd name="T14" fmla="*/ 654187 w 9695543"/>
              <a:gd name="T15" fmla="*/ 422149 h 8040914"/>
              <a:gd name="T16" fmla="*/ 658127 w 9695543"/>
              <a:gd name="T17" fmla="*/ 226315 h 8040914"/>
              <a:gd name="T18" fmla="*/ 653201 w 9695543"/>
              <a:gd name="T19" fmla="*/ 118873 h 8040914"/>
              <a:gd name="T20" fmla="*/ 311330 w 9695543"/>
              <a:gd name="T21" fmla="*/ 0 h 804091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9695543"/>
              <a:gd name="T34" fmla="*/ 0 h 8040914"/>
              <a:gd name="T35" fmla="*/ 9695543 w 9695543"/>
              <a:gd name="T36" fmla="*/ 8040914 h 804091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9695543" h="8040914">
                <a:moveTo>
                  <a:pt x="4586515" y="0"/>
                </a:moveTo>
                <a:lnTo>
                  <a:pt x="2569029" y="682171"/>
                </a:lnTo>
                <a:lnTo>
                  <a:pt x="1901372" y="1625600"/>
                </a:lnTo>
                <a:lnTo>
                  <a:pt x="1799772" y="2772228"/>
                </a:lnTo>
                <a:lnTo>
                  <a:pt x="217715" y="2728686"/>
                </a:lnTo>
                <a:lnTo>
                  <a:pt x="0" y="7387771"/>
                </a:lnTo>
                <a:lnTo>
                  <a:pt x="1291772" y="7750628"/>
                </a:lnTo>
                <a:lnTo>
                  <a:pt x="9637486" y="8040914"/>
                </a:lnTo>
                <a:lnTo>
                  <a:pt x="9695543" y="4310743"/>
                </a:lnTo>
                <a:lnTo>
                  <a:pt x="9622972" y="2264228"/>
                </a:lnTo>
                <a:lnTo>
                  <a:pt x="4586515" y="0"/>
                </a:lnTo>
                <a:close/>
              </a:path>
            </a:pathLst>
          </a:cu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lIns="65298" tIns="32649" rIns="65298" bIns="32649"/>
          <a:lstStyle/>
          <a:p>
            <a:endParaRPr lang="ru-RU"/>
          </a:p>
        </p:txBody>
      </p:sp>
      <p:sp>
        <p:nvSpPr>
          <p:cNvPr id="63" name="Полилиния 62"/>
          <p:cNvSpPr/>
          <p:nvPr/>
        </p:nvSpPr>
        <p:spPr>
          <a:xfrm>
            <a:off x="-28575" y="6278563"/>
            <a:ext cx="9182100" cy="588962"/>
          </a:xfrm>
          <a:custGeom>
            <a:avLst/>
            <a:gdLst>
              <a:gd name="connsiteX0" fmla="*/ 19435 w 9182485"/>
              <a:gd name="connsiteY0" fmla="*/ 8329 h 589354"/>
              <a:gd name="connsiteX1" fmla="*/ 86110 w 9182485"/>
              <a:gd name="connsiteY1" fmla="*/ 36904 h 589354"/>
              <a:gd name="connsiteX2" fmla="*/ 114685 w 9182485"/>
              <a:gd name="connsiteY2" fmla="*/ 55954 h 589354"/>
              <a:gd name="connsiteX3" fmla="*/ 295660 w 9182485"/>
              <a:gd name="connsiteY3" fmla="*/ 65479 h 589354"/>
              <a:gd name="connsiteX4" fmla="*/ 714760 w 9182485"/>
              <a:gd name="connsiteY4" fmla="*/ 84529 h 589354"/>
              <a:gd name="connsiteX5" fmla="*/ 838585 w 9182485"/>
              <a:gd name="connsiteY5" fmla="*/ 75004 h 589354"/>
              <a:gd name="connsiteX6" fmla="*/ 1000510 w 9182485"/>
              <a:gd name="connsiteY6" fmla="*/ 65479 h 589354"/>
              <a:gd name="connsiteX7" fmla="*/ 1314835 w 9182485"/>
              <a:gd name="connsiteY7" fmla="*/ 75004 h 589354"/>
              <a:gd name="connsiteX8" fmla="*/ 1524385 w 9182485"/>
              <a:gd name="connsiteY8" fmla="*/ 84529 h 589354"/>
              <a:gd name="connsiteX9" fmla="*/ 1772035 w 9182485"/>
              <a:gd name="connsiteY9" fmla="*/ 84529 h 589354"/>
              <a:gd name="connsiteX10" fmla="*/ 2181610 w 9182485"/>
              <a:gd name="connsiteY10" fmla="*/ 141679 h 589354"/>
              <a:gd name="connsiteX11" fmla="*/ 2314960 w 9182485"/>
              <a:gd name="connsiteY11" fmla="*/ 179779 h 589354"/>
              <a:gd name="connsiteX12" fmla="*/ 2715010 w 9182485"/>
              <a:gd name="connsiteY12" fmla="*/ 179779 h 589354"/>
              <a:gd name="connsiteX13" fmla="*/ 4858135 w 9182485"/>
              <a:gd name="connsiteY13" fmla="*/ 208354 h 589354"/>
              <a:gd name="connsiteX14" fmla="*/ 6658360 w 9182485"/>
              <a:gd name="connsiteY14" fmla="*/ 255979 h 589354"/>
              <a:gd name="connsiteX15" fmla="*/ 7429885 w 9182485"/>
              <a:gd name="connsiteY15" fmla="*/ 294079 h 589354"/>
              <a:gd name="connsiteX16" fmla="*/ 7706110 w 9182485"/>
              <a:gd name="connsiteY16" fmla="*/ 351229 h 589354"/>
              <a:gd name="connsiteX17" fmla="*/ 8658610 w 9182485"/>
              <a:gd name="connsiteY17" fmla="*/ 475054 h 589354"/>
              <a:gd name="connsiteX18" fmla="*/ 9172960 w 9182485"/>
              <a:gd name="connsiteY18" fmla="*/ 541729 h 589354"/>
              <a:gd name="connsiteX19" fmla="*/ 9182485 w 9182485"/>
              <a:gd name="connsiteY19" fmla="*/ 589354 h 589354"/>
              <a:gd name="connsiteX20" fmla="*/ 28960 w 9182485"/>
              <a:gd name="connsiteY20" fmla="*/ 579829 h 589354"/>
              <a:gd name="connsiteX21" fmla="*/ 19435 w 9182485"/>
              <a:gd name="connsiteY21" fmla="*/ 8329 h 589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182485" h="589354">
                <a:moveTo>
                  <a:pt x="19435" y="8329"/>
                </a:moveTo>
                <a:cubicBezTo>
                  <a:pt x="91174" y="56155"/>
                  <a:pt x="0" y="0"/>
                  <a:pt x="86110" y="36904"/>
                </a:cubicBezTo>
                <a:cubicBezTo>
                  <a:pt x="96632" y="41413"/>
                  <a:pt x="103342" y="54407"/>
                  <a:pt x="114685" y="55954"/>
                </a:cubicBezTo>
                <a:cubicBezTo>
                  <a:pt x="174540" y="64116"/>
                  <a:pt x="235335" y="62304"/>
                  <a:pt x="295660" y="65479"/>
                </a:cubicBezTo>
                <a:cubicBezTo>
                  <a:pt x="466990" y="86895"/>
                  <a:pt x="428158" y="84529"/>
                  <a:pt x="714760" y="84529"/>
                </a:cubicBezTo>
                <a:cubicBezTo>
                  <a:pt x="756157" y="84529"/>
                  <a:pt x="797280" y="77758"/>
                  <a:pt x="838585" y="75004"/>
                </a:cubicBezTo>
                <a:lnTo>
                  <a:pt x="1000510" y="65479"/>
                </a:lnTo>
                <a:lnTo>
                  <a:pt x="1314835" y="75004"/>
                </a:lnTo>
                <a:cubicBezTo>
                  <a:pt x="1384711" y="77545"/>
                  <a:pt x="1454478" y="83073"/>
                  <a:pt x="1524385" y="84529"/>
                </a:cubicBezTo>
                <a:cubicBezTo>
                  <a:pt x="1606917" y="86248"/>
                  <a:pt x="1689485" y="84529"/>
                  <a:pt x="1772035" y="84529"/>
                </a:cubicBezTo>
                <a:lnTo>
                  <a:pt x="2181610" y="141679"/>
                </a:lnTo>
                <a:lnTo>
                  <a:pt x="2314960" y="179779"/>
                </a:lnTo>
                <a:lnTo>
                  <a:pt x="2715010" y="179779"/>
                </a:lnTo>
                <a:lnTo>
                  <a:pt x="4858135" y="208354"/>
                </a:lnTo>
                <a:lnTo>
                  <a:pt x="6658360" y="255979"/>
                </a:lnTo>
                <a:lnTo>
                  <a:pt x="7429885" y="294079"/>
                </a:lnTo>
                <a:lnTo>
                  <a:pt x="7706110" y="351229"/>
                </a:lnTo>
                <a:lnTo>
                  <a:pt x="8658610" y="475054"/>
                </a:lnTo>
                <a:lnTo>
                  <a:pt x="9172960" y="541729"/>
                </a:lnTo>
                <a:lnTo>
                  <a:pt x="9182485" y="589354"/>
                </a:lnTo>
                <a:lnTo>
                  <a:pt x="28960" y="579829"/>
                </a:lnTo>
                <a:lnTo>
                  <a:pt x="19435" y="8329"/>
                </a:lnTo>
                <a:close/>
              </a:path>
            </a:pathLst>
          </a:custGeom>
          <a:solidFill>
            <a:srgbClr val="0000FF"/>
          </a:solidFill>
          <a:ln w="12700"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5366" name="Text Box 12"/>
          <p:cNvSpPr txBox="1">
            <a:spLocks noChangeArrowheads="1"/>
          </p:cNvSpPr>
          <p:nvPr/>
        </p:nvSpPr>
        <p:spPr bwMode="auto">
          <a:xfrm>
            <a:off x="149225" y="6410325"/>
            <a:ext cx="628650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5282" tIns="32641" rIns="65282" bIns="32641">
            <a:spAutoFit/>
          </a:bodyPr>
          <a:lstStyle/>
          <a:p>
            <a:pPr defTabSz="911225"/>
            <a:r>
              <a:rPr lang="ru-RU" sz="1200">
                <a:solidFill>
                  <a:srgbClr val="FFC000"/>
                </a:solidFill>
                <a:latin typeface="Calibri" pitchFamily="34" charset="0"/>
              </a:rPr>
              <a:t>р. Амур</a:t>
            </a:r>
          </a:p>
        </p:txBody>
      </p:sp>
      <p:sp>
        <p:nvSpPr>
          <p:cNvPr id="15367" name="Line 15"/>
          <p:cNvSpPr>
            <a:spLocks noChangeShapeType="1"/>
          </p:cNvSpPr>
          <p:nvPr/>
        </p:nvSpPr>
        <p:spPr bwMode="auto">
          <a:xfrm rot="1504308" flipV="1">
            <a:off x="219075" y="6527800"/>
            <a:ext cx="774700" cy="361950"/>
          </a:xfrm>
          <a:prstGeom prst="line">
            <a:avLst/>
          </a:prstGeom>
          <a:noFill/>
          <a:ln w="9525">
            <a:solidFill>
              <a:srgbClr val="FFC000"/>
            </a:solidFill>
            <a:round/>
            <a:headEnd/>
            <a:tailEnd type="triangle" w="med" len="med"/>
          </a:ln>
        </p:spPr>
        <p:txBody>
          <a:bodyPr lIns="65298" tIns="32649" rIns="65298" bIns="32649"/>
          <a:lstStyle/>
          <a:p>
            <a:endParaRPr lang="ru-RU"/>
          </a:p>
        </p:txBody>
      </p:sp>
      <p:sp>
        <p:nvSpPr>
          <p:cNvPr id="69" name="Полилиния 68"/>
          <p:cNvSpPr/>
          <p:nvPr/>
        </p:nvSpPr>
        <p:spPr>
          <a:xfrm>
            <a:off x="0" y="5838825"/>
            <a:ext cx="9163050" cy="1009650"/>
          </a:xfrm>
          <a:custGeom>
            <a:avLst/>
            <a:gdLst>
              <a:gd name="connsiteX0" fmla="*/ 0 w 9163050"/>
              <a:gd name="connsiteY0" fmla="*/ 592174 h 2668624"/>
              <a:gd name="connsiteX1" fmla="*/ 28575 w 9163050"/>
              <a:gd name="connsiteY1" fmla="*/ 582649 h 2668624"/>
              <a:gd name="connsiteX2" fmla="*/ 85725 w 9163050"/>
              <a:gd name="connsiteY2" fmla="*/ 544549 h 2668624"/>
              <a:gd name="connsiteX3" fmla="*/ 114300 w 9163050"/>
              <a:gd name="connsiteY3" fmla="*/ 525499 h 2668624"/>
              <a:gd name="connsiteX4" fmla="*/ 190500 w 9163050"/>
              <a:gd name="connsiteY4" fmla="*/ 496924 h 2668624"/>
              <a:gd name="connsiteX5" fmla="*/ 247650 w 9163050"/>
              <a:gd name="connsiteY5" fmla="*/ 449299 h 2668624"/>
              <a:gd name="connsiteX6" fmla="*/ 314325 w 9163050"/>
              <a:gd name="connsiteY6" fmla="*/ 420724 h 2668624"/>
              <a:gd name="connsiteX7" fmla="*/ 371475 w 9163050"/>
              <a:gd name="connsiteY7" fmla="*/ 382624 h 2668624"/>
              <a:gd name="connsiteX8" fmla="*/ 457200 w 9163050"/>
              <a:gd name="connsiteY8" fmla="*/ 344524 h 2668624"/>
              <a:gd name="connsiteX9" fmla="*/ 514350 w 9163050"/>
              <a:gd name="connsiteY9" fmla="*/ 325474 h 2668624"/>
              <a:gd name="connsiteX10" fmla="*/ 542925 w 9163050"/>
              <a:gd name="connsiteY10" fmla="*/ 306424 h 2668624"/>
              <a:gd name="connsiteX11" fmla="*/ 666750 w 9163050"/>
              <a:gd name="connsiteY11" fmla="*/ 287374 h 2668624"/>
              <a:gd name="connsiteX12" fmla="*/ 885825 w 9163050"/>
              <a:gd name="connsiteY12" fmla="*/ 268324 h 2668624"/>
              <a:gd name="connsiteX13" fmla="*/ 1019175 w 9163050"/>
              <a:gd name="connsiteY13" fmla="*/ 249274 h 2668624"/>
              <a:gd name="connsiteX14" fmla="*/ 1076325 w 9163050"/>
              <a:gd name="connsiteY14" fmla="*/ 211174 h 2668624"/>
              <a:gd name="connsiteX15" fmla="*/ 1171575 w 9163050"/>
              <a:gd name="connsiteY15" fmla="*/ 182599 h 2668624"/>
              <a:gd name="connsiteX16" fmla="*/ 1304925 w 9163050"/>
              <a:gd name="connsiteY16" fmla="*/ 154024 h 2668624"/>
              <a:gd name="connsiteX17" fmla="*/ 1724025 w 9163050"/>
              <a:gd name="connsiteY17" fmla="*/ 144499 h 2668624"/>
              <a:gd name="connsiteX18" fmla="*/ 1809750 w 9163050"/>
              <a:gd name="connsiteY18" fmla="*/ 115924 h 2668624"/>
              <a:gd name="connsiteX19" fmla="*/ 1838325 w 9163050"/>
              <a:gd name="connsiteY19" fmla="*/ 106399 h 2668624"/>
              <a:gd name="connsiteX20" fmla="*/ 1876425 w 9163050"/>
              <a:gd name="connsiteY20" fmla="*/ 96874 h 2668624"/>
              <a:gd name="connsiteX21" fmla="*/ 1914525 w 9163050"/>
              <a:gd name="connsiteY21" fmla="*/ 77824 h 2668624"/>
              <a:gd name="connsiteX22" fmla="*/ 1952625 w 9163050"/>
              <a:gd name="connsiteY22" fmla="*/ 68299 h 2668624"/>
              <a:gd name="connsiteX23" fmla="*/ 1990725 w 9163050"/>
              <a:gd name="connsiteY23" fmla="*/ 49249 h 2668624"/>
              <a:gd name="connsiteX24" fmla="*/ 2114550 w 9163050"/>
              <a:gd name="connsiteY24" fmla="*/ 39724 h 2668624"/>
              <a:gd name="connsiteX25" fmla="*/ 2190750 w 9163050"/>
              <a:gd name="connsiteY25" fmla="*/ 20674 h 2668624"/>
              <a:gd name="connsiteX26" fmla="*/ 2266950 w 9163050"/>
              <a:gd name="connsiteY26" fmla="*/ 30199 h 2668624"/>
              <a:gd name="connsiteX27" fmla="*/ 2324100 w 9163050"/>
              <a:gd name="connsiteY27" fmla="*/ 68299 h 2668624"/>
              <a:gd name="connsiteX28" fmla="*/ 2352675 w 9163050"/>
              <a:gd name="connsiteY28" fmla="*/ 87349 h 2668624"/>
              <a:gd name="connsiteX29" fmla="*/ 2419350 w 9163050"/>
              <a:gd name="connsiteY29" fmla="*/ 115924 h 2668624"/>
              <a:gd name="connsiteX30" fmla="*/ 2476500 w 9163050"/>
              <a:gd name="connsiteY30" fmla="*/ 163549 h 2668624"/>
              <a:gd name="connsiteX31" fmla="*/ 2505075 w 9163050"/>
              <a:gd name="connsiteY31" fmla="*/ 173074 h 2668624"/>
              <a:gd name="connsiteX32" fmla="*/ 2552700 w 9163050"/>
              <a:gd name="connsiteY32" fmla="*/ 211174 h 2668624"/>
              <a:gd name="connsiteX33" fmla="*/ 2619375 w 9163050"/>
              <a:gd name="connsiteY33" fmla="*/ 249274 h 2668624"/>
              <a:gd name="connsiteX34" fmla="*/ 2676525 w 9163050"/>
              <a:gd name="connsiteY34" fmla="*/ 268324 h 2668624"/>
              <a:gd name="connsiteX35" fmla="*/ 2705100 w 9163050"/>
              <a:gd name="connsiteY35" fmla="*/ 277849 h 2668624"/>
              <a:gd name="connsiteX36" fmla="*/ 2762250 w 9163050"/>
              <a:gd name="connsiteY36" fmla="*/ 287374 h 2668624"/>
              <a:gd name="connsiteX37" fmla="*/ 2838450 w 9163050"/>
              <a:gd name="connsiteY37" fmla="*/ 306424 h 2668624"/>
              <a:gd name="connsiteX38" fmla="*/ 2895600 w 9163050"/>
              <a:gd name="connsiteY38" fmla="*/ 325474 h 2668624"/>
              <a:gd name="connsiteX39" fmla="*/ 2933700 w 9163050"/>
              <a:gd name="connsiteY39" fmla="*/ 354049 h 2668624"/>
              <a:gd name="connsiteX40" fmla="*/ 3267075 w 9163050"/>
              <a:gd name="connsiteY40" fmla="*/ 382624 h 2668624"/>
              <a:gd name="connsiteX41" fmla="*/ 3524250 w 9163050"/>
              <a:gd name="connsiteY41" fmla="*/ 382624 h 2668624"/>
              <a:gd name="connsiteX42" fmla="*/ 3533775 w 9163050"/>
              <a:gd name="connsiteY42" fmla="*/ 354049 h 2668624"/>
              <a:gd name="connsiteX43" fmla="*/ 3543300 w 9163050"/>
              <a:gd name="connsiteY43" fmla="*/ 20674 h 2668624"/>
              <a:gd name="connsiteX44" fmla="*/ 3581400 w 9163050"/>
              <a:gd name="connsiteY44" fmla="*/ 1624 h 2668624"/>
              <a:gd name="connsiteX45" fmla="*/ 3619500 w 9163050"/>
              <a:gd name="connsiteY45" fmla="*/ 11149 h 2668624"/>
              <a:gd name="connsiteX46" fmla="*/ 3648075 w 9163050"/>
              <a:gd name="connsiteY46" fmla="*/ 68299 h 2668624"/>
              <a:gd name="connsiteX47" fmla="*/ 3629025 w 9163050"/>
              <a:gd name="connsiteY47" fmla="*/ 173074 h 2668624"/>
              <a:gd name="connsiteX48" fmla="*/ 3638550 w 9163050"/>
              <a:gd name="connsiteY48" fmla="*/ 382624 h 2668624"/>
              <a:gd name="connsiteX49" fmla="*/ 3676650 w 9163050"/>
              <a:gd name="connsiteY49" fmla="*/ 439774 h 2668624"/>
              <a:gd name="connsiteX50" fmla="*/ 3714750 w 9163050"/>
              <a:gd name="connsiteY50" fmla="*/ 449299 h 2668624"/>
              <a:gd name="connsiteX51" fmla="*/ 3771900 w 9163050"/>
              <a:gd name="connsiteY51" fmla="*/ 496924 h 2668624"/>
              <a:gd name="connsiteX52" fmla="*/ 3829050 w 9163050"/>
              <a:gd name="connsiteY52" fmla="*/ 506449 h 2668624"/>
              <a:gd name="connsiteX53" fmla="*/ 3905250 w 9163050"/>
              <a:gd name="connsiteY53" fmla="*/ 525499 h 2668624"/>
              <a:gd name="connsiteX54" fmla="*/ 4038600 w 9163050"/>
              <a:gd name="connsiteY54" fmla="*/ 515974 h 2668624"/>
              <a:gd name="connsiteX55" fmla="*/ 4095750 w 9163050"/>
              <a:gd name="connsiteY55" fmla="*/ 458824 h 2668624"/>
              <a:gd name="connsiteX56" fmla="*/ 4133850 w 9163050"/>
              <a:gd name="connsiteY56" fmla="*/ 392149 h 2668624"/>
              <a:gd name="connsiteX57" fmla="*/ 4162425 w 9163050"/>
              <a:gd name="connsiteY57" fmla="*/ 373099 h 2668624"/>
              <a:gd name="connsiteX58" fmla="*/ 4171950 w 9163050"/>
              <a:gd name="connsiteY58" fmla="*/ 344524 h 2668624"/>
              <a:gd name="connsiteX59" fmla="*/ 4257675 w 9163050"/>
              <a:gd name="connsiteY59" fmla="*/ 296899 h 2668624"/>
              <a:gd name="connsiteX60" fmla="*/ 4343400 w 9163050"/>
              <a:gd name="connsiteY60" fmla="*/ 315949 h 2668624"/>
              <a:gd name="connsiteX61" fmla="*/ 4362450 w 9163050"/>
              <a:gd name="connsiteY61" fmla="*/ 344524 h 2668624"/>
              <a:gd name="connsiteX62" fmla="*/ 4381500 w 9163050"/>
              <a:gd name="connsiteY62" fmla="*/ 401674 h 2668624"/>
              <a:gd name="connsiteX63" fmla="*/ 4391025 w 9163050"/>
              <a:gd name="connsiteY63" fmla="*/ 430249 h 2668624"/>
              <a:gd name="connsiteX64" fmla="*/ 4400550 w 9163050"/>
              <a:gd name="connsiteY64" fmla="*/ 468349 h 2668624"/>
              <a:gd name="connsiteX65" fmla="*/ 4419600 w 9163050"/>
              <a:gd name="connsiteY65" fmla="*/ 496924 h 2668624"/>
              <a:gd name="connsiteX66" fmla="*/ 4429125 w 9163050"/>
              <a:gd name="connsiteY66" fmla="*/ 525499 h 2668624"/>
              <a:gd name="connsiteX67" fmla="*/ 4486275 w 9163050"/>
              <a:gd name="connsiteY67" fmla="*/ 563599 h 2668624"/>
              <a:gd name="connsiteX68" fmla="*/ 4514850 w 9163050"/>
              <a:gd name="connsiteY68" fmla="*/ 582649 h 2668624"/>
              <a:gd name="connsiteX69" fmla="*/ 4543425 w 9163050"/>
              <a:gd name="connsiteY69" fmla="*/ 592174 h 2668624"/>
              <a:gd name="connsiteX70" fmla="*/ 4572000 w 9163050"/>
              <a:gd name="connsiteY70" fmla="*/ 611224 h 2668624"/>
              <a:gd name="connsiteX71" fmla="*/ 4600575 w 9163050"/>
              <a:gd name="connsiteY71" fmla="*/ 620749 h 2668624"/>
              <a:gd name="connsiteX72" fmla="*/ 4838700 w 9163050"/>
              <a:gd name="connsiteY72" fmla="*/ 687424 h 2668624"/>
              <a:gd name="connsiteX73" fmla="*/ 4857750 w 9163050"/>
              <a:gd name="connsiteY73" fmla="*/ 677899 h 2668624"/>
              <a:gd name="connsiteX74" fmla="*/ 5191125 w 9163050"/>
              <a:gd name="connsiteY74" fmla="*/ 658849 h 2668624"/>
              <a:gd name="connsiteX75" fmla="*/ 5410200 w 9163050"/>
              <a:gd name="connsiteY75" fmla="*/ 868399 h 2668624"/>
              <a:gd name="connsiteX76" fmla="*/ 5772150 w 9163050"/>
              <a:gd name="connsiteY76" fmla="*/ 744574 h 2668624"/>
              <a:gd name="connsiteX77" fmla="*/ 5800725 w 9163050"/>
              <a:gd name="connsiteY77" fmla="*/ 725524 h 2668624"/>
              <a:gd name="connsiteX78" fmla="*/ 5829300 w 9163050"/>
              <a:gd name="connsiteY78" fmla="*/ 715999 h 2668624"/>
              <a:gd name="connsiteX79" fmla="*/ 6096000 w 9163050"/>
              <a:gd name="connsiteY79" fmla="*/ 668374 h 2668624"/>
              <a:gd name="connsiteX80" fmla="*/ 6353175 w 9163050"/>
              <a:gd name="connsiteY80" fmla="*/ 649324 h 2668624"/>
              <a:gd name="connsiteX81" fmla="*/ 6496050 w 9163050"/>
              <a:gd name="connsiteY81" fmla="*/ 544549 h 2668624"/>
              <a:gd name="connsiteX82" fmla="*/ 6572250 w 9163050"/>
              <a:gd name="connsiteY82" fmla="*/ 525499 h 2668624"/>
              <a:gd name="connsiteX83" fmla="*/ 6591300 w 9163050"/>
              <a:gd name="connsiteY83" fmla="*/ 515974 h 2668624"/>
              <a:gd name="connsiteX84" fmla="*/ 6772275 w 9163050"/>
              <a:gd name="connsiteY84" fmla="*/ 477874 h 2668624"/>
              <a:gd name="connsiteX85" fmla="*/ 6905625 w 9163050"/>
              <a:gd name="connsiteY85" fmla="*/ 525499 h 2668624"/>
              <a:gd name="connsiteX86" fmla="*/ 6934200 w 9163050"/>
              <a:gd name="connsiteY86" fmla="*/ 535024 h 2668624"/>
              <a:gd name="connsiteX87" fmla="*/ 6962775 w 9163050"/>
              <a:gd name="connsiteY87" fmla="*/ 544549 h 2668624"/>
              <a:gd name="connsiteX88" fmla="*/ 6981825 w 9163050"/>
              <a:gd name="connsiteY88" fmla="*/ 544549 h 2668624"/>
              <a:gd name="connsiteX89" fmla="*/ 7105650 w 9163050"/>
              <a:gd name="connsiteY89" fmla="*/ 611224 h 2668624"/>
              <a:gd name="connsiteX90" fmla="*/ 7153275 w 9163050"/>
              <a:gd name="connsiteY90" fmla="*/ 639799 h 2668624"/>
              <a:gd name="connsiteX91" fmla="*/ 7334250 w 9163050"/>
              <a:gd name="connsiteY91" fmla="*/ 735049 h 2668624"/>
              <a:gd name="connsiteX92" fmla="*/ 7362825 w 9163050"/>
              <a:gd name="connsiteY92" fmla="*/ 754099 h 2668624"/>
              <a:gd name="connsiteX93" fmla="*/ 7400925 w 9163050"/>
              <a:gd name="connsiteY93" fmla="*/ 773149 h 2668624"/>
              <a:gd name="connsiteX94" fmla="*/ 8448675 w 9163050"/>
              <a:gd name="connsiteY94" fmla="*/ 1039849 h 2668624"/>
              <a:gd name="connsiteX95" fmla="*/ 8667750 w 9163050"/>
              <a:gd name="connsiteY95" fmla="*/ 1306549 h 2668624"/>
              <a:gd name="connsiteX96" fmla="*/ 8877300 w 9163050"/>
              <a:gd name="connsiteY96" fmla="*/ 1649449 h 2668624"/>
              <a:gd name="connsiteX97" fmla="*/ 8924925 w 9163050"/>
              <a:gd name="connsiteY97" fmla="*/ 1887574 h 2668624"/>
              <a:gd name="connsiteX98" fmla="*/ 8953500 w 9163050"/>
              <a:gd name="connsiteY98" fmla="*/ 1925674 h 2668624"/>
              <a:gd name="connsiteX99" fmla="*/ 9058275 w 9163050"/>
              <a:gd name="connsiteY99" fmla="*/ 2144749 h 2668624"/>
              <a:gd name="connsiteX100" fmla="*/ 9086850 w 9163050"/>
              <a:gd name="connsiteY100" fmla="*/ 2163799 h 2668624"/>
              <a:gd name="connsiteX101" fmla="*/ 9105900 w 9163050"/>
              <a:gd name="connsiteY101" fmla="*/ 2192374 h 2668624"/>
              <a:gd name="connsiteX102" fmla="*/ 9153525 w 9163050"/>
              <a:gd name="connsiteY102" fmla="*/ 2268574 h 2668624"/>
              <a:gd name="connsiteX103" fmla="*/ 9163050 w 9163050"/>
              <a:gd name="connsiteY103" fmla="*/ 2668624 h 2668624"/>
              <a:gd name="connsiteX104" fmla="*/ 7734300 w 9163050"/>
              <a:gd name="connsiteY104" fmla="*/ 2459074 h 2668624"/>
              <a:gd name="connsiteX105" fmla="*/ 7439025 w 9163050"/>
              <a:gd name="connsiteY105" fmla="*/ 2382874 h 2668624"/>
              <a:gd name="connsiteX106" fmla="*/ 6257925 w 9163050"/>
              <a:gd name="connsiteY106" fmla="*/ 2344774 h 2668624"/>
              <a:gd name="connsiteX107" fmla="*/ 3829050 w 9163050"/>
              <a:gd name="connsiteY107" fmla="*/ 2287624 h 2668624"/>
              <a:gd name="connsiteX108" fmla="*/ 2295525 w 9163050"/>
              <a:gd name="connsiteY108" fmla="*/ 2287624 h 2668624"/>
              <a:gd name="connsiteX109" fmla="*/ 2009775 w 9163050"/>
              <a:gd name="connsiteY109" fmla="*/ 2220949 h 2668624"/>
              <a:gd name="connsiteX110" fmla="*/ 1762125 w 9163050"/>
              <a:gd name="connsiteY110" fmla="*/ 2173324 h 2668624"/>
              <a:gd name="connsiteX111" fmla="*/ 1285875 w 9163050"/>
              <a:gd name="connsiteY111" fmla="*/ 2173324 h 2668624"/>
              <a:gd name="connsiteX112" fmla="*/ 895350 w 9163050"/>
              <a:gd name="connsiteY112" fmla="*/ 2173324 h 2668624"/>
              <a:gd name="connsiteX113" fmla="*/ 476250 w 9163050"/>
              <a:gd name="connsiteY113" fmla="*/ 2163799 h 2668624"/>
              <a:gd name="connsiteX114" fmla="*/ 57150 w 9163050"/>
              <a:gd name="connsiteY114" fmla="*/ 2144749 h 2668624"/>
              <a:gd name="connsiteX115" fmla="*/ 0 w 9163050"/>
              <a:gd name="connsiteY115" fmla="*/ 2106649 h 2668624"/>
              <a:gd name="connsiteX116" fmla="*/ 0 w 9163050"/>
              <a:gd name="connsiteY116" fmla="*/ 592174 h 2668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9163050" h="2668624">
                <a:moveTo>
                  <a:pt x="0" y="592174"/>
                </a:moveTo>
                <a:cubicBezTo>
                  <a:pt x="9525" y="588999"/>
                  <a:pt x="19798" y="587525"/>
                  <a:pt x="28575" y="582649"/>
                </a:cubicBezTo>
                <a:cubicBezTo>
                  <a:pt x="48589" y="571530"/>
                  <a:pt x="66675" y="557249"/>
                  <a:pt x="85725" y="544549"/>
                </a:cubicBezTo>
                <a:cubicBezTo>
                  <a:pt x="95250" y="538199"/>
                  <a:pt x="104061" y="530619"/>
                  <a:pt x="114300" y="525499"/>
                </a:cubicBezTo>
                <a:cubicBezTo>
                  <a:pt x="164109" y="500595"/>
                  <a:pt x="138625" y="509893"/>
                  <a:pt x="190500" y="496924"/>
                </a:cubicBezTo>
                <a:cubicBezTo>
                  <a:pt x="211566" y="475858"/>
                  <a:pt x="221128" y="462560"/>
                  <a:pt x="247650" y="449299"/>
                </a:cubicBezTo>
                <a:cubicBezTo>
                  <a:pt x="289107" y="428571"/>
                  <a:pt x="268077" y="453758"/>
                  <a:pt x="314325" y="420724"/>
                </a:cubicBezTo>
                <a:cubicBezTo>
                  <a:pt x="376755" y="376131"/>
                  <a:pt x="310178" y="403056"/>
                  <a:pt x="371475" y="382624"/>
                </a:cubicBezTo>
                <a:cubicBezTo>
                  <a:pt x="431969" y="337254"/>
                  <a:pt x="384379" y="364384"/>
                  <a:pt x="457200" y="344524"/>
                </a:cubicBezTo>
                <a:cubicBezTo>
                  <a:pt x="476573" y="339240"/>
                  <a:pt x="495300" y="331824"/>
                  <a:pt x="514350" y="325474"/>
                </a:cubicBezTo>
                <a:cubicBezTo>
                  <a:pt x="525210" y="321854"/>
                  <a:pt x="532206" y="310444"/>
                  <a:pt x="542925" y="306424"/>
                </a:cubicBezTo>
                <a:cubicBezTo>
                  <a:pt x="564743" y="298242"/>
                  <a:pt x="654978" y="288845"/>
                  <a:pt x="666750" y="287374"/>
                </a:cubicBezTo>
                <a:cubicBezTo>
                  <a:pt x="760582" y="256097"/>
                  <a:pt x="654015" y="288778"/>
                  <a:pt x="885825" y="268324"/>
                </a:cubicBezTo>
                <a:cubicBezTo>
                  <a:pt x="930553" y="264377"/>
                  <a:pt x="1019175" y="249274"/>
                  <a:pt x="1019175" y="249274"/>
                </a:cubicBezTo>
                <a:cubicBezTo>
                  <a:pt x="1038225" y="236574"/>
                  <a:pt x="1054605" y="218414"/>
                  <a:pt x="1076325" y="211174"/>
                </a:cubicBezTo>
                <a:cubicBezTo>
                  <a:pt x="1145894" y="187984"/>
                  <a:pt x="1113994" y="196994"/>
                  <a:pt x="1171575" y="182599"/>
                </a:cubicBezTo>
                <a:cubicBezTo>
                  <a:pt x="1226047" y="146284"/>
                  <a:pt x="1198803" y="157883"/>
                  <a:pt x="1304925" y="154024"/>
                </a:cubicBezTo>
                <a:cubicBezTo>
                  <a:pt x="1444569" y="148946"/>
                  <a:pt x="1584325" y="147674"/>
                  <a:pt x="1724025" y="144499"/>
                </a:cubicBezTo>
                <a:lnTo>
                  <a:pt x="1809750" y="115924"/>
                </a:lnTo>
                <a:cubicBezTo>
                  <a:pt x="1819275" y="112749"/>
                  <a:pt x="1828585" y="108834"/>
                  <a:pt x="1838325" y="106399"/>
                </a:cubicBezTo>
                <a:cubicBezTo>
                  <a:pt x="1851025" y="103224"/>
                  <a:pt x="1864168" y="101471"/>
                  <a:pt x="1876425" y="96874"/>
                </a:cubicBezTo>
                <a:cubicBezTo>
                  <a:pt x="1889720" y="91888"/>
                  <a:pt x="1901230" y="82810"/>
                  <a:pt x="1914525" y="77824"/>
                </a:cubicBezTo>
                <a:cubicBezTo>
                  <a:pt x="1926782" y="73227"/>
                  <a:pt x="1940368" y="72896"/>
                  <a:pt x="1952625" y="68299"/>
                </a:cubicBezTo>
                <a:cubicBezTo>
                  <a:pt x="1965920" y="63313"/>
                  <a:pt x="1976742" y="51717"/>
                  <a:pt x="1990725" y="49249"/>
                </a:cubicBezTo>
                <a:cubicBezTo>
                  <a:pt x="2031492" y="42055"/>
                  <a:pt x="2073275" y="42899"/>
                  <a:pt x="2114550" y="39724"/>
                </a:cubicBezTo>
                <a:cubicBezTo>
                  <a:pt x="2137099" y="32208"/>
                  <a:pt x="2167762" y="20674"/>
                  <a:pt x="2190750" y="20674"/>
                </a:cubicBezTo>
                <a:cubicBezTo>
                  <a:pt x="2216348" y="20674"/>
                  <a:pt x="2241550" y="27024"/>
                  <a:pt x="2266950" y="30199"/>
                </a:cubicBezTo>
                <a:lnTo>
                  <a:pt x="2324100" y="68299"/>
                </a:lnTo>
                <a:cubicBezTo>
                  <a:pt x="2333625" y="74649"/>
                  <a:pt x="2341815" y="83729"/>
                  <a:pt x="2352675" y="87349"/>
                </a:cubicBezTo>
                <a:cubicBezTo>
                  <a:pt x="2384733" y="98035"/>
                  <a:pt x="2386394" y="97092"/>
                  <a:pt x="2419350" y="115924"/>
                </a:cubicBezTo>
                <a:cubicBezTo>
                  <a:pt x="2528421" y="178250"/>
                  <a:pt x="2358299" y="84748"/>
                  <a:pt x="2476500" y="163549"/>
                </a:cubicBezTo>
                <a:cubicBezTo>
                  <a:pt x="2484854" y="169118"/>
                  <a:pt x="2495550" y="169899"/>
                  <a:pt x="2505075" y="173074"/>
                </a:cubicBezTo>
                <a:cubicBezTo>
                  <a:pt x="2537188" y="221244"/>
                  <a:pt x="2506692" y="188170"/>
                  <a:pt x="2552700" y="211174"/>
                </a:cubicBezTo>
                <a:cubicBezTo>
                  <a:pt x="2621433" y="245540"/>
                  <a:pt x="2535880" y="215876"/>
                  <a:pt x="2619375" y="249274"/>
                </a:cubicBezTo>
                <a:cubicBezTo>
                  <a:pt x="2638019" y="256732"/>
                  <a:pt x="2657475" y="261974"/>
                  <a:pt x="2676525" y="268324"/>
                </a:cubicBezTo>
                <a:cubicBezTo>
                  <a:pt x="2686050" y="271499"/>
                  <a:pt x="2695196" y="276198"/>
                  <a:pt x="2705100" y="277849"/>
                </a:cubicBezTo>
                <a:cubicBezTo>
                  <a:pt x="2724150" y="281024"/>
                  <a:pt x="2743366" y="283327"/>
                  <a:pt x="2762250" y="287374"/>
                </a:cubicBezTo>
                <a:cubicBezTo>
                  <a:pt x="2787851" y="292860"/>
                  <a:pt x="2813612" y="298145"/>
                  <a:pt x="2838450" y="306424"/>
                </a:cubicBezTo>
                <a:lnTo>
                  <a:pt x="2895600" y="325474"/>
                </a:lnTo>
                <a:cubicBezTo>
                  <a:pt x="2908300" y="334999"/>
                  <a:pt x="2918548" y="349314"/>
                  <a:pt x="2933700" y="354049"/>
                </a:cubicBezTo>
                <a:cubicBezTo>
                  <a:pt x="3019055" y="380722"/>
                  <a:pt x="3200626" y="379735"/>
                  <a:pt x="3267075" y="382624"/>
                </a:cubicBezTo>
                <a:cubicBezTo>
                  <a:pt x="3354145" y="390539"/>
                  <a:pt x="3436118" y="403361"/>
                  <a:pt x="3524250" y="382624"/>
                </a:cubicBezTo>
                <a:cubicBezTo>
                  <a:pt x="3534023" y="380324"/>
                  <a:pt x="3530600" y="363574"/>
                  <a:pt x="3533775" y="354049"/>
                </a:cubicBezTo>
                <a:cubicBezTo>
                  <a:pt x="3536950" y="242924"/>
                  <a:pt x="3528412" y="130843"/>
                  <a:pt x="3543300" y="20674"/>
                </a:cubicBezTo>
                <a:cubicBezTo>
                  <a:pt x="3545202" y="6603"/>
                  <a:pt x="3567311" y="3385"/>
                  <a:pt x="3581400" y="1624"/>
                </a:cubicBezTo>
                <a:cubicBezTo>
                  <a:pt x="3594390" y="0"/>
                  <a:pt x="3606800" y="7974"/>
                  <a:pt x="3619500" y="11149"/>
                </a:cubicBezTo>
                <a:cubicBezTo>
                  <a:pt x="3629132" y="25596"/>
                  <a:pt x="3648075" y="48581"/>
                  <a:pt x="3648075" y="68299"/>
                </a:cubicBezTo>
                <a:cubicBezTo>
                  <a:pt x="3648075" y="122151"/>
                  <a:pt x="3642420" y="132888"/>
                  <a:pt x="3629025" y="173074"/>
                </a:cubicBezTo>
                <a:cubicBezTo>
                  <a:pt x="3632200" y="242924"/>
                  <a:pt x="3626258" y="313791"/>
                  <a:pt x="3638550" y="382624"/>
                </a:cubicBezTo>
                <a:cubicBezTo>
                  <a:pt x="3642575" y="405163"/>
                  <a:pt x="3654438" y="434221"/>
                  <a:pt x="3676650" y="439774"/>
                </a:cubicBezTo>
                <a:lnTo>
                  <a:pt x="3714750" y="449299"/>
                </a:lnTo>
                <a:cubicBezTo>
                  <a:pt x="3728013" y="462562"/>
                  <a:pt x="3752008" y="490293"/>
                  <a:pt x="3771900" y="496924"/>
                </a:cubicBezTo>
                <a:cubicBezTo>
                  <a:pt x="3790222" y="503031"/>
                  <a:pt x="3810166" y="502402"/>
                  <a:pt x="3829050" y="506449"/>
                </a:cubicBezTo>
                <a:cubicBezTo>
                  <a:pt x="3854651" y="511935"/>
                  <a:pt x="3905250" y="525499"/>
                  <a:pt x="3905250" y="525499"/>
                </a:cubicBezTo>
                <a:cubicBezTo>
                  <a:pt x="3949700" y="522324"/>
                  <a:pt x="3996539" y="530695"/>
                  <a:pt x="4038600" y="515974"/>
                </a:cubicBezTo>
                <a:cubicBezTo>
                  <a:pt x="4064028" y="507074"/>
                  <a:pt x="4095750" y="458824"/>
                  <a:pt x="4095750" y="458824"/>
                </a:cubicBezTo>
                <a:cubicBezTo>
                  <a:pt x="4106648" y="426130"/>
                  <a:pt x="4105017" y="420982"/>
                  <a:pt x="4133850" y="392149"/>
                </a:cubicBezTo>
                <a:cubicBezTo>
                  <a:pt x="4141945" y="384054"/>
                  <a:pt x="4152900" y="379449"/>
                  <a:pt x="4162425" y="373099"/>
                </a:cubicBezTo>
                <a:cubicBezTo>
                  <a:pt x="4165600" y="363574"/>
                  <a:pt x="4164850" y="351624"/>
                  <a:pt x="4171950" y="344524"/>
                </a:cubicBezTo>
                <a:cubicBezTo>
                  <a:pt x="4204702" y="311772"/>
                  <a:pt x="4221742" y="308877"/>
                  <a:pt x="4257675" y="296899"/>
                </a:cubicBezTo>
                <a:cubicBezTo>
                  <a:pt x="4258260" y="296996"/>
                  <a:pt x="4331059" y="306076"/>
                  <a:pt x="4343400" y="315949"/>
                </a:cubicBezTo>
                <a:cubicBezTo>
                  <a:pt x="4352339" y="323100"/>
                  <a:pt x="4357801" y="334063"/>
                  <a:pt x="4362450" y="344524"/>
                </a:cubicBezTo>
                <a:cubicBezTo>
                  <a:pt x="4370605" y="362874"/>
                  <a:pt x="4375150" y="382624"/>
                  <a:pt x="4381500" y="401674"/>
                </a:cubicBezTo>
                <a:cubicBezTo>
                  <a:pt x="4384675" y="411199"/>
                  <a:pt x="4388590" y="420509"/>
                  <a:pt x="4391025" y="430249"/>
                </a:cubicBezTo>
                <a:cubicBezTo>
                  <a:pt x="4394200" y="442949"/>
                  <a:pt x="4395393" y="456317"/>
                  <a:pt x="4400550" y="468349"/>
                </a:cubicBezTo>
                <a:cubicBezTo>
                  <a:pt x="4405059" y="478871"/>
                  <a:pt x="4414480" y="486685"/>
                  <a:pt x="4419600" y="496924"/>
                </a:cubicBezTo>
                <a:cubicBezTo>
                  <a:pt x="4424090" y="505904"/>
                  <a:pt x="4422025" y="518399"/>
                  <a:pt x="4429125" y="525499"/>
                </a:cubicBezTo>
                <a:cubicBezTo>
                  <a:pt x="4445314" y="541688"/>
                  <a:pt x="4467225" y="550899"/>
                  <a:pt x="4486275" y="563599"/>
                </a:cubicBezTo>
                <a:cubicBezTo>
                  <a:pt x="4495800" y="569949"/>
                  <a:pt x="4503990" y="579029"/>
                  <a:pt x="4514850" y="582649"/>
                </a:cubicBezTo>
                <a:cubicBezTo>
                  <a:pt x="4524375" y="585824"/>
                  <a:pt x="4534445" y="587684"/>
                  <a:pt x="4543425" y="592174"/>
                </a:cubicBezTo>
                <a:cubicBezTo>
                  <a:pt x="4553664" y="597294"/>
                  <a:pt x="4561761" y="606104"/>
                  <a:pt x="4572000" y="611224"/>
                </a:cubicBezTo>
                <a:cubicBezTo>
                  <a:pt x="4580980" y="615714"/>
                  <a:pt x="4600575" y="620749"/>
                  <a:pt x="4600575" y="620749"/>
                </a:cubicBezTo>
                <a:cubicBezTo>
                  <a:pt x="4745544" y="678737"/>
                  <a:pt x="4738348" y="716096"/>
                  <a:pt x="4838700" y="687424"/>
                </a:cubicBezTo>
                <a:cubicBezTo>
                  <a:pt x="4845526" y="685474"/>
                  <a:pt x="4851400" y="681074"/>
                  <a:pt x="4857750" y="677899"/>
                </a:cubicBezTo>
                <a:cubicBezTo>
                  <a:pt x="5180990" y="638718"/>
                  <a:pt x="5097446" y="565170"/>
                  <a:pt x="5191125" y="658849"/>
                </a:cubicBezTo>
                <a:cubicBezTo>
                  <a:pt x="5402920" y="870644"/>
                  <a:pt x="5301892" y="868399"/>
                  <a:pt x="5410200" y="868399"/>
                </a:cubicBezTo>
                <a:cubicBezTo>
                  <a:pt x="5530850" y="827124"/>
                  <a:pt x="5652398" y="788386"/>
                  <a:pt x="5772150" y="744574"/>
                </a:cubicBezTo>
                <a:cubicBezTo>
                  <a:pt x="5782901" y="740641"/>
                  <a:pt x="5790486" y="730644"/>
                  <a:pt x="5800725" y="725524"/>
                </a:cubicBezTo>
                <a:cubicBezTo>
                  <a:pt x="5809705" y="721034"/>
                  <a:pt x="5829300" y="715999"/>
                  <a:pt x="5829300" y="715999"/>
                </a:cubicBezTo>
                <a:cubicBezTo>
                  <a:pt x="6037909" y="661102"/>
                  <a:pt x="5947896" y="668374"/>
                  <a:pt x="6096000" y="668374"/>
                </a:cubicBezTo>
                <a:cubicBezTo>
                  <a:pt x="6295850" y="646168"/>
                  <a:pt x="6209948" y="649324"/>
                  <a:pt x="6353175" y="649324"/>
                </a:cubicBezTo>
                <a:cubicBezTo>
                  <a:pt x="6400800" y="614399"/>
                  <a:pt x="6444636" y="573609"/>
                  <a:pt x="6496050" y="544549"/>
                </a:cubicBezTo>
                <a:cubicBezTo>
                  <a:pt x="6518843" y="531666"/>
                  <a:pt x="6548832" y="537208"/>
                  <a:pt x="6572250" y="525499"/>
                </a:cubicBezTo>
                <a:lnTo>
                  <a:pt x="6591300" y="515974"/>
                </a:lnTo>
                <a:cubicBezTo>
                  <a:pt x="6719946" y="469194"/>
                  <a:pt x="6658913" y="477874"/>
                  <a:pt x="6772275" y="477874"/>
                </a:cubicBezTo>
                <a:lnTo>
                  <a:pt x="6905625" y="525499"/>
                </a:lnTo>
                <a:cubicBezTo>
                  <a:pt x="6915093" y="528841"/>
                  <a:pt x="6924675" y="531849"/>
                  <a:pt x="6934200" y="535024"/>
                </a:cubicBezTo>
                <a:cubicBezTo>
                  <a:pt x="6943725" y="538199"/>
                  <a:pt x="6952735" y="544549"/>
                  <a:pt x="6962775" y="544549"/>
                </a:cubicBezTo>
                <a:lnTo>
                  <a:pt x="6981825" y="544549"/>
                </a:lnTo>
                <a:cubicBezTo>
                  <a:pt x="7023100" y="566774"/>
                  <a:pt x="7064792" y="588241"/>
                  <a:pt x="7105650" y="611224"/>
                </a:cubicBezTo>
                <a:cubicBezTo>
                  <a:pt x="7197602" y="662947"/>
                  <a:pt x="7088344" y="607334"/>
                  <a:pt x="7153275" y="639799"/>
                </a:cubicBezTo>
                <a:lnTo>
                  <a:pt x="7334250" y="735049"/>
                </a:lnTo>
                <a:cubicBezTo>
                  <a:pt x="7344300" y="740531"/>
                  <a:pt x="7352586" y="748979"/>
                  <a:pt x="7362825" y="754099"/>
                </a:cubicBezTo>
                <a:cubicBezTo>
                  <a:pt x="7406605" y="775989"/>
                  <a:pt x="7379406" y="751630"/>
                  <a:pt x="7400925" y="773149"/>
                </a:cubicBezTo>
                <a:lnTo>
                  <a:pt x="8448675" y="1039849"/>
                </a:lnTo>
                <a:cubicBezTo>
                  <a:pt x="8662811" y="1292919"/>
                  <a:pt x="8609865" y="1190779"/>
                  <a:pt x="8667750" y="1306549"/>
                </a:cubicBezTo>
                <a:lnTo>
                  <a:pt x="8877300" y="1649449"/>
                </a:lnTo>
                <a:cubicBezTo>
                  <a:pt x="8893175" y="1728824"/>
                  <a:pt x="8907964" y="1808424"/>
                  <a:pt x="8924925" y="1887574"/>
                </a:cubicBezTo>
                <a:cubicBezTo>
                  <a:pt x="8931987" y="1920530"/>
                  <a:pt x="8928799" y="1913323"/>
                  <a:pt x="8953500" y="1925674"/>
                </a:cubicBezTo>
                <a:cubicBezTo>
                  <a:pt x="8988425" y="1998699"/>
                  <a:pt x="9018724" y="2074122"/>
                  <a:pt x="9058275" y="2144749"/>
                </a:cubicBezTo>
                <a:cubicBezTo>
                  <a:pt x="9063868" y="2154737"/>
                  <a:pt x="9078755" y="2155704"/>
                  <a:pt x="9086850" y="2163799"/>
                </a:cubicBezTo>
                <a:cubicBezTo>
                  <a:pt x="9094945" y="2171894"/>
                  <a:pt x="9105900" y="2192374"/>
                  <a:pt x="9105900" y="2192374"/>
                </a:cubicBezTo>
                <a:lnTo>
                  <a:pt x="9153525" y="2268574"/>
                </a:lnTo>
                <a:lnTo>
                  <a:pt x="9163050" y="2668624"/>
                </a:lnTo>
                <a:lnTo>
                  <a:pt x="7734300" y="2459074"/>
                </a:lnTo>
                <a:lnTo>
                  <a:pt x="7439025" y="2382874"/>
                </a:lnTo>
                <a:lnTo>
                  <a:pt x="6257925" y="2344774"/>
                </a:lnTo>
                <a:lnTo>
                  <a:pt x="3829050" y="2287624"/>
                </a:lnTo>
                <a:lnTo>
                  <a:pt x="2295525" y="2287624"/>
                </a:lnTo>
                <a:lnTo>
                  <a:pt x="2009775" y="2220949"/>
                </a:lnTo>
                <a:lnTo>
                  <a:pt x="1762125" y="2173324"/>
                </a:lnTo>
                <a:lnTo>
                  <a:pt x="1285875" y="2173324"/>
                </a:lnTo>
                <a:lnTo>
                  <a:pt x="895350" y="2173324"/>
                </a:lnTo>
                <a:lnTo>
                  <a:pt x="476250" y="2163799"/>
                </a:lnTo>
                <a:lnTo>
                  <a:pt x="57150" y="2144749"/>
                </a:lnTo>
                <a:lnTo>
                  <a:pt x="0" y="2106649"/>
                </a:lnTo>
                <a:lnTo>
                  <a:pt x="0" y="592174"/>
                </a:lnTo>
                <a:close/>
              </a:path>
            </a:pathLst>
          </a:custGeom>
          <a:solidFill>
            <a:srgbClr val="3399FF">
              <a:alpha val="40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5369" name="Прямоугольная выноска 71"/>
          <p:cNvSpPr>
            <a:spLocks noChangeArrowheads="1"/>
          </p:cNvSpPr>
          <p:nvPr/>
        </p:nvSpPr>
        <p:spPr bwMode="auto">
          <a:xfrm>
            <a:off x="142875" y="3571875"/>
            <a:ext cx="1887538" cy="938213"/>
          </a:xfrm>
          <a:prstGeom prst="wedgeRectCallout">
            <a:avLst>
              <a:gd name="adj1" fmla="val -15606"/>
              <a:gd name="adj2" fmla="val 274981"/>
            </a:avLst>
          </a:prstGeom>
          <a:solidFill>
            <a:srgbClr val="1BF5F5">
              <a:alpha val="54901"/>
            </a:srgb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46517" tIns="23258" rIns="46517" bIns="23258" anchor="ctr"/>
          <a:lstStyle/>
          <a:p>
            <a:pPr algn="ctr" defTabSz="647700"/>
            <a:r>
              <a:rPr lang="ru-RU" sz="600" b="1">
                <a:latin typeface="Times New Roman" pitchFamily="18" charset="0"/>
                <a:cs typeface="Times New Roman" pitchFamily="18" charset="0"/>
              </a:rPr>
              <a:t>р. Амур</a:t>
            </a:r>
          </a:p>
          <a:p>
            <a:pPr algn="ctr" defTabSz="647700"/>
            <a:r>
              <a:rPr lang="ru-RU" sz="600">
                <a:latin typeface="Times New Roman" pitchFamily="18" charset="0"/>
                <a:cs typeface="Times New Roman" pitchFamily="18" charset="0"/>
              </a:rPr>
              <a:t>Длина – 1257 км.</a:t>
            </a:r>
          </a:p>
          <a:p>
            <a:pPr algn="ctr" defTabSz="647700"/>
            <a:r>
              <a:rPr lang="ru-RU" sz="600">
                <a:latin typeface="Times New Roman" pitchFamily="18" charset="0"/>
                <a:cs typeface="Times New Roman" pitchFamily="18" charset="0"/>
              </a:rPr>
              <a:t>Глубина – до 5 метров</a:t>
            </a:r>
          </a:p>
          <a:p>
            <a:pPr algn="ctr" defTabSz="647700"/>
            <a:r>
              <a:rPr lang="ru-RU" sz="600">
                <a:latin typeface="Times New Roman" pitchFamily="18" charset="0"/>
                <a:cs typeface="Times New Roman" pitchFamily="18" charset="0"/>
              </a:rPr>
              <a:t>Скорость – 2 м/с</a:t>
            </a:r>
          </a:p>
          <a:p>
            <a:pPr algn="ctr" defTabSz="647700"/>
            <a:r>
              <a:rPr lang="ru-RU" sz="600">
                <a:latin typeface="Times New Roman" pitchFamily="18" charset="0"/>
                <a:cs typeface="Times New Roman" pitchFamily="18" charset="0"/>
              </a:rPr>
              <a:t>Площадь водосбора – 1855000 кв.км.</a:t>
            </a:r>
          </a:p>
          <a:p>
            <a:pPr algn="ctr" defTabSz="647700"/>
            <a:r>
              <a:rPr lang="ru-RU" sz="600">
                <a:latin typeface="Times New Roman" pitchFamily="18" charset="0"/>
                <a:cs typeface="Times New Roman" pitchFamily="18" charset="0"/>
              </a:rPr>
              <a:t>Начало ледостава – 1 декада декабря</a:t>
            </a:r>
          </a:p>
          <a:p>
            <a:pPr algn="ctr" defTabSz="647700"/>
            <a:r>
              <a:rPr lang="ru-RU" sz="6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Время вскрытия реки – 1 декада марта  </a:t>
            </a:r>
          </a:p>
          <a:p>
            <a:pPr algn="ctr" defTabSz="647700"/>
            <a:r>
              <a:rPr lang="ru-RU" sz="6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Среднемноголетняя толщина льда – 90-110 см</a:t>
            </a:r>
          </a:p>
        </p:txBody>
      </p:sp>
      <p:sp>
        <p:nvSpPr>
          <p:cNvPr id="17" name="Прямоугольник 5"/>
          <p:cNvSpPr>
            <a:spLocks noChangeArrowheads="1"/>
          </p:cNvSpPr>
          <p:nvPr/>
        </p:nvSpPr>
        <p:spPr bwMode="auto">
          <a:xfrm>
            <a:off x="0" y="0"/>
            <a:ext cx="9144000" cy="974725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1240B29-F687-4F45-9708-019B960494DF}"/>
          </a:extLst>
        </p:spPr>
        <p:txBody>
          <a:bodyPr lIns="65274" tIns="32637" rIns="65274" bIns="32637" anchor="ctr"/>
          <a:lstStyle/>
          <a:p>
            <a:pPr algn="ctr" defTabSz="91146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ПАСПОРТ ТЕРРИТОРИИ НАСЕЛЕННОГО ПУНКТА</a:t>
            </a:r>
          </a:p>
          <a:p>
            <a:pPr algn="ctr" defTabSz="91146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КАНИКУРГАН БЛАГОВЕЩЕНСКОГО МУНИЦИПАЛЬНОГО РАЙОНА</a:t>
            </a:r>
          </a:p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0000FF"/>
                </a:solidFill>
                <a:latin typeface="Times New Roman" pitchFamily="18" charset="0"/>
              </a:rPr>
              <a:t>Риски затоплений (подтоплений) </a:t>
            </a:r>
          </a:p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0000FF"/>
                </a:solidFill>
                <a:latin typeface="Times New Roman" pitchFamily="18" charset="0"/>
              </a:rPr>
              <a:t>Риск наводнений, формируемых интенсивными дождями и таянием снега в горах </a:t>
            </a:r>
          </a:p>
        </p:txBody>
      </p:sp>
      <p:sp>
        <p:nvSpPr>
          <p:cNvPr id="15371" name="Text Box 102"/>
          <p:cNvSpPr txBox="1">
            <a:spLocks noChangeArrowheads="1"/>
          </p:cNvSpPr>
          <p:nvPr/>
        </p:nvSpPr>
        <p:spPr bwMode="auto">
          <a:xfrm>
            <a:off x="0" y="1044575"/>
            <a:ext cx="1001713" cy="22383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5274" tIns="32637" rIns="65274" bIns="32637">
            <a:spAutoFit/>
          </a:bodyPr>
          <a:lstStyle/>
          <a:p>
            <a:pPr defTabSz="1789113"/>
            <a:r>
              <a:rPr lang="ru-RU" sz="1000">
                <a:latin typeface="Times New Roman" pitchFamily="18" charset="0"/>
              </a:rPr>
              <a:t>КАНИКУРГАН</a:t>
            </a:r>
          </a:p>
        </p:txBody>
      </p:sp>
      <p:graphicFrame>
        <p:nvGraphicFramePr>
          <p:cNvPr id="20" name="Group 62"/>
          <p:cNvGraphicFramePr>
            <a:graphicFrameLocks noGrp="1"/>
          </p:cNvGraphicFramePr>
          <p:nvPr/>
        </p:nvGraphicFramePr>
        <p:xfrm>
          <a:off x="2503488" y="1033463"/>
          <a:ext cx="3889376" cy="1242043"/>
        </p:xfrm>
        <a:graphic>
          <a:graphicData uri="http://schemas.openxmlformats.org/drawingml/2006/table">
            <a:tbl>
              <a:tblPr/>
              <a:tblGrid>
                <a:gridCol w="234724"/>
                <a:gridCol w="1296080"/>
                <a:gridCol w="576036"/>
                <a:gridCol w="504599"/>
                <a:gridCol w="628196"/>
                <a:gridCol w="649741"/>
              </a:tblGrid>
              <a:tr h="191803">
                <a:tc gridSpan="6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Характеристика зон возможного подтопления</a:t>
                      </a: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3317">
                <a:tc grid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Уровни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Подъем воды, см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Дома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Население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Соц. знач. объекты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91803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Выход на пойму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730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33317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Неблагоприятное явление (НЯ)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1050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91803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Опасное явление (ОЯ)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1100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25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Group 97"/>
          <p:cNvGraphicFramePr>
            <a:graphicFrameLocks noGrp="1"/>
          </p:cNvGraphicFramePr>
          <p:nvPr/>
        </p:nvGraphicFramePr>
        <p:xfrm>
          <a:off x="7750175" y="6080125"/>
          <a:ext cx="1320800" cy="717551"/>
        </p:xfrm>
        <a:graphic>
          <a:graphicData uri="http://schemas.openxmlformats.org/drawingml/2006/table">
            <a:tbl>
              <a:tblPr/>
              <a:tblGrid>
                <a:gridCol w="310968"/>
                <a:gridCol w="1009832"/>
              </a:tblGrid>
              <a:tr h="213791">
                <a:tc gridSpan="2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Условные обозначения</a:t>
                      </a:r>
                    </a:p>
                  </a:txBody>
                  <a:tcPr marL="36711" marR="27533" marT="23853" marB="23853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1775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711" marR="27533" marT="23853" marB="23853" anchor="ctr" anchorCtr="1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Граница района</a:t>
                      </a:r>
                    </a:p>
                  </a:txBody>
                  <a:tcPr marL="36711" marR="27533" marT="23853" marB="2385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1985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711" marR="27533" marT="23853" marB="23853" anchor="ctr" anchorCtr="1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Зона возможного подтопления</a:t>
                      </a:r>
                    </a:p>
                  </a:txBody>
                  <a:tcPr marL="36711" marR="27533" marT="23853" marB="2385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423" name="Freeform 156"/>
          <p:cNvSpPr>
            <a:spLocks/>
          </p:cNvSpPr>
          <p:nvPr/>
        </p:nvSpPr>
        <p:spPr bwMode="auto">
          <a:xfrm>
            <a:off x="7799388" y="6569075"/>
            <a:ext cx="193675" cy="169863"/>
          </a:xfrm>
          <a:custGeom>
            <a:avLst/>
            <a:gdLst>
              <a:gd name="T0" fmla="*/ 2147483647 w 259"/>
              <a:gd name="T1" fmla="*/ 2147483647 h 150"/>
              <a:gd name="T2" fmla="*/ 2147483647 w 259"/>
              <a:gd name="T3" fmla="*/ 2147483647 h 150"/>
              <a:gd name="T4" fmla="*/ 2147483647 w 259"/>
              <a:gd name="T5" fmla="*/ 2147483647 h 150"/>
              <a:gd name="T6" fmla="*/ 2147483647 w 259"/>
              <a:gd name="T7" fmla="*/ 2147483647 h 150"/>
              <a:gd name="T8" fmla="*/ 2147483647 w 259"/>
              <a:gd name="T9" fmla="*/ 2147483647 h 150"/>
              <a:gd name="T10" fmla="*/ 2147483647 w 259"/>
              <a:gd name="T11" fmla="*/ 2147483647 h 150"/>
              <a:gd name="T12" fmla="*/ 2147483647 w 259"/>
              <a:gd name="T13" fmla="*/ 2147483647 h 15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59"/>
              <a:gd name="T22" fmla="*/ 0 h 150"/>
              <a:gd name="T23" fmla="*/ 259 w 259"/>
              <a:gd name="T24" fmla="*/ 150 h 15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59" h="150">
                <a:moveTo>
                  <a:pt x="37" y="101"/>
                </a:moveTo>
                <a:cubicBezTo>
                  <a:pt x="30" y="90"/>
                  <a:pt x="22" y="79"/>
                  <a:pt x="15" y="68"/>
                </a:cubicBezTo>
                <a:cubicBezTo>
                  <a:pt x="0" y="45"/>
                  <a:pt x="49" y="10"/>
                  <a:pt x="70" y="2"/>
                </a:cubicBezTo>
                <a:cubicBezTo>
                  <a:pt x="124" y="9"/>
                  <a:pt x="183" y="0"/>
                  <a:pt x="234" y="19"/>
                </a:cubicBezTo>
                <a:cubicBezTo>
                  <a:pt x="259" y="84"/>
                  <a:pt x="216" y="138"/>
                  <a:pt x="152" y="150"/>
                </a:cubicBezTo>
                <a:cubicBezTo>
                  <a:pt x="99" y="145"/>
                  <a:pt x="95" y="145"/>
                  <a:pt x="53" y="117"/>
                </a:cubicBezTo>
                <a:cubicBezTo>
                  <a:pt x="36" y="105"/>
                  <a:pt x="37" y="112"/>
                  <a:pt x="37" y="101"/>
                </a:cubicBezTo>
                <a:close/>
              </a:path>
            </a:pathLst>
          </a:cu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91429" tIns="45715" rIns="91429" bIns="45715"/>
          <a:lstStyle/>
          <a:p>
            <a:endParaRPr lang="ru-RU"/>
          </a:p>
        </p:txBody>
      </p:sp>
      <p:sp>
        <p:nvSpPr>
          <p:cNvPr id="15424" name="Line 120"/>
          <p:cNvSpPr>
            <a:spLocks noChangeShapeType="1"/>
          </p:cNvSpPr>
          <p:nvPr/>
        </p:nvSpPr>
        <p:spPr bwMode="auto">
          <a:xfrm>
            <a:off x="7785100" y="6357938"/>
            <a:ext cx="220663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lIns="33308" tIns="16654" rIns="33308" bIns="16654"/>
          <a:lstStyle/>
          <a:p>
            <a:endParaRPr lang="ru-RU"/>
          </a:p>
        </p:txBody>
      </p:sp>
      <p:sp>
        <p:nvSpPr>
          <p:cNvPr id="15425" name="Text Box 4"/>
          <p:cNvSpPr txBox="1">
            <a:spLocks noChangeArrowheads="1"/>
          </p:cNvSpPr>
          <p:nvPr/>
        </p:nvSpPr>
        <p:spPr bwMode="auto">
          <a:xfrm>
            <a:off x="6442075" y="1100138"/>
            <a:ext cx="2667000" cy="514350"/>
          </a:xfrm>
          <a:prstGeom prst="rect">
            <a:avLst/>
          </a:prstGeom>
          <a:solidFill>
            <a:srgbClr val="FF99CC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53983" tIns="10797" rIns="53983" bIns="10797">
            <a:spAutoFit/>
          </a:bodyPr>
          <a:lstStyle/>
          <a:p>
            <a:pPr algn="just" defTabSz="1277938" eaLnBrk="0" hangingPunct="0"/>
            <a:r>
              <a:rPr lang="ru-RU" sz="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Исходя из многолетних наблюдений паводковой обстановки при подъеме воды р. Зея в районе с. Каникурган при уровне 1137 см возможно подтопление жилых домов, дорог местного значения.</a:t>
            </a:r>
          </a:p>
        </p:txBody>
      </p:sp>
      <p:grpSp>
        <p:nvGrpSpPr>
          <p:cNvPr id="15426" name="Group 53"/>
          <p:cNvGrpSpPr>
            <a:grpSpLocks/>
          </p:cNvGrpSpPr>
          <p:nvPr/>
        </p:nvGrpSpPr>
        <p:grpSpPr bwMode="auto">
          <a:xfrm>
            <a:off x="5730875" y="5581650"/>
            <a:ext cx="568325" cy="257175"/>
            <a:chOff x="2290" y="4020"/>
            <a:chExt cx="768" cy="218"/>
          </a:xfrm>
        </p:grpSpPr>
        <p:sp>
          <p:nvSpPr>
            <p:cNvPr id="15439" name="Rectangle 54"/>
            <p:cNvSpPr>
              <a:spLocks noChangeArrowheads="1"/>
            </p:cNvSpPr>
            <p:nvPr/>
          </p:nvSpPr>
          <p:spPr bwMode="auto">
            <a:xfrm>
              <a:off x="2653" y="4039"/>
              <a:ext cx="405" cy="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7739" tIns="17739" rIns="17739" bIns="17739"/>
            <a:lstStyle/>
            <a:p>
              <a:pPr algn="ctr" defTabSz="1785938"/>
              <a:r>
                <a:rPr lang="ru-RU" sz="800" b="1" u="sng">
                  <a:latin typeface="Times New Roman" pitchFamily="18" charset="0"/>
                  <a:cs typeface="Times New Roman" pitchFamily="18" charset="0"/>
                </a:rPr>
                <a:t>ФАП</a:t>
              </a:r>
              <a:endParaRPr lang="ru-RU" sz="80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5440" name="Group 56"/>
            <p:cNvGrpSpPr>
              <a:grpSpLocks/>
            </p:cNvGrpSpPr>
            <p:nvPr/>
          </p:nvGrpSpPr>
          <p:grpSpPr bwMode="auto">
            <a:xfrm>
              <a:off x="2290" y="4020"/>
              <a:ext cx="361" cy="211"/>
              <a:chOff x="0" y="1"/>
              <a:chExt cx="20000" cy="19999"/>
            </a:xfrm>
          </p:grpSpPr>
          <p:sp>
            <p:nvSpPr>
              <p:cNvPr id="15441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127700" tIns="63853" rIns="127700" bIns="63853"/>
              <a:lstStyle/>
              <a:p>
                <a:pPr defTabSz="1785938"/>
                <a:endParaRPr lang="ru-RU" sz="3500">
                  <a:latin typeface="Calibri" pitchFamily="34" charset="0"/>
                </a:endParaRPr>
              </a:p>
            </p:txBody>
          </p:sp>
          <p:sp>
            <p:nvSpPr>
              <p:cNvPr id="15442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43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5444" name="Group 60"/>
              <p:cNvGrpSpPr>
                <a:grpSpLocks/>
              </p:cNvGrpSpPr>
              <p:nvPr/>
            </p:nvGrpSpPr>
            <p:grpSpPr bwMode="auto">
              <a:xfrm>
                <a:off x="8652" y="3009"/>
                <a:ext cx="3119" cy="3408"/>
                <a:chOff x="-2659" y="0"/>
                <a:chExt cx="26710" cy="20000"/>
              </a:xfrm>
            </p:grpSpPr>
            <p:sp>
              <p:nvSpPr>
                <p:cNvPr id="15445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446" name="Line 62"/>
                <p:cNvSpPr>
                  <a:spLocks noChangeShapeType="1"/>
                </p:cNvSpPr>
                <p:nvPr/>
              </p:nvSpPr>
              <p:spPr bwMode="auto">
                <a:xfrm>
                  <a:off x="-2659" y="11007"/>
                  <a:ext cx="26710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15427" name="AutoShape 8"/>
          <p:cNvSpPr>
            <a:spLocks noChangeArrowheads="1"/>
          </p:cNvSpPr>
          <p:nvPr/>
        </p:nvSpPr>
        <p:spPr bwMode="auto">
          <a:xfrm>
            <a:off x="6943725" y="2444750"/>
            <a:ext cx="2016125" cy="1141413"/>
          </a:xfrm>
          <a:prstGeom prst="wedgeRectCallout">
            <a:avLst>
              <a:gd name="adj1" fmla="val -103667"/>
              <a:gd name="adj2" fmla="val 222037"/>
            </a:avLst>
          </a:prstGeom>
          <a:solidFill>
            <a:srgbClr val="FFCC99">
              <a:alpha val="5411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43189" tIns="39325" rIns="43189" bIns="39325"/>
          <a:lstStyle/>
          <a:p>
            <a:pPr algn="ctr" defTabSz="898525"/>
            <a:r>
              <a:rPr lang="ru-RU" sz="1000" b="1" u="sng">
                <a:latin typeface="Times New Roman" pitchFamily="18" charset="0"/>
                <a:cs typeface="Arial" charset="0"/>
              </a:rPr>
              <a:t>ФАП</a:t>
            </a:r>
          </a:p>
          <a:p>
            <a:pPr algn="ctr" defTabSz="898525"/>
            <a:r>
              <a:rPr lang="ru-RU" sz="1000" i="1">
                <a:latin typeface="Times New Roman" pitchFamily="18" charset="0"/>
                <a:cs typeface="Arial" charset="0"/>
              </a:rPr>
              <a:t>.</a:t>
            </a:r>
          </a:p>
        </p:txBody>
      </p:sp>
      <p:graphicFrame>
        <p:nvGraphicFramePr>
          <p:cNvPr id="35" name="Group 253"/>
          <p:cNvGraphicFramePr>
            <a:graphicFrameLocks noGrp="1"/>
          </p:cNvGraphicFramePr>
          <p:nvPr/>
        </p:nvGraphicFramePr>
        <p:xfrm>
          <a:off x="7035800" y="2747963"/>
          <a:ext cx="1831975" cy="823913"/>
        </p:xfrm>
        <a:graphic>
          <a:graphicData uri="http://schemas.openxmlformats.org/drawingml/2006/table">
            <a:tbl>
              <a:tblPr/>
              <a:tblGrid>
                <a:gridCol w="720725"/>
                <a:gridCol w="1111250"/>
              </a:tblGrid>
              <a:tr h="479425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Ф.И.О руководителя ФАП</a:t>
                      </a:r>
                    </a:p>
                  </a:txBody>
                  <a:tcPr marL="35995" marR="35995" marT="35995" marB="359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Адрес и телефон</a:t>
                      </a:r>
                    </a:p>
                  </a:txBody>
                  <a:tcPr marL="35995" marR="35995" marT="35995" marB="359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Пащенко З.Я.</a:t>
                      </a:r>
                    </a:p>
                  </a:txBody>
                  <a:tcPr marL="35995" marR="35995" marT="35995" marB="359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Центральная 29, 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раб.: 8(4162)396502</a:t>
                      </a:r>
                    </a:p>
                  </a:txBody>
                  <a:tcPr marL="35995" marR="35995" marT="35995" marB="359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84" descr="C:\Documents and Settings\Admin\Рабочий стол\Работа\Сельские населенные пункты\карты Благовещенский\п.Заречный.bm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42988" y="1414463"/>
            <a:ext cx="7229475" cy="469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Полилиния 9"/>
          <p:cNvSpPr>
            <a:spLocks noChangeArrowheads="1"/>
          </p:cNvSpPr>
          <p:nvPr/>
        </p:nvSpPr>
        <p:spPr bwMode="auto">
          <a:xfrm>
            <a:off x="2457450" y="1327150"/>
            <a:ext cx="5018088" cy="4913313"/>
          </a:xfrm>
          <a:custGeom>
            <a:avLst/>
            <a:gdLst>
              <a:gd name="T0" fmla="*/ 309860 w 7024914"/>
              <a:gd name="T1" fmla="*/ 2752 h 6879771"/>
              <a:gd name="T2" fmla="*/ 493020 w 7024914"/>
              <a:gd name="T3" fmla="*/ 0 h 6879771"/>
              <a:gd name="T4" fmla="*/ 659656 w 7024914"/>
              <a:gd name="T5" fmla="*/ 64672 h 6879771"/>
              <a:gd name="T6" fmla="*/ 666540 w 7024914"/>
              <a:gd name="T7" fmla="*/ 171999 h 6879771"/>
              <a:gd name="T8" fmla="*/ 605948 w 7024914"/>
              <a:gd name="T9" fmla="*/ 187135 h 6879771"/>
              <a:gd name="T10" fmla="*/ 604570 w 7024914"/>
              <a:gd name="T11" fmla="*/ 573788 h 6879771"/>
              <a:gd name="T12" fmla="*/ 46823 w 7024914"/>
              <a:gd name="T13" fmla="*/ 652219 h 6879771"/>
              <a:gd name="T14" fmla="*/ 17903 w 7024914"/>
              <a:gd name="T15" fmla="*/ 546267 h 6879771"/>
              <a:gd name="T16" fmla="*/ 0 w 7024914"/>
              <a:gd name="T17" fmla="*/ 123840 h 6879771"/>
              <a:gd name="T18" fmla="*/ 309860 w 7024914"/>
              <a:gd name="T19" fmla="*/ 2752 h 687977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024914"/>
              <a:gd name="T31" fmla="*/ 0 h 6879771"/>
              <a:gd name="T32" fmla="*/ 7024914 w 7024914"/>
              <a:gd name="T33" fmla="*/ 6879771 h 687977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024914" h="6879771">
                <a:moveTo>
                  <a:pt x="3265714" y="29028"/>
                </a:moveTo>
                <a:lnTo>
                  <a:pt x="5196114" y="0"/>
                </a:lnTo>
                <a:lnTo>
                  <a:pt x="6952343" y="682171"/>
                </a:lnTo>
                <a:lnTo>
                  <a:pt x="7024914" y="1814285"/>
                </a:lnTo>
                <a:lnTo>
                  <a:pt x="6386285" y="1973942"/>
                </a:lnTo>
                <a:lnTo>
                  <a:pt x="6371771" y="6052457"/>
                </a:lnTo>
                <a:lnTo>
                  <a:pt x="493485" y="6879771"/>
                </a:lnTo>
                <a:lnTo>
                  <a:pt x="188685" y="5762171"/>
                </a:lnTo>
                <a:lnTo>
                  <a:pt x="0" y="1306285"/>
                </a:lnTo>
                <a:lnTo>
                  <a:pt x="3265714" y="29028"/>
                </a:lnTo>
                <a:close/>
              </a:path>
            </a:pathLst>
          </a:custGeom>
          <a:noFill/>
          <a:ln w="31750" algn="ctr">
            <a:solidFill>
              <a:srgbClr val="FF0000"/>
            </a:solidFill>
            <a:round/>
            <a:headEnd/>
            <a:tailEnd/>
          </a:ln>
        </p:spPr>
        <p:txBody>
          <a:bodyPr lIns="65306" tIns="32653" rIns="65306" bIns="32653"/>
          <a:lstStyle/>
          <a:p>
            <a:endParaRPr lang="ru-RU"/>
          </a:p>
        </p:txBody>
      </p:sp>
      <p:sp>
        <p:nvSpPr>
          <p:cNvPr id="16388" name="Text Box 553"/>
          <p:cNvSpPr txBox="1">
            <a:spLocks noChangeArrowheads="1"/>
          </p:cNvSpPr>
          <p:nvPr/>
        </p:nvSpPr>
        <p:spPr bwMode="auto">
          <a:xfrm>
            <a:off x="0" y="-153988"/>
            <a:ext cx="9144000" cy="1030288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lIns="33143" tIns="16574" rIns="33143" bIns="16574" anchor="ctr" anchorCtr="1">
            <a:spAutoFit/>
          </a:bodyPr>
          <a:lstStyle/>
          <a:p>
            <a:pPr algn="ctr" defTabSz="911225">
              <a:lnSpc>
                <a:spcPct val="90000"/>
              </a:lnSpc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ПАСПОРТ ТЕРРИТОРИИ СЕЛЬСКОГО ПОСЕЛЕНИЯ</a:t>
            </a:r>
          </a:p>
          <a:p>
            <a:pPr algn="ctr" defTabSz="911225">
              <a:lnSpc>
                <a:spcPct val="90000"/>
              </a:lnSpc>
            </a:pPr>
            <a:r>
              <a:rPr lang="ru-RU">
                <a:latin typeface="Times New Roman" pitchFamily="18" charset="0"/>
              </a:rPr>
              <a:t>Риски затоплений (подтоплений) </a:t>
            </a:r>
          </a:p>
          <a:p>
            <a:pPr algn="ctr" defTabSz="911225">
              <a:lnSpc>
                <a:spcPct val="90000"/>
              </a:lnSpc>
            </a:pPr>
            <a:r>
              <a:rPr lang="ru-RU">
                <a:latin typeface="Times New Roman" pitchFamily="18" charset="0"/>
              </a:rPr>
              <a:t>Риск весеннего половодья</a:t>
            </a:r>
          </a:p>
          <a:p>
            <a:pPr algn="ctr" defTabSz="911225">
              <a:lnSpc>
                <a:spcPct val="90000"/>
              </a:lnSpc>
            </a:pPr>
            <a:r>
              <a:rPr lang="ru-RU">
                <a:latin typeface="Times New Roman" pitchFamily="18" charset="0"/>
              </a:rPr>
              <a:t>на территории поселка Заречный Благовещенского муниципального района</a:t>
            </a:r>
          </a:p>
        </p:txBody>
      </p:sp>
      <p:graphicFrame>
        <p:nvGraphicFramePr>
          <p:cNvPr id="6" name="Group 62"/>
          <p:cNvGraphicFramePr>
            <a:graphicFrameLocks noGrp="1"/>
          </p:cNvGraphicFramePr>
          <p:nvPr/>
        </p:nvGraphicFramePr>
        <p:xfrm>
          <a:off x="0" y="5616575"/>
          <a:ext cx="3889376" cy="1242043"/>
        </p:xfrm>
        <a:graphic>
          <a:graphicData uri="http://schemas.openxmlformats.org/drawingml/2006/table">
            <a:tbl>
              <a:tblPr/>
              <a:tblGrid>
                <a:gridCol w="234724"/>
                <a:gridCol w="1296080"/>
                <a:gridCol w="576036"/>
                <a:gridCol w="504599"/>
                <a:gridCol w="628196"/>
                <a:gridCol w="649741"/>
              </a:tblGrid>
              <a:tr h="191803">
                <a:tc gridSpan="6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Характеристика зон возможного подтопления</a:t>
                      </a: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3317">
                <a:tc grid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Уровни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Подъем воды, см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Дома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Население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Соц. знач. объекты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91803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Выход на пойму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730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33317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Неблагоприятное явление (НЯ)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1050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35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105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91803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Опасное явление (ОЯ)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1100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45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130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L="25144" marR="25144" marT="25144" marB="2514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306" name="Group 42"/>
          <p:cNvGraphicFramePr>
            <a:graphicFrameLocks noGrp="1"/>
          </p:cNvGraphicFramePr>
          <p:nvPr/>
        </p:nvGraphicFramePr>
        <p:xfrm>
          <a:off x="149225" y="1089025"/>
          <a:ext cx="8794751" cy="5116512"/>
        </p:xfrm>
        <a:graphic>
          <a:graphicData uri="http://schemas.openxmlformats.org/drawingml/2006/table">
            <a:tbl>
              <a:tblPr/>
              <a:tblGrid>
                <a:gridCol w="579362"/>
                <a:gridCol w="2810647"/>
                <a:gridCol w="2065752"/>
                <a:gridCol w="1816320"/>
                <a:gridCol w="1522670"/>
              </a:tblGrid>
              <a:tr h="251441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№п\п</a:t>
                      </a: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организации</a:t>
                      </a: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Местоположение</a:t>
                      </a: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ФИО руководителя</a:t>
                      </a: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Телефон</a:t>
                      </a: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1162124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Филиал Федерального государственного учреждения «Центр лабораторного анализа и технических измерений по Дальневосточному федеральному округу "Центр лабораторного анализа и технических измерений по Амурской области" </a:t>
                      </a: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675000 г. Благовещенск                       ул. Ленина,165-д</a:t>
                      </a: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Директор ЦЛАТИ по Амурской области Ключевский В.Г. </a:t>
                      </a: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8(416-2)52-23-38</a:t>
                      </a: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6692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Химико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-радиометрическая лаборатория ОГУ «Амурский центр  ГЗ и ПБ»</a:t>
                      </a: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675000 г. Благовещенск             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Амурская,227</a:t>
                      </a: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Начальник Белоусов П.В. </a:t>
                      </a: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8(416-2)52-43-11</a:t>
                      </a: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6692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Институт геологии и природопользования ДВО РАН</a:t>
                      </a: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675000 г. Благовещенск                         пер. Релочный,1 </a:t>
                      </a: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Директор доктор ГМН 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Сорокин А.А. </a:t>
                      </a: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8(416-2)22-53-25 </a:t>
                      </a: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66628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Институт геологии и природопользования ДВО РАН</a:t>
                      </a: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675000 г. Благовещенск                         пер. Релочный,1 </a:t>
                      </a: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Директор доктор ГМН 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Сорокин А.А. </a:t>
                      </a: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8(416-2)22-53-25 </a:t>
                      </a: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03051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Центральная аналитическая лаборатория ФГУГП  "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Амургеология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" </a:t>
                      </a: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675000 г. Благовещенск     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ул.Первомайская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,27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Начальник   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Гордевич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О.А. </a:t>
                      </a: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51-25-04</a:t>
                      </a: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66628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ГУ "Амурский ЦГМС"</a:t>
                      </a: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675025 г. Благовещенск                          ул. Чайковского, 7</a:t>
                      </a: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Начальник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Ситникова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Г.В. </a:t>
                      </a: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4162-44-92-00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66628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Управление Федеральной службы по надзору в сфере природопользования по Амурской области</a:t>
                      </a: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675000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г.Благовещенск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ул. Амурская 221</a:t>
                      </a: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Колесников В.В.</a:t>
                      </a: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52-33-44</a:t>
                      </a: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66628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Министерство природных ресурсов</a:t>
                      </a: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675003 г. Благовещенск, ул. Ленина 135</a:t>
                      </a: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Никандров Г.А. </a:t>
                      </a: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4162 59-39-43 </a:t>
                      </a:r>
                    </a:p>
                  </a:txBody>
                  <a:tcPr marL="17980" marR="17980" marT="17982" marB="1798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160" name="Прямоугольник 5"/>
          <p:cNvSpPr>
            <a:spLocks noChangeArrowheads="1"/>
          </p:cNvSpPr>
          <p:nvPr/>
        </p:nvSpPr>
        <p:spPr bwMode="auto">
          <a:xfrm>
            <a:off x="0" y="0"/>
            <a:ext cx="9144000" cy="771525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1240B29-F687-4F45-9708-019B960494DF}"/>
          </a:extLst>
        </p:spPr>
        <p:txBody>
          <a:bodyPr lIns="65306" tIns="32653" rIns="65306" bIns="32653" anchor="ctr"/>
          <a:lstStyle/>
          <a:p>
            <a:pPr algn="ctr" defTabSz="912813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ПАСПОРТ ТЕРРИТОРИИ БЛАГОВЕЩЕНСКОГО РАЙОНА</a:t>
            </a:r>
          </a:p>
          <a:p>
            <a:pPr algn="ctr" defTabSz="912813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(организация экологического мониторинга на территории)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2127" name="Group 351"/>
          <p:cNvGraphicFramePr>
            <a:graphicFrameLocks noGrp="1"/>
          </p:cNvGraphicFramePr>
          <p:nvPr/>
        </p:nvGraphicFramePr>
        <p:xfrm>
          <a:off x="11113" y="781050"/>
          <a:ext cx="9144000" cy="5341940"/>
        </p:xfrm>
        <a:graphic>
          <a:graphicData uri="http://schemas.openxmlformats.org/drawingml/2006/table">
            <a:tbl>
              <a:tblPr/>
              <a:tblGrid>
                <a:gridCol w="1776413"/>
                <a:gridCol w="476250"/>
                <a:gridCol w="741362"/>
                <a:gridCol w="534988"/>
                <a:gridCol w="534987"/>
                <a:gridCol w="539750"/>
                <a:gridCol w="539750"/>
                <a:gridCol w="741363"/>
                <a:gridCol w="744537"/>
                <a:gridCol w="647700"/>
                <a:gridCol w="647700"/>
                <a:gridCol w="744538"/>
                <a:gridCol w="474662"/>
              </a:tblGrid>
              <a:tr h="581025">
                <a:tc rowSpan="3"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Название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подр</a:t>
                      </a: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-я, старший (звание, Ф.И.О., телефон)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Привл</a:t>
                      </a: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в соотв. с </a:t>
                      </a:r>
                      <a:r>
                        <a:rPr kumimoji="0" lang="ru-RU" sz="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пасп</a:t>
                      </a: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-м территории (планами применения)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Привлекалось фактически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Нормативное 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время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Нормативн. документ 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Временные показатели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Расстояние до места ЧС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Недостатки в реагировании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730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л/с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тех.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убытия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прибытия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97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л/с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тех.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Получение инф.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Время убытия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Время прибытия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2725">
                <a:tc gridSpan="13"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МЧС России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4313">
                <a:tc gridSpan="13"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Органы управления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 пожарно-спасательного гарнизона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1мин.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ДСП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1мин.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1мин.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725"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 ГУ МЧС России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ДСП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1мин.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 регионального центра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ОШ ГУ МЧС России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30мин. – 1час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ДСП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1мин.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30мин.-1час.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ОШ регионального центра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725">
                <a:tc gridSpan="13"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Силы и средства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за МЧС России: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725">
                <a:tc gridSpan="13"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ФП РСЧС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2725">
                <a:tc gridSpan="13"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Органы управления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725"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58" name="Прямоугольник 5"/>
          <p:cNvSpPr>
            <a:spLocks noChangeArrowheads="1"/>
          </p:cNvSpPr>
          <p:nvPr/>
        </p:nvSpPr>
        <p:spPr bwMode="auto">
          <a:xfrm>
            <a:off x="0" y="1588"/>
            <a:ext cx="9144000" cy="769937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1240B29-F687-4F45-9708-019B960494DF}"/>
          </a:extLst>
        </p:spPr>
        <p:txBody>
          <a:bodyPr lIns="65301" tIns="32650" rIns="65301" bIns="32650" anchor="ctr"/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ПАСПОРТ ТЕРРИТОРИИ БЛАГОВЕЩЕНСКОГО РАЙОНА</a:t>
            </a:r>
          </a:p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(ведомость привлечения сил и средств, для ликвидации последствий ЧС)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2127" name="Group 351"/>
          <p:cNvGraphicFramePr>
            <a:graphicFrameLocks noGrp="1"/>
          </p:cNvGraphicFramePr>
          <p:nvPr/>
        </p:nvGraphicFramePr>
        <p:xfrm>
          <a:off x="11113" y="781050"/>
          <a:ext cx="9144000" cy="5282244"/>
        </p:xfrm>
        <a:graphic>
          <a:graphicData uri="http://schemas.openxmlformats.org/drawingml/2006/table">
            <a:tbl>
              <a:tblPr/>
              <a:tblGrid>
                <a:gridCol w="1776413"/>
                <a:gridCol w="476250"/>
                <a:gridCol w="741362"/>
                <a:gridCol w="534988"/>
                <a:gridCol w="534987"/>
                <a:gridCol w="539750"/>
                <a:gridCol w="539750"/>
                <a:gridCol w="741363"/>
                <a:gridCol w="744537"/>
                <a:gridCol w="647700"/>
                <a:gridCol w="647700"/>
                <a:gridCol w="744538"/>
                <a:gridCol w="474662"/>
              </a:tblGrid>
              <a:tr h="274319">
                <a:tc rowSpan="3"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Название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подр</a:t>
                      </a: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-я, старший (звание, Ф.И.О., телефон)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Привл</a:t>
                      </a: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в соотв. с </a:t>
                      </a:r>
                      <a:r>
                        <a:rPr kumimoji="0" lang="ru-RU" sz="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пасп</a:t>
                      </a: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-м территории (планами применения)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99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Привлекалось фактически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Нормативное 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время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Нормативн. документ 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solidFill>
                      <a:srgbClr val="FFFF99"/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Временные показатели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solidFill>
                      <a:srgbClr val="FFFF99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Расстояние до места ЧС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solidFill>
                      <a:srgbClr val="FFFF99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Недостатки в реагировании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solidFill>
                      <a:srgbClr val="FFFF99"/>
                    </a:solidFill>
                  </a:tcPr>
                </a:tc>
              </a:tr>
              <a:tr h="2743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л/с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тех.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убытия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прибытия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solidFill>
                      <a:srgbClr val="FFFF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43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л/с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тех.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solidFill>
                      <a:srgbClr val="FFFF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Получение инф.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Время убытия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Время прибытия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solidFill>
                      <a:srgbClr val="FFFF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4278">
                <a:tc gridSpan="13"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Силы и средства 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2690"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МВД России: 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Приказ №672 от 02.07.2002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7914"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служба охраны общественного порядка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дсп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дсп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2мин-1час</a:t>
                      </a:r>
                    </a:p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Приказ №672 от 02.07.2002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278"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ГИБДД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10мин.-2часа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Приказ №672 от 02.07.2002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749"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вневедомственная охрана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10мин.-2часа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Приказ №672 от 02.07.2002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083"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Минздравсоцразвития</a:t>
                      </a: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10мин.-2часа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278"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ВЦМК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10мин.-2часа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690"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ФМБА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10мин.-2часа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278"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Минэнерго: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10мин.-2часа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690"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Минобороны: 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10мин.-2часа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690"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Минприроды: 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10мин.-2часа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690"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Минкомсвязь</a:t>
                      </a: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: 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10мин.-2часа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690"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Минтранс: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10мин.-2часа</a:t>
                      </a: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690"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690"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за ФП РСЧС: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52" marR="3915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24" name="Прямоугольник 5"/>
          <p:cNvSpPr>
            <a:spLocks noChangeArrowheads="1"/>
          </p:cNvSpPr>
          <p:nvPr/>
        </p:nvSpPr>
        <p:spPr bwMode="auto">
          <a:xfrm>
            <a:off x="0" y="1588"/>
            <a:ext cx="9144000" cy="769937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1240B29-F687-4F45-9708-019B960494DF}"/>
          </a:extLst>
        </p:spPr>
        <p:txBody>
          <a:bodyPr lIns="65301" tIns="32650" rIns="65301" bIns="32650" anchor="ctr"/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ПАСПОРТ ТЕРРИТОРИИ БЛАГОВЕЩЕНСКОГО РАЙОНА</a:t>
            </a:r>
          </a:p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(ведомость привлечения сил и средств, для ликвидации последствий ЧС)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4210" name="Group 386"/>
          <p:cNvGraphicFramePr>
            <a:graphicFrameLocks noGrp="1"/>
          </p:cNvGraphicFramePr>
          <p:nvPr/>
        </p:nvGraphicFramePr>
        <p:xfrm>
          <a:off x="0" y="781050"/>
          <a:ext cx="9144000" cy="5748341"/>
        </p:xfrm>
        <a:graphic>
          <a:graphicData uri="http://schemas.openxmlformats.org/drawingml/2006/table">
            <a:tbl>
              <a:tblPr/>
              <a:tblGrid>
                <a:gridCol w="1776413"/>
                <a:gridCol w="428625"/>
                <a:gridCol w="476250"/>
                <a:gridCol w="488950"/>
                <a:gridCol w="534987"/>
                <a:gridCol w="531813"/>
                <a:gridCol w="539750"/>
                <a:gridCol w="742950"/>
                <a:gridCol w="744537"/>
                <a:gridCol w="533400"/>
                <a:gridCol w="647700"/>
                <a:gridCol w="746125"/>
                <a:gridCol w="952500"/>
              </a:tblGrid>
              <a:tr h="217488">
                <a:tc gridSpan="13"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ТП РСЧС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7488">
                <a:tc gridSpan="13"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Органы управления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7488"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 объекта 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 </a:t>
                      </a: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КЧСиОПБ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г.Благовещенск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50"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ОШ (КЧСиОПБ объекта)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50"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ОШ (</a:t>
                      </a: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КЧСиОПБ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Благовещенск) 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7488">
                <a:tc gridSpan="13"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Силы и средства 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7488"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Газовая служба 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3874"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Аварийно-спасательные формирования 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Коммунальная служба 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50"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Энергетическая служба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50"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Медицинская служба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7488"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т.д.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за ТП РСЧС: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156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075">
                <a:tc gridSpan="13"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другие министерства и ведомства (организации)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Прокуратура 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7488"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ФСБ 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дсп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дсп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3874"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 за другие министерства и ведомства: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7488"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Всего: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261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068" marR="3906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56" name="Прямоугольник 5"/>
          <p:cNvSpPr>
            <a:spLocks noChangeArrowheads="1"/>
          </p:cNvSpPr>
          <p:nvPr/>
        </p:nvSpPr>
        <p:spPr bwMode="auto">
          <a:xfrm>
            <a:off x="0" y="1588"/>
            <a:ext cx="9144000" cy="769937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1240B29-F687-4F45-9708-019B960494DF}"/>
          </a:extLst>
        </p:spPr>
        <p:txBody>
          <a:bodyPr lIns="65301" tIns="32650" rIns="65301" bIns="32650" anchor="ctr"/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ПАСПОРТ ТЕРРИТОРИИ БЛАГОВЕЩЕНСКОГО РАЙОНА</a:t>
            </a:r>
          </a:p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(ведомость привлечения сил и средств, для ликвидации последствий ЧС)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19"/>
          <p:cNvGraphicFramePr>
            <a:graphicFrameLocks noChangeAspect="1"/>
          </p:cNvGraphicFramePr>
          <p:nvPr/>
        </p:nvGraphicFramePr>
        <p:xfrm>
          <a:off x="2843213" y="431800"/>
          <a:ext cx="3376612" cy="6237288"/>
        </p:xfrm>
        <a:graphic>
          <a:graphicData uri="http://schemas.openxmlformats.org/presentationml/2006/ole">
            <p:oleObj spid="_x0000_s2050" name="Image" r:id="rId3" imgW="1403250" imgH="2592000" progId="Photoshop.Image.9">
              <p:embed/>
            </p:oleObj>
          </a:graphicData>
        </a:graphic>
      </p:graphicFrame>
      <p:sp>
        <p:nvSpPr>
          <p:cNvPr id="2051" name="Freeform 437"/>
          <p:cNvSpPr>
            <a:spLocks/>
          </p:cNvSpPr>
          <p:nvPr/>
        </p:nvSpPr>
        <p:spPr bwMode="auto">
          <a:xfrm>
            <a:off x="2824163" y="446088"/>
            <a:ext cx="3341687" cy="6172200"/>
          </a:xfrm>
          <a:custGeom>
            <a:avLst/>
            <a:gdLst>
              <a:gd name="T0" fmla="*/ 2147483647 w 2948"/>
              <a:gd name="T1" fmla="*/ 2147483647 h 5443"/>
              <a:gd name="T2" fmla="*/ 2147483647 w 2948"/>
              <a:gd name="T3" fmla="*/ 2147483647 h 5443"/>
              <a:gd name="T4" fmla="*/ 2147483647 w 2948"/>
              <a:gd name="T5" fmla="*/ 2147483647 h 5443"/>
              <a:gd name="T6" fmla="*/ 2147483647 w 2948"/>
              <a:gd name="T7" fmla="*/ 2147483647 h 5443"/>
              <a:gd name="T8" fmla="*/ 2147483647 w 2948"/>
              <a:gd name="T9" fmla="*/ 2147483647 h 5443"/>
              <a:gd name="T10" fmla="*/ 2147483647 w 2948"/>
              <a:gd name="T11" fmla="*/ 2147483647 h 5443"/>
              <a:gd name="T12" fmla="*/ 2147483647 w 2948"/>
              <a:gd name="T13" fmla="*/ 2147483647 h 5443"/>
              <a:gd name="T14" fmla="*/ 2147483647 w 2948"/>
              <a:gd name="T15" fmla="*/ 2147483647 h 5443"/>
              <a:gd name="T16" fmla="*/ 2147483647 w 2948"/>
              <a:gd name="T17" fmla="*/ 2147483647 h 5443"/>
              <a:gd name="T18" fmla="*/ 2147483647 w 2948"/>
              <a:gd name="T19" fmla="*/ 2147483647 h 5443"/>
              <a:gd name="T20" fmla="*/ 2147483647 w 2948"/>
              <a:gd name="T21" fmla="*/ 2147483647 h 5443"/>
              <a:gd name="T22" fmla="*/ 2147483647 w 2948"/>
              <a:gd name="T23" fmla="*/ 2147483647 h 5443"/>
              <a:gd name="T24" fmla="*/ 2147483647 w 2948"/>
              <a:gd name="T25" fmla="*/ 2147483647 h 5443"/>
              <a:gd name="T26" fmla="*/ 2147483647 w 2948"/>
              <a:gd name="T27" fmla="*/ 2147483647 h 5443"/>
              <a:gd name="T28" fmla="*/ 2147483647 w 2948"/>
              <a:gd name="T29" fmla="*/ 2147483647 h 5443"/>
              <a:gd name="T30" fmla="*/ 2147483647 w 2948"/>
              <a:gd name="T31" fmla="*/ 2147483647 h 5443"/>
              <a:gd name="T32" fmla="*/ 2147483647 w 2948"/>
              <a:gd name="T33" fmla="*/ 0 h 5443"/>
              <a:gd name="T34" fmla="*/ 2147483647 w 2948"/>
              <a:gd name="T35" fmla="*/ 2147483647 h 5443"/>
              <a:gd name="T36" fmla="*/ 2147483647 w 2948"/>
              <a:gd name="T37" fmla="*/ 2147483647 h 5443"/>
              <a:gd name="T38" fmla="*/ 2147483647 w 2948"/>
              <a:gd name="T39" fmla="*/ 2147483647 h 5443"/>
              <a:gd name="T40" fmla="*/ 0 w 2948"/>
              <a:gd name="T41" fmla="*/ 2147483647 h 5443"/>
              <a:gd name="T42" fmla="*/ 2147483647 w 2948"/>
              <a:gd name="T43" fmla="*/ 2147483647 h 5443"/>
              <a:gd name="T44" fmla="*/ 2147483647 w 2948"/>
              <a:gd name="T45" fmla="*/ 2147483647 h 5443"/>
              <a:gd name="T46" fmla="*/ 2147483647 w 2948"/>
              <a:gd name="T47" fmla="*/ 2147483647 h 5443"/>
              <a:gd name="T48" fmla="*/ 2147483647 w 2948"/>
              <a:gd name="T49" fmla="*/ 2147483647 h 5443"/>
              <a:gd name="T50" fmla="*/ 2147483647 w 2948"/>
              <a:gd name="T51" fmla="*/ 2147483647 h 5443"/>
              <a:gd name="T52" fmla="*/ 2147483647 w 2948"/>
              <a:gd name="T53" fmla="*/ 2147483647 h 5443"/>
              <a:gd name="T54" fmla="*/ 2147483647 w 2948"/>
              <a:gd name="T55" fmla="*/ 2147483647 h 5443"/>
              <a:gd name="T56" fmla="*/ 2147483647 w 2948"/>
              <a:gd name="T57" fmla="*/ 2147483647 h 5443"/>
              <a:gd name="T58" fmla="*/ 2147483647 w 2948"/>
              <a:gd name="T59" fmla="*/ 2147483647 h 5443"/>
              <a:gd name="T60" fmla="*/ 2147483647 w 2948"/>
              <a:gd name="T61" fmla="*/ 2147483647 h 5443"/>
              <a:gd name="T62" fmla="*/ 2147483647 w 2948"/>
              <a:gd name="T63" fmla="*/ 2147483647 h 5443"/>
              <a:gd name="T64" fmla="*/ 2147483647 w 2948"/>
              <a:gd name="T65" fmla="*/ 2147483647 h 544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948"/>
              <a:gd name="T100" fmla="*/ 0 h 5443"/>
              <a:gd name="T101" fmla="*/ 2948 w 2948"/>
              <a:gd name="T102" fmla="*/ 5443 h 5443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948" h="5443">
                <a:moveTo>
                  <a:pt x="1315" y="5443"/>
                </a:moveTo>
                <a:lnTo>
                  <a:pt x="1678" y="5443"/>
                </a:lnTo>
                <a:lnTo>
                  <a:pt x="1678" y="5262"/>
                </a:lnTo>
                <a:lnTo>
                  <a:pt x="2631" y="5262"/>
                </a:lnTo>
                <a:lnTo>
                  <a:pt x="2631" y="5126"/>
                </a:lnTo>
                <a:lnTo>
                  <a:pt x="2721" y="5126"/>
                </a:lnTo>
                <a:lnTo>
                  <a:pt x="2721" y="4990"/>
                </a:lnTo>
                <a:lnTo>
                  <a:pt x="2585" y="4718"/>
                </a:lnTo>
                <a:lnTo>
                  <a:pt x="2585" y="4491"/>
                </a:lnTo>
                <a:lnTo>
                  <a:pt x="2721" y="4355"/>
                </a:lnTo>
                <a:lnTo>
                  <a:pt x="2857" y="4355"/>
                </a:lnTo>
                <a:lnTo>
                  <a:pt x="2903" y="4219"/>
                </a:lnTo>
                <a:lnTo>
                  <a:pt x="2540" y="3810"/>
                </a:lnTo>
                <a:lnTo>
                  <a:pt x="2404" y="3810"/>
                </a:lnTo>
                <a:lnTo>
                  <a:pt x="2404" y="3674"/>
                </a:lnTo>
                <a:lnTo>
                  <a:pt x="2313" y="3538"/>
                </a:lnTo>
                <a:lnTo>
                  <a:pt x="2313" y="3447"/>
                </a:lnTo>
                <a:lnTo>
                  <a:pt x="2222" y="3266"/>
                </a:lnTo>
                <a:lnTo>
                  <a:pt x="2041" y="3175"/>
                </a:lnTo>
                <a:lnTo>
                  <a:pt x="2041" y="2903"/>
                </a:lnTo>
                <a:lnTo>
                  <a:pt x="2404" y="2586"/>
                </a:lnTo>
                <a:lnTo>
                  <a:pt x="2358" y="2495"/>
                </a:lnTo>
                <a:lnTo>
                  <a:pt x="2404" y="2313"/>
                </a:lnTo>
                <a:lnTo>
                  <a:pt x="2358" y="2268"/>
                </a:lnTo>
                <a:lnTo>
                  <a:pt x="2404" y="2132"/>
                </a:lnTo>
                <a:lnTo>
                  <a:pt x="2495" y="1996"/>
                </a:lnTo>
                <a:lnTo>
                  <a:pt x="2585" y="1678"/>
                </a:lnTo>
                <a:lnTo>
                  <a:pt x="2585" y="1361"/>
                </a:lnTo>
                <a:lnTo>
                  <a:pt x="2857" y="1270"/>
                </a:lnTo>
                <a:lnTo>
                  <a:pt x="2903" y="862"/>
                </a:lnTo>
                <a:lnTo>
                  <a:pt x="2857" y="635"/>
                </a:lnTo>
                <a:lnTo>
                  <a:pt x="2948" y="408"/>
                </a:lnTo>
                <a:lnTo>
                  <a:pt x="2948" y="91"/>
                </a:lnTo>
                <a:lnTo>
                  <a:pt x="1587" y="0"/>
                </a:lnTo>
                <a:lnTo>
                  <a:pt x="816" y="46"/>
                </a:lnTo>
                <a:lnTo>
                  <a:pt x="635" y="363"/>
                </a:lnTo>
                <a:lnTo>
                  <a:pt x="635" y="499"/>
                </a:lnTo>
                <a:lnTo>
                  <a:pt x="589" y="635"/>
                </a:lnTo>
                <a:lnTo>
                  <a:pt x="453" y="726"/>
                </a:lnTo>
                <a:lnTo>
                  <a:pt x="363" y="817"/>
                </a:lnTo>
                <a:lnTo>
                  <a:pt x="181" y="907"/>
                </a:lnTo>
                <a:lnTo>
                  <a:pt x="0" y="907"/>
                </a:lnTo>
                <a:lnTo>
                  <a:pt x="181" y="1361"/>
                </a:lnTo>
                <a:lnTo>
                  <a:pt x="363" y="1588"/>
                </a:lnTo>
                <a:lnTo>
                  <a:pt x="544" y="1769"/>
                </a:lnTo>
                <a:lnTo>
                  <a:pt x="544" y="1905"/>
                </a:lnTo>
                <a:lnTo>
                  <a:pt x="544" y="2177"/>
                </a:lnTo>
                <a:lnTo>
                  <a:pt x="589" y="2359"/>
                </a:lnTo>
                <a:lnTo>
                  <a:pt x="680" y="2404"/>
                </a:lnTo>
                <a:lnTo>
                  <a:pt x="862" y="2631"/>
                </a:lnTo>
                <a:lnTo>
                  <a:pt x="862" y="2812"/>
                </a:lnTo>
                <a:lnTo>
                  <a:pt x="771" y="2858"/>
                </a:lnTo>
                <a:lnTo>
                  <a:pt x="635" y="3085"/>
                </a:lnTo>
                <a:lnTo>
                  <a:pt x="589" y="3311"/>
                </a:lnTo>
                <a:lnTo>
                  <a:pt x="726" y="3447"/>
                </a:lnTo>
                <a:lnTo>
                  <a:pt x="771" y="3629"/>
                </a:lnTo>
                <a:lnTo>
                  <a:pt x="816" y="3720"/>
                </a:lnTo>
                <a:lnTo>
                  <a:pt x="726" y="3901"/>
                </a:lnTo>
                <a:lnTo>
                  <a:pt x="726" y="4083"/>
                </a:lnTo>
                <a:lnTo>
                  <a:pt x="816" y="4264"/>
                </a:lnTo>
                <a:lnTo>
                  <a:pt x="1315" y="4445"/>
                </a:lnTo>
                <a:lnTo>
                  <a:pt x="1587" y="4581"/>
                </a:lnTo>
                <a:lnTo>
                  <a:pt x="1769" y="4718"/>
                </a:lnTo>
                <a:lnTo>
                  <a:pt x="1814" y="4854"/>
                </a:lnTo>
                <a:lnTo>
                  <a:pt x="1633" y="5080"/>
                </a:lnTo>
                <a:lnTo>
                  <a:pt x="1315" y="5443"/>
                </a:lnTo>
                <a:close/>
              </a:path>
            </a:pathLst>
          </a:cu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 lIns="65290" tIns="32645" rIns="65290" bIns="32645"/>
          <a:lstStyle/>
          <a:p>
            <a:endParaRPr lang="ru-RU"/>
          </a:p>
        </p:txBody>
      </p:sp>
      <p:sp>
        <p:nvSpPr>
          <p:cNvPr id="2052" name="Rectangle 5"/>
          <p:cNvSpPr>
            <a:spLocks noChangeArrowheads="1"/>
          </p:cNvSpPr>
          <p:nvPr/>
        </p:nvSpPr>
        <p:spPr bwMode="auto">
          <a:xfrm>
            <a:off x="0" y="0"/>
            <a:ext cx="9144000" cy="960438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4994" tIns="32497" rIns="64994" bIns="32497" anchor="ctr"/>
          <a:lstStyle/>
          <a:p>
            <a:pPr algn="ctr">
              <a:lnSpc>
                <a:spcPct val="80000"/>
              </a:lnSpc>
            </a:pPr>
            <a:r>
              <a:rPr lang="ru-RU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ПАСПОРТ ТЕРРИТОРИИ БЛАГОВЕЩЕНСКОГО РАЙОНА</a:t>
            </a:r>
          </a:p>
          <a:p>
            <a:pPr algn="ctr">
              <a:lnSpc>
                <a:spcPct val="90000"/>
              </a:lnSpc>
            </a:pPr>
            <a:r>
              <a:rPr lang="ru-RU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Риски подтоплений (затоплений)</a:t>
            </a:r>
          </a:p>
          <a:p>
            <a:pPr algn="ctr">
              <a:lnSpc>
                <a:spcPct val="90000"/>
              </a:lnSpc>
            </a:pPr>
            <a:r>
              <a:rPr lang="ru-RU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Риск затопления (подтопления), формируемые другими гидрологическими явлениями</a:t>
            </a:r>
          </a:p>
        </p:txBody>
      </p:sp>
      <p:sp>
        <p:nvSpPr>
          <p:cNvPr id="2053" name="Rectangle 18"/>
          <p:cNvSpPr>
            <a:spLocks noChangeArrowheads="1"/>
          </p:cNvSpPr>
          <p:nvPr/>
        </p:nvSpPr>
        <p:spPr bwMode="auto">
          <a:xfrm>
            <a:off x="328613" y="2708275"/>
            <a:ext cx="8518525" cy="1512888"/>
          </a:xfrm>
          <a:prstGeom prst="rect">
            <a:avLst/>
          </a:prstGeom>
          <a:solidFill>
            <a:srgbClr val="FF9900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lIns="65298" tIns="32649" rIns="65298" bIns="32649" anchor="ctr"/>
          <a:lstStyle/>
          <a:p>
            <a:pPr algn="ctr" defTabSz="912813"/>
            <a:r>
              <a:rPr lang="ru-RU" sz="1400">
                <a:latin typeface="Calibri" pitchFamily="34" charset="0"/>
              </a:rPr>
              <a:t>Риск затопления (подтопления), формируемые </a:t>
            </a:r>
          </a:p>
          <a:p>
            <a:pPr algn="ctr" defTabSz="912813"/>
            <a:r>
              <a:rPr lang="ru-RU" sz="1400">
                <a:latin typeface="Calibri" pitchFamily="34" charset="0"/>
              </a:rPr>
              <a:t>другими гидрологическими явлениями</a:t>
            </a:r>
          </a:p>
          <a:p>
            <a:pPr algn="ctr" defTabSz="912813"/>
            <a:r>
              <a:rPr lang="ru-RU" sz="1400">
                <a:latin typeface="Calibri" pitchFamily="34" charset="0"/>
              </a:rPr>
              <a:t> на территории села отсутствуют в связи </a:t>
            </a:r>
          </a:p>
          <a:p>
            <a:pPr algn="ctr" defTabSz="912813"/>
            <a:r>
              <a:rPr lang="ru-RU" sz="1400">
                <a:latin typeface="Calibri" pitchFamily="34" charset="0"/>
              </a:rPr>
              <a:t> географическими условиями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57188" y="801688"/>
            <a:ext cx="8786812" cy="6056312"/>
          </a:xfrm>
        </p:spPr>
      </p:pic>
      <p:sp>
        <p:nvSpPr>
          <p:cNvPr id="43" name="Прямоугольная выноска 42"/>
          <p:cNvSpPr/>
          <p:nvPr/>
        </p:nvSpPr>
        <p:spPr>
          <a:xfrm>
            <a:off x="2411413" y="3284538"/>
            <a:ext cx="2571750" cy="1071562"/>
          </a:xfrm>
          <a:prstGeom prst="wedgeRectCallout">
            <a:avLst>
              <a:gd name="adj1" fmla="val 73825"/>
              <a:gd name="adj2" fmla="val 42208"/>
            </a:avLst>
          </a:prstGeom>
          <a:solidFill>
            <a:srgbClr val="1BF5F5">
              <a:alpha val="54902"/>
            </a:srgb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146" tIns="32573" rIns="65146" bIns="32573" anchor="ctr"/>
          <a:lstStyle/>
          <a:p>
            <a:pPr defTabSz="91198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р. Амур</a:t>
            </a:r>
          </a:p>
          <a:p>
            <a:pPr defTabSz="91198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Длина – 1257 км.</a:t>
            </a:r>
          </a:p>
          <a:p>
            <a:pPr defTabSz="91198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Глубина – до 5 метров</a:t>
            </a:r>
          </a:p>
          <a:p>
            <a:pPr defTabSz="91198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Скорость – 2 м/с</a:t>
            </a:r>
          </a:p>
          <a:p>
            <a:pPr defTabSz="91198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Площадь водосбора – 1855000 кв.км.</a:t>
            </a:r>
          </a:p>
          <a:p>
            <a:pPr defTabSz="91198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Начало ледостава – 1 декада декабря</a:t>
            </a:r>
          </a:p>
          <a:p>
            <a:pPr defTabSz="91198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Время вскрытия реки – 1 декада марта  </a:t>
            </a:r>
          </a:p>
          <a:p>
            <a:pPr defTabSz="91198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Среднемноголетняя толщина льда – 90-120 см</a:t>
            </a:r>
          </a:p>
        </p:txBody>
      </p:sp>
      <p:sp>
        <p:nvSpPr>
          <p:cNvPr id="138" name="Прямоугольник 137"/>
          <p:cNvSpPr/>
          <p:nvPr/>
        </p:nvSpPr>
        <p:spPr>
          <a:xfrm>
            <a:off x="5003800" y="6381750"/>
            <a:ext cx="1714500" cy="28575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Гидропост Благовещенск</a:t>
            </a:r>
          </a:p>
        </p:txBody>
      </p:sp>
      <p:sp>
        <p:nvSpPr>
          <p:cNvPr id="69" name="Равнобедренный треугольник 68"/>
          <p:cNvSpPr/>
          <p:nvPr/>
        </p:nvSpPr>
        <p:spPr>
          <a:xfrm>
            <a:off x="6875463" y="6453188"/>
            <a:ext cx="219075" cy="234950"/>
          </a:xfrm>
          <a:prstGeom prst="triangle">
            <a:avLst/>
          </a:prstGeom>
          <a:solidFill>
            <a:srgbClr val="0070C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186" tIns="32593" rIns="65186" bIns="32593" anchor="ctr"/>
          <a:lstStyle/>
          <a:p>
            <a:pPr algn="ctr" defTabSz="91253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grpSp>
        <p:nvGrpSpPr>
          <p:cNvPr id="6150" name="Группа 69"/>
          <p:cNvGrpSpPr>
            <a:grpSpLocks/>
          </p:cNvGrpSpPr>
          <p:nvPr/>
        </p:nvGrpSpPr>
        <p:grpSpPr bwMode="auto">
          <a:xfrm>
            <a:off x="179388" y="4868863"/>
            <a:ext cx="1655762" cy="1584325"/>
            <a:chOff x="7143768" y="5509525"/>
            <a:chExt cx="1785937" cy="1289252"/>
          </a:xfrm>
        </p:grpSpPr>
        <p:sp>
          <p:nvSpPr>
            <p:cNvPr id="71" name="Прямоугольник 70"/>
            <p:cNvSpPr/>
            <p:nvPr/>
          </p:nvSpPr>
          <p:spPr>
            <a:xfrm>
              <a:off x="7143768" y="5509525"/>
              <a:ext cx="1785937" cy="128925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286" tIns="45650" rIns="91286" bIns="4565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000" dirty="0">
                <a:solidFill>
                  <a:schemeClr val="tx1"/>
                </a:solidFill>
              </a:endParaRPr>
            </a:p>
          </p:txBody>
        </p:sp>
        <p:sp>
          <p:nvSpPr>
            <p:cNvPr id="6179" name="TextBox 127"/>
            <p:cNvSpPr txBox="1">
              <a:spLocks noChangeArrowheads="1"/>
            </p:cNvSpPr>
            <p:nvPr/>
          </p:nvSpPr>
          <p:spPr bwMode="auto">
            <a:xfrm>
              <a:off x="7221419" y="5509525"/>
              <a:ext cx="1566565" cy="176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286" tIns="45650" rIns="91286" bIns="45650">
              <a:spAutoFit/>
            </a:bodyPr>
            <a:lstStyle/>
            <a:p>
              <a:r>
                <a:rPr lang="ru-RU" sz="1000"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</a:p>
          </p:txBody>
        </p:sp>
        <p:grpSp>
          <p:nvGrpSpPr>
            <p:cNvPr id="6180" name="Группа 91"/>
            <p:cNvGrpSpPr>
              <a:grpSpLocks/>
            </p:cNvGrpSpPr>
            <p:nvPr/>
          </p:nvGrpSpPr>
          <p:grpSpPr bwMode="auto">
            <a:xfrm>
              <a:off x="7215330" y="5709318"/>
              <a:ext cx="1516461" cy="154193"/>
              <a:chOff x="7141736" y="6052501"/>
              <a:chExt cx="1516461" cy="217583"/>
            </a:xfrm>
          </p:grpSpPr>
          <p:sp>
            <p:nvSpPr>
              <p:cNvPr id="6184" name="TextBox 132"/>
              <p:cNvSpPr txBox="1">
                <a:spLocks noChangeArrowheads="1"/>
              </p:cNvSpPr>
              <p:nvPr/>
            </p:nvSpPr>
            <p:spPr bwMode="auto">
              <a:xfrm>
                <a:off x="7691905" y="6052501"/>
                <a:ext cx="966292" cy="2175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1286" tIns="45650" rIns="91286" bIns="45650">
                <a:spAutoFit/>
              </a:bodyPr>
              <a:lstStyle/>
              <a:p>
                <a:r>
                  <a:rPr lang="ru-RU" sz="800">
                    <a:latin typeface="Times New Roman" pitchFamily="18" charset="0"/>
                    <a:cs typeface="Times New Roman" pitchFamily="18" charset="0"/>
                  </a:rPr>
                  <a:t>Границы</a:t>
                </a:r>
                <a:r>
                  <a:rPr lang="ru-RU" sz="70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800">
                    <a:latin typeface="Times New Roman" pitchFamily="18" charset="0"/>
                    <a:cs typeface="Times New Roman" pitchFamily="18" charset="0"/>
                  </a:rPr>
                  <a:t>района</a:t>
                </a:r>
              </a:p>
            </p:txBody>
          </p:sp>
          <p:cxnSp>
            <p:nvCxnSpPr>
              <p:cNvPr id="110" name="Прямая соединительная линия 109"/>
              <p:cNvCxnSpPr/>
              <p:nvPr/>
            </p:nvCxnSpPr>
            <p:spPr>
              <a:xfrm>
                <a:off x="7142091" y="6157031"/>
                <a:ext cx="214038" cy="3646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181" name="Группа 97"/>
            <p:cNvGrpSpPr>
              <a:grpSpLocks/>
            </p:cNvGrpSpPr>
            <p:nvPr/>
          </p:nvGrpSpPr>
          <p:grpSpPr bwMode="auto">
            <a:xfrm>
              <a:off x="7215328" y="5889125"/>
              <a:ext cx="1202185" cy="402417"/>
              <a:chOff x="7279581" y="5847843"/>
              <a:chExt cx="1089152" cy="399429"/>
            </a:xfrm>
          </p:grpSpPr>
          <p:sp>
            <p:nvSpPr>
              <p:cNvPr id="87" name="Равнобедренный треугольник 86"/>
              <p:cNvSpPr/>
              <p:nvPr/>
            </p:nvSpPr>
            <p:spPr>
              <a:xfrm>
                <a:off x="7279904" y="5848041"/>
                <a:ext cx="217184" cy="214134"/>
              </a:xfrm>
              <a:prstGeom prst="triangle">
                <a:avLst/>
              </a:prstGeom>
              <a:solidFill>
                <a:srgbClr val="0070C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5146" tIns="32573" rIns="65146" bIns="32573" anchor="ctr"/>
              <a:lstStyle/>
              <a:p>
                <a:pPr algn="ctr" defTabSz="911981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183" name="TextBox 131"/>
              <p:cNvSpPr txBox="1">
                <a:spLocks noChangeArrowheads="1"/>
              </p:cNvSpPr>
              <p:nvPr/>
            </p:nvSpPr>
            <p:spPr bwMode="auto">
              <a:xfrm>
                <a:off x="7780550" y="5931972"/>
                <a:ext cx="588183" cy="3153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1286" tIns="45650" rIns="91286" bIns="45650">
                <a:spAutoFit/>
              </a:bodyPr>
              <a:lstStyle/>
              <a:p>
                <a:r>
                  <a:rPr lang="ru-RU" sz="800">
                    <a:latin typeface="Times New Roman" pitchFamily="18" charset="0"/>
                    <a:cs typeface="Times New Roman" pitchFamily="18" charset="0"/>
                  </a:rPr>
                  <a:t>Гидропост</a:t>
                </a:r>
              </a:p>
            </p:txBody>
          </p:sp>
        </p:grpSp>
      </p:grpSp>
      <p:sp>
        <p:nvSpPr>
          <p:cNvPr id="6151" name="Text Box 553"/>
          <p:cNvSpPr txBox="1">
            <a:spLocks noChangeArrowheads="1"/>
          </p:cNvSpPr>
          <p:nvPr/>
        </p:nvSpPr>
        <p:spPr bwMode="auto">
          <a:xfrm>
            <a:off x="0" y="-26988"/>
            <a:ext cx="9144000" cy="960438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lIns="33147" tIns="16576" rIns="33147" bIns="16576" anchor="ctr" anchorCtr="1"/>
          <a:lstStyle/>
          <a:p>
            <a:pPr algn="ctr" defTabSz="1276350">
              <a:lnSpc>
                <a:spcPct val="90000"/>
              </a:lnSpc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ПАСПОРТ ТЕРРИТОРИИ БЛАГОВЕЩЕНСКОГО МУНИЦИПАЛЬНОГО РАЙОНА</a:t>
            </a:r>
          </a:p>
          <a:p>
            <a:pPr algn="ctr" defTabSz="1276350">
              <a:lnSpc>
                <a:spcPct val="90000"/>
              </a:lnSpc>
            </a:pPr>
            <a:r>
              <a:rPr lang="ru-RU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(Зоны возможного затопления, характеристики рек)</a:t>
            </a:r>
          </a:p>
          <a:p>
            <a:pPr algn="ctr" defTabSz="1276350">
              <a:lnSpc>
                <a:spcPct val="90000"/>
              </a:lnSpc>
            </a:pPr>
            <a:r>
              <a:rPr lang="ru-RU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Риск наводнений, формируемых интенсивными дождями и таянием снега в горах 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90" name="Прямоугольная выноска 89"/>
          <p:cNvSpPr/>
          <p:nvPr/>
        </p:nvSpPr>
        <p:spPr>
          <a:xfrm>
            <a:off x="6443663" y="2565400"/>
            <a:ext cx="2520950" cy="1143000"/>
          </a:xfrm>
          <a:prstGeom prst="wedgeRectCallout">
            <a:avLst>
              <a:gd name="adj1" fmla="val 32537"/>
              <a:gd name="adj2" fmla="val 112970"/>
            </a:avLst>
          </a:prstGeom>
          <a:solidFill>
            <a:srgbClr val="1BF5F5">
              <a:alpha val="54902"/>
            </a:srgb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146" tIns="32573" rIns="65146" bIns="32573" anchor="ctr"/>
          <a:lstStyle/>
          <a:p>
            <a:pPr defTabSz="91198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р. Зея</a:t>
            </a:r>
          </a:p>
          <a:p>
            <a:pPr defTabSz="91198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Длина – 1242 км.</a:t>
            </a:r>
          </a:p>
          <a:p>
            <a:pPr defTabSz="91198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Глубина – до 5 метров</a:t>
            </a:r>
          </a:p>
          <a:p>
            <a:pPr defTabSz="91198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Скорость – 2 м/с</a:t>
            </a:r>
          </a:p>
          <a:p>
            <a:pPr defTabSz="91198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Площадь водосбора – 233000 кв.км.</a:t>
            </a:r>
          </a:p>
          <a:p>
            <a:pPr defTabSz="91198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Начало ледостава – 1 декада декабря</a:t>
            </a:r>
          </a:p>
          <a:p>
            <a:pPr defTabSz="91198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Время вскрытия реки – 3 декада апреля</a:t>
            </a:r>
          </a:p>
          <a:p>
            <a:pPr defTabSz="91198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Среднемноголетняя толщина льда – 90-110 см</a:t>
            </a:r>
          </a:p>
        </p:txBody>
      </p:sp>
      <p:grpSp>
        <p:nvGrpSpPr>
          <p:cNvPr id="6153" name="Группа 1"/>
          <p:cNvGrpSpPr>
            <a:grpSpLocks/>
          </p:cNvGrpSpPr>
          <p:nvPr/>
        </p:nvGrpSpPr>
        <p:grpSpPr bwMode="auto">
          <a:xfrm>
            <a:off x="84138" y="981075"/>
            <a:ext cx="1912937" cy="398463"/>
            <a:chOff x="83556" y="980728"/>
            <a:chExt cx="1912954" cy="398803"/>
          </a:xfrm>
        </p:grpSpPr>
        <p:sp>
          <p:nvSpPr>
            <p:cNvPr id="28" name="Прямоугольник 27"/>
            <p:cNvSpPr/>
            <p:nvPr/>
          </p:nvSpPr>
          <p:spPr bwMode="auto">
            <a:xfrm>
              <a:off x="83556" y="980728"/>
              <a:ext cx="1912954" cy="398803"/>
            </a:xfrm>
            <a:prstGeom prst="rect">
              <a:avLst/>
            </a:prstGeom>
            <a:solidFill>
              <a:srgbClr val="00B050"/>
            </a:solidFill>
            <a:ln w="0">
              <a:solidFill>
                <a:srgbClr val="00B050"/>
              </a:solidFill>
            </a:ln>
            <a:scene3d>
              <a:camera prst="orthographicFront"/>
              <a:lightRig rig="soft" dir="t"/>
            </a:scene3d>
            <a:sp3d extrusionH="488950" prstMaterial="plastic">
              <a:bevelT w="139700" h="203200"/>
              <a:bevelB w="0" h="508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5308" tIns="32654" rIns="65308" bIns="32654" anchor="ctr"/>
            <a:lstStyle/>
            <a:p>
              <a:pPr algn="ctr" defTabSz="91376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29" name="Прямоугольник 28"/>
            <p:cNvSpPr/>
            <p:nvPr/>
          </p:nvSpPr>
          <p:spPr bwMode="auto">
            <a:xfrm>
              <a:off x="226432" y="1060171"/>
              <a:ext cx="1557351" cy="219262"/>
            </a:xfrm>
            <a:prstGeom prst="rect">
              <a:avLst/>
            </a:prstGeom>
          </p:spPr>
          <p:txBody>
            <a:bodyPr wrap="none" lIns="65308" tIns="32654" rIns="65308" bIns="32654">
              <a:spAutoFit/>
            </a:bodyPr>
            <a:lstStyle/>
            <a:p>
              <a:pPr algn="ctr" defTabSz="91376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Приемлемый  риск - 10</a:t>
              </a:r>
              <a:r>
                <a:rPr lang="ru-RU" sz="1000" b="1" baseline="30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-4</a:t>
              </a:r>
              <a:endPara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6154" name="TextBox 288"/>
          <p:cNvSpPr txBox="1">
            <a:spLocks noChangeArrowheads="1"/>
          </p:cNvSpPr>
          <p:nvPr/>
        </p:nvSpPr>
        <p:spPr bwMode="auto">
          <a:xfrm>
            <a:off x="6516688" y="5949950"/>
            <a:ext cx="1000125" cy="246063"/>
          </a:xfrm>
          <a:prstGeom prst="rect">
            <a:avLst/>
          </a:prstGeom>
          <a:solidFill>
            <a:srgbClr val="FB970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341" tIns="45675" rIns="91341" bIns="45675">
            <a:spAutoFit/>
          </a:bodyPr>
          <a:lstStyle/>
          <a:p>
            <a:r>
              <a:rPr lang="ru-RU" sz="1000" b="1">
                <a:latin typeface="Times New Roman" pitchFamily="18" charset="0"/>
                <a:cs typeface="Times New Roman" pitchFamily="18" charset="0"/>
              </a:rPr>
              <a:t>с.Каникурган</a:t>
            </a:r>
          </a:p>
        </p:txBody>
      </p:sp>
      <p:sp>
        <p:nvSpPr>
          <p:cNvPr id="6155" name="TextBox 288"/>
          <p:cNvSpPr txBox="1">
            <a:spLocks noChangeArrowheads="1"/>
          </p:cNvSpPr>
          <p:nvPr/>
        </p:nvSpPr>
        <p:spPr bwMode="auto">
          <a:xfrm>
            <a:off x="7667625" y="6611938"/>
            <a:ext cx="1000125" cy="246062"/>
          </a:xfrm>
          <a:prstGeom prst="rect">
            <a:avLst/>
          </a:prstGeom>
          <a:solidFill>
            <a:srgbClr val="FB970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341" tIns="45675" rIns="91341" bIns="45675">
            <a:spAutoFit/>
          </a:bodyPr>
          <a:lstStyle/>
          <a:p>
            <a:r>
              <a:rPr lang="ru-RU" sz="1000" b="1">
                <a:latin typeface="Times New Roman" pitchFamily="18" charset="0"/>
                <a:cs typeface="Times New Roman" pitchFamily="18" charset="0"/>
              </a:rPr>
              <a:t>с.Гродеково</a:t>
            </a:r>
          </a:p>
        </p:txBody>
      </p:sp>
      <p:sp>
        <p:nvSpPr>
          <p:cNvPr id="6156" name="TextBox 288"/>
          <p:cNvSpPr txBox="1">
            <a:spLocks noChangeArrowheads="1"/>
          </p:cNvSpPr>
          <p:nvPr/>
        </p:nvSpPr>
        <p:spPr bwMode="auto">
          <a:xfrm>
            <a:off x="8135938" y="4797425"/>
            <a:ext cx="1008062" cy="215900"/>
          </a:xfrm>
          <a:prstGeom prst="rect">
            <a:avLst/>
          </a:prstGeom>
          <a:solidFill>
            <a:srgbClr val="FB970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341" tIns="45675" rIns="91341" bIns="45675">
            <a:spAutoFit/>
          </a:bodyPr>
          <a:lstStyle/>
          <a:p>
            <a:r>
              <a:rPr lang="ru-RU" sz="800" b="1">
                <a:latin typeface="Times New Roman" pitchFamily="18" charset="0"/>
                <a:cs typeface="Times New Roman" pitchFamily="18" charset="0"/>
              </a:rPr>
              <a:t>с.Усть-Ивановка</a:t>
            </a:r>
          </a:p>
        </p:txBody>
      </p:sp>
      <p:sp>
        <p:nvSpPr>
          <p:cNvPr id="33" name="Овал 32"/>
          <p:cNvSpPr/>
          <p:nvPr/>
        </p:nvSpPr>
        <p:spPr>
          <a:xfrm>
            <a:off x="7956550" y="4797425"/>
            <a:ext cx="214313" cy="214313"/>
          </a:xfrm>
          <a:prstGeom prst="ellipse">
            <a:avLst/>
          </a:prstGeom>
          <a:solidFill>
            <a:srgbClr val="FB9705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34" tIns="32617" rIns="65234" bIns="32617" anchor="ctr"/>
          <a:lstStyle/>
          <a:p>
            <a:pPr algn="ctr" defTabSz="91319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34" name="Овал 33"/>
          <p:cNvSpPr/>
          <p:nvPr/>
        </p:nvSpPr>
        <p:spPr>
          <a:xfrm>
            <a:off x="7524750" y="6643688"/>
            <a:ext cx="214313" cy="214312"/>
          </a:xfrm>
          <a:prstGeom prst="ellipse">
            <a:avLst/>
          </a:prstGeom>
          <a:solidFill>
            <a:srgbClr val="FB9705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34" tIns="32617" rIns="65234" bIns="32617" anchor="ctr"/>
          <a:lstStyle/>
          <a:p>
            <a:pPr algn="ctr" defTabSz="91319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35" name="Овал 34"/>
          <p:cNvSpPr/>
          <p:nvPr/>
        </p:nvSpPr>
        <p:spPr>
          <a:xfrm>
            <a:off x="7451725" y="5949950"/>
            <a:ext cx="214313" cy="214313"/>
          </a:xfrm>
          <a:prstGeom prst="ellipse">
            <a:avLst/>
          </a:prstGeom>
          <a:solidFill>
            <a:srgbClr val="FB9705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34" tIns="32617" rIns="65234" bIns="32617" anchor="ctr"/>
          <a:lstStyle/>
          <a:p>
            <a:pPr algn="ctr" defTabSz="91319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6160" name="TextBox 288"/>
          <p:cNvSpPr txBox="1">
            <a:spLocks noChangeArrowheads="1"/>
          </p:cNvSpPr>
          <p:nvPr/>
        </p:nvSpPr>
        <p:spPr bwMode="auto">
          <a:xfrm>
            <a:off x="7667625" y="5373688"/>
            <a:ext cx="1176338" cy="246062"/>
          </a:xfrm>
          <a:prstGeom prst="rect">
            <a:avLst/>
          </a:prstGeom>
          <a:solidFill>
            <a:srgbClr val="FB970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341" tIns="45675" rIns="91341" bIns="45675">
            <a:spAutoFit/>
          </a:bodyPr>
          <a:lstStyle/>
          <a:p>
            <a:r>
              <a:rPr lang="ru-RU" sz="1000" b="1">
                <a:latin typeface="Times New Roman" pitchFamily="18" charset="0"/>
                <a:cs typeface="Times New Roman" pitchFamily="18" charset="0"/>
              </a:rPr>
              <a:t> с.Владимировка</a:t>
            </a:r>
          </a:p>
        </p:txBody>
      </p:sp>
      <p:sp>
        <p:nvSpPr>
          <p:cNvPr id="37" name="Овал 36"/>
          <p:cNvSpPr/>
          <p:nvPr/>
        </p:nvSpPr>
        <p:spPr>
          <a:xfrm>
            <a:off x="7524750" y="5373688"/>
            <a:ext cx="214313" cy="214312"/>
          </a:xfrm>
          <a:prstGeom prst="ellipse">
            <a:avLst/>
          </a:prstGeom>
          <a:solidFill>
            <a:srgbClr val="FB9705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34" tIns="32617" rIns="65234" bIns="32617" anchor="ctr"/>
          <a:lstStyle/>
          <a:p>
            <a:pPr algn="ctr" defTabSz="91319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6162" name="TextBox 288"/>
          <p:cNvSpPr txBox="1">
            <a:spLocks noChangeArrowheads="1"/>
          </p:cNvSpPr>
          <p:nvPr/>
        </p:nvSpPr>
        <p:spPr bwMode="auto">
          <a:xfrm>
            <a:off x="7667625" y="6308725"/>
            <a:ext cx="1008063" cy="215900"/>
          </a:xfrm>
          <a:prstGeom prst="rect">
            <a:avLst/>
          </a:prstGeom>
          <a:solidFill>
            <a:srgbClr val="FB970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341" tIns="45675" rIns="91341" bIns="45675">
            <a:spAutoFit/>
          </a:bodyPr>
          <a:lstStyle/>
          <a:p>
            <a:r>
              <a:rPr lang="ru-RU" sz="800" b="1">
                <a:latin typeface="Times New Roman" pitchFamily="18" charset="0"/>
                <a:cs typeface="Times New Roman" pitchFamily="18" charset="0"/>
              </a:rPr>
              <a:t>     п.Заречный</a:t>
            </a:r>
          </a:p>
        </p:txBody>
      </p:sp>
      <p:sp>
        <p:nvSpPr>
          <p:cNvPr id="6163" name="TextBox 288"/>
          <p:cNvSpPr txBox="1">
            <a:spLocks noChangeArrowheads="1"/>
          </p:cNvSpPr>
          <p:nvPr/>
        </p:nvSpPr>
        <p:spPr bwMode="auto">
          <a:xfrm>
            <a:off x="7524750" y="1773238"/>
            <a:ext cx="1114425" cy="214312"/>
          </a:xfrm>
          <a:prstGeom prst="rect">
            <a:avLst/>
          </a:prstGeom>
          <a:solidFill>
            <a:srgbClr val="FB970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341" tIns="45675" rIns="91341" bIns="45675">
            <a:spAutoFit/>
          </a:bodyPr>
          <a:lstStyle/>
          <a:p>
            <a:r>
              <a:rPr lang="ru-RU" sz="800" b="1">
                <a:latin typeface="Times New Roman" pitchFamily="18" charset="0"/>
                <a:cs typeface="Times New Roman" pitchFamily="18" charset="0"/>
              </a:rPr>
              <a:t>  с.Новопетровка</a:t>
            </a:r>
          </a:p>
        </p:txBody>
      </p:sp>
      <p:sp>
        <p:nvSpPr>
          <p:cNvPr id="6164" name="TextBox 288"/>
          <p:cNvSpPr txBox="1">
            <a:spLocks noChangeArrowheads="1"/>
          </p:cNvSpPr>
          <p:nvPr/>
        </p:nvSpPr>
        <p:spPr bwMode="auto">
          <a:xfrm>
            <a:off x="7667625" y="1052513"/>
            <a:ext cx="1008063" cy="215900"/>
          </a:xfrm>
          <a:prstGeom prst="rect">
            <a:avLst/>
          </a:prstGeom>
          <a:solidFill>
            <a:srgbClr val="FB970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341" tIns="45675" rIns="91341" bIns="45675">
            <a:spAutoFit/>
          </a:bodyPr>
          <a:lstStyle/>
          <a:p>
            <a:r>
              <a:rPr lang="ru-RU" sz="800" b="1">
                <a:latin typeface="Times New Roman" pitchFamily="18" charset="0"/>
                <a:cs typeface="Times New Roman" pitchFamily="18" charset="0"/>
              </a:rPr>
              <a:t>с.Прядчино</a:t>
            </a:r>
          </a:p>
        </p:txBody>
      </p:sp>
      <p:sp>
        <p:nvSpPr>
          <p:cNvPr id="38" name="Овал 37"/>
          <p:cNvSpPr/>
          <p:nvPr/>
        </p:nvSpPr>
        <p:spPr>
          <a:xfrm>
            <a:off x="7596188" y="6308725"/>
            <a:ext cx="214312" cy="214313"/>
          </a:xfrm>
          <a:prstGeom prst="ellipse">
            <a:avLst/>
          </a:prstGeom>
          <a:solidFill>
            <a:srgbClr val="FB9705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34" tIns="32617" rIns="65234" bIns="32617" anchor="ctr"/>
          <a:lstStyle/>
          <a:p>
            <a:pPr algn="ctr" defTabSz="91319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39" name="Овал 38"/>
          <p:cNvSpPr/>
          <p:nvPr/>
        </p:nvSpPr>
        <p:spPr>
          <a:xfrm>
            <a:off x="8532813" y="1052513"/>
            <a:ext cx="214312" cy="214312"/>
          </a:xfrm>
          <a:prstGeom prst="ellipse">
            <a:avLst/>
          </a:prstGeom>
          <a:solidFill>
            <a:srgbClr val="FB9705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34" tIns="32617" rIns="65234" bIns="32617" anchor="ctr"/>
          <a:lstStyle/>
          <a:p>
            <a:pPr algn="ctr" defTabSz="91319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8</a:t>
            </a:r>
          </a:p>
        </p:txBody>
      </p:sp>
      <p:sp>
        <p:nvSpPr>
          <p:cNvPr id="41" name="Овал 40"/>
          <p:cNvSpPr/>
          <p:nvPr/>
        </p:nvSpPr>
        <p:spPr>
          <a:xfrm>
            <a:off x="8532813" y="1773238"/>
            <a:ext cx="214312" cy="214312"/>
          </a:xfrm>
          <a:prstGeom prst="ellipse">
            <a:avLst/>
          </a:prstGeom>
          <a:solidFill>
            <a:srgbClr val="FB9705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34" tIns="32617" rIns="65234" bIns="32617" anchor="ctr"/>
          <a:lstStyle/>
          <a:p>
            <a:pPr algn="ctr" defTabSz="91319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44" name="Овал 43"/>
          <p:cNvSpPr/>
          <p:nvPr/>
        </p:nvSpPr>
        <p:spPr>
          <a:xfrm>
            <a:off x="5651500" y="5084763"/>
            <a:ext cx="214313" cy="214312"/>
          </a:xfrm>
          <a:prstGeom prst="ellipse">
            <a:avLst/>
          </a:prstGeom>
          <a:solidFill>
            <a:srgbClr val="FB9705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34" tIns="32617" rIns="65234" bIns="32617" anchor="ctr"/>
          <a:lstStyle/>
          <a:p>
            <a:pPr algn="ctr" defTabSz="91319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6169" name="TextBox 288"/>
          <p:cNvSpPr txBox="1">
            <a:spLocks noChangeArrowheads="1"/>
          </p:cNvSpPr>
          <p:nvPr/>
        </p:nvSpPr>
        <p:spPr bwMode="auto">
          <a:xfrm>
            <a:off x="5867400" y="5084763"/>
            <a:ext cx="1296988" cy="215900"/>
          </a:xfrm>
          <a:prstGeom prst="rect">
            <a:avLst/>
          </a:prstGeom>
          <a:solidFill>
            <a:srgbClr val="FB970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341" tIns="45675" rIns="91341" bIns="45675">
            <a:spAutoFit/>
          </a:bodyPr>
          <a:lstStyle/>
          <a:p>
            <a:r>
              <a:rPr lang="ru-RU" sz="800" b="1">
                <a:latin typeface="Times New Roman" pitchFamily="18" charset="0"/>
                <a:cs typeface="Times New Roman" pitchFamily="18" charset="0"/>
              </a:rPr>
              <a:t> с.Верхнеблаговещенск</a:t>
            </a:r>
          </a:p>
        </p:txBody>
      </p:sp>
      <p:sp>
        <p:nvSpPr>
          <p:cNvPr id="46" name="Овал 45"/>
          <p:cNvSpPr/>
          <p:nvPr/>
        </p:nvSpPr>
        <p:spPr>
          <a:xfrm>
            <a:off x="250825" y="5876925"/>
            <a:ext cx="214313" cy="214313"/>
          </a:xfrm>
          <a:prstGeom prst="ellipse">
            <a:avLst/>
          </a:prstGeom>
          <a:solidFill>
            <a:srgbClr val="FB9705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34" tIns="32617" rIns="65234" bIns="32617" anchor="ctr"/>
          <a:lstStyle/>
          <a:p>
            <a:pPr algn="ctr" defTabSz="91319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6171" name="TextBox 288"/>
          <p:cNvSpPr txBox="1">
            <a:spLocks noChangeArrowheads="1"/>
          </p:cNvSpPr>
          <p:nvPr/>
        </p:nvSpPr>
        <p:spPr bwMode="auto">
          <a:xfrm>
            <a:off x="468313" y="5876925"/>
            <a:ext cx="1008062" cy="215900"/>
          </a:xfrm>
          <a:prstGeom prst="rect">
            <a:avLst/>
          </a:prstGeom>
          <a:solidFill>
            <a:srgbClr val="FB970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341" tIns="45675" rIns="91341" bIns="45675">
            <a:spAutoFit/>
          </a:bodyPr>
          <a:lstStyle/>
          <a:p>
            <a:r>
              <a:rPr lang="ru-RU" sz="800" b="1">
                <a:latin typeface="Times New Roman" pitchFamily="18" charset="0"/>
                <a:cs typeface="Times New Roman" pitchFamily="18" charset="0"/>
              </a:rPr>
              <a:t>с.Владимировка</a:t>
            </a:r>
          </a:p>
        </p:txBody>
      </p:sp>
      <p:sp>
        <p:nvSpPr>
          <p:cNvPr id="6172" name="TextBox 127"/>
          <p:cNvSpPr txBox="1">
            <a:spLocks noChangeArrowheads="1"/>
          </p:cNvSpPr>
          <p:nvPr/>
        </p:nvSpPr>
        <p:spPr bwMode="auto">
          <a:xfrm>
            <a:off x="755650" y="6092825"/>
            <a:ext cx="1500188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286" tIns="45650" rIns="91286" bIns="45650">
            <a:spAutoFit/>
          </a:bodyPr>
          <a:lstStyle/>
          <a:p>
            <a:r>
              <a:rPr lang="ru-RU" sz="1000">
                <a:latin typeface="Times New Roman" pitchFamily="18" charset="0"/>
                <a:cs typeface="Times New Roman" pitchFamily="18" charset="0"/>
              </a:rPr>
              <a:t>Зоны </a:t>
            </a:r>
            <a:r>
              <a:rPr lang="ru-RU" sz="800">
                <a:latin typeface="Times New Roman" pitchFamily="18" charset="0"/>
                <a:cs typeface="Times New Roman" pitchFamily="18" charset="0"/>
              </a:rPr>
              <a:t>затопления</a:t>
            </a:r>
          </a:p>
        </p:txBody>
      </p:sp>
      <p:sp>
        <p:nvSpPr>
          <p:cNvPr id="49" name="Равнобедренный треугольник 48"/>
          <p:cNvSpPr/>
          <p:nvPr/>
        </p:nvSpPr>
        <p:spPr>
          <a:xfrm>
            <a:off x="4716463" y="1916113"/>
            <a:ext cx="219075" cy="234950"/>
          </a:xfrm>
          <a:prstGeom prst="triangle">
            <a:avLst/>
          </a:prstGeom>
          <a:solidFill>
            <a:srgbClr val="0070C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186" tIns="32593" rIns="65186" bIns="32593" anchor="ctr"/>
          <a:lstStyle/>
          <a:p>
            <a:pPr algn="ctr" defTabSz="91253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ChangeArrowheads="1"/>
          </p:cNvSpPr>
          <p:nvPr/>
        </p:nvSpPr>
        <p:spPr bwMode="auto">
          <a:xfrm>
            <a:off x="0" y="0"/>
            <a:ext cx="9144000" cy="901700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1240B29-F687-4F45-9708-019B960494DF}"/>
          </a:extLst>
        </p:spPr>
        <p:txBody>
          <a:bodyPr lIns="78913" tIns="39456" rIns="78913" bIns="39456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</a:rPr>
              <a:t>ПАСПОРТ ТЕРРИТОРИИ БЛАГОВЕЩЕНСКОГО МУНИЦИПАЛЬНОГО РАЙОНА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(Общая характеристика рисков подтоплений (затоплений))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1633538"/>
          <a:ext cx="9144001" cy="1811337"/>
        </p:xfrm>
        <a:graphic>
          <a:graphicData uri="http://schemas.openxmlformats.org/drawingml/2006/table">
            <a:tbl>
              <a:tblPr/>
              <a:tblGrid>
                <a:gridCol w="214282"/>
                <a:gridCol w="597706"/>
                <a:gridCol w="636386"/>
                <a:gridCol w="1077500"/>
                <a:gridCol w="880825"/>
                <a:gridCol w="1126669"/>
                <a:gridCol w="979162"/>
                <a:gridCol w="929994"/>
                <a:gridCol w="1076095"/>
                <a:gridCol w="813394"/>
                <a:gridCol w="811988"/>
              </a:tblGrid>
              <a:tr h="16009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№ </a:t>
                      </a:r>
                      <a:r>
                        <a:rPr kumimoji="0" lang="ru-RU" sz="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</a:t>
                      </a: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/</a:t>
                      </a:r>
                      <a:r>
                        <a:rPr kumimoji="0" lang="ru-RU" sz="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</a:t>
                      </a: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8763" marR="1876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</a:t>
                      </a:r>
                      <a:r>
                        <a:rPr kumimoji="0" lang="ru-RU" sz="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затороопасных</a:t>
                      </a: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участков</a:t>
                      </a: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8763" marR="1876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зон возможных подтоплений</a:t>
                      </a: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8763" marR="1876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населенных пунктов, попадающих в зоны возможных подтоплений</a:t>
                      </a: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8763" marR="1876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населения, попадающих в зоны возможных подтоплений (тыс. чел.)</a:t>
                      </a: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8763" marR="1876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ПОО, попадающих в зоны возможных подтоплений</a:t>
                      </a: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8763" marR="1876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ОЭ, не входящих в состав ПОО, попадающих в зоны возможных подтоплений</a:t>
                      </a: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8763" marR="1876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и протяженность участков автомобильных дорого, попадающих в зоны возможных подтоплений</a:t>
                      </a: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8763" marR="1876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и протяженность участков ж/д дорог, попадающих в зоны возможных подтоплений </a:t>
                      </a: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8763" marR="1876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скотомогильников, попадающих в зоны возможных подтоплений</a:t>
                      </a: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8763" marR="1876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мостов, попадающих в зоны возможных подтоплений</a:t>
                      </a: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8763" marR="1876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103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18763" marR="1876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18763" marR="1876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18763" marR="1876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18763" marR="1876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823 чел</a:t>
                      </a:r>
                    </a:p>
                  </a:txBody>
                  <a:tcPr marL="18763" marR="1876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18763" marR="1876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18763" marR="1876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18763" marR="1876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18763" marR="1876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18763" marR="1876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18763" marR="1876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57188" y="801688"/>
            <a:ext cx="8786812" cy="6056312"/>
          </a:xfrm>
        </p:spPr>
      </p:pic>
      <p:sp>
        <p:nvSpPr>
          <p:cNvPr id="8195" name="Прямоугольник 4"/>
          <p:cNvSpPr>
            <a:spLocks noChangeArrowheads="1"/>
          </p:cNvSpPr>
          <p:nvPr/>
        </p:nvSpPr>
        <p:spPr bwMode="auto">
          <a:xfrm>
            <a:off x="900113" y="2933700"/>
            <a:ext cx="7799387" cy="350838"/>
          </a:xfrm>
          <a:prstGeom prst="rect">
            <a:avLst/>
          </a:prstGeom>
          <a:solidFill>
            <a:schemeClr val="bg1">
              <a:alpha val="87842"/>
            </a:schemeClr>
          </a:solidFill>
          <a:ln w="9525">
            <a:noFill/>
            <a:miter lim="800000"/>
            <a:headEnd/>
            <a:tailEnd/>
          </a:ln>
        </p:spPr>
        <p:txBody>
          <a:bodyPr lIns="128016" tIns="64008" rIns="128016" bIns="64008">
            <a:spAutoFit/>
          </a:bodyPr>
          <a:lstStyle/>
          <a:p>
            <a:pPr algn="ctr" defTabSz="1544638">
              <a:lnSpc>
                <a:spcPct val="80000"/>
              </a:lnSpc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На территории Благовещенского района затороопасных участков нет</a:t>
            </a:r>
          </a:p>
        </p:txBody>
      </p:sp>
      <p:sp>
        <p:nvSpPr>
          <p:cNvPr id="8196" name="Text Box 553"/>
          <p:cNvSpPr txBox="1">
            <a:spLocks noChangeArrowheads="1"/>
          </p:cNvSpPr>
          <p:nvPr/>
        </p:nvSpPr>
        <p:spPr bwMode="auto">
          <a:xfrm>
            <a:off x="0" y="-26988"/>
            <a:ext cx="9144000" cy="960438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lIns="33147" tIns="16576" rIns="33147" bIns="16576" anchor="ctr" anchorCtr="1"/>
          <a:lstStyle/>
          <a:p>
            <a:pPr algn="ctr" defTabSz="1276350">
              <a:lnSpc>
                <a:spcPct val="90000"/>
              </a:lnSpc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ПАСПОРТ ТЕРРИТОРИИ БЛАГОВЕЩЕНСКОГО МУНИЦИПАЛЬНОГО РАЙОНА</a:t>
            </a:r>
          </a:p>
          <a:p>
            <a:pPr algn="ctr" defTabSz="1276350">
              <a:lnSpc>
                <a:spcPct val="90000"/>
              </a:lnSpc>
            </a:pPr>
            <a:r>
              <a:rPr lang="ru-RU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(Характеристики затороопасных участков)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3"/>
          <p:cNvSpPr>
            <a:spLocks noChangeArrowheads="1"/>
          </p:cNvSpPr>
          <p:nvPr/>
        </p:nvSpPr>
        <p:spPr bwMode="auto">
          <a:xfrm>
            <a:off x="0" y="0"/>
            <a:ext cx="9144000" cy="901700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1240B29-F687-4F45-9708-019B960494DF}"/>
          </a:extLst>
        </p:spPr>
        <p:txBody>
          <a:bodyPr lIns="78913" tIns="39456" rIns="78913" bIns="39456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</a:rPr>
              <a:t>ПАСПОРТ ТЕРРИТОРИИ БЛАГОВЕЩЕНСКОГО МУНИЦИПАЛЬНОГО РАЙОНА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(Характеристики  зон  подтоплений)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79388" y="981075"/>
          <a:ext cx="8784976" cy="2342695"/>
        </p:xfrm>
        <a:graphic>
          <a:graphicData uri="http://schemas.openxmlformats.org/drawingml/2006/table">
            <a:tbl>
              <a:tblPr/>
              <a:tblGrid>
                <a:gridCol w="899470"/>
                <a:gridCol w="1228322"/>
                <a:gridCol w="1228322"/>
                <a:gridCol w="1227625"/>
                <a:gridCol w="1227625"/>
                <a:gridCol w="1227625"/>
                <a:gridCol w="1745987"/>
              </a:tblGrid>
              <a:tr h="1405619"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Номер на карте</a:t>
                      </a:r>
                      <a:endParaRPr lang="ru-RU" sz="1300" b="1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kern="1200" dirty="0" smtClean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Площадь, тыс.</a:t>
                      </a:r>
                    </a:p>
                    <a:p>
                      <a:pPr marL="0" marR="0" indent="0" algn="ctr" defTabSz="105947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км2</a:t>
                      </a:r>
                    </a:p>
                    <a:p>
                      <a:pPr marL="0" marR="0" indent="0" algn="ctr" defTabSz="105947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b="1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Количество населенных пунктов попадающих в зону затопления</a:t>
                      </a: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Количество домов, попадающих в зону затопления</a:t>
                      </a: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Количество человек, попадающих в зону затопления</a:t>
                      </a: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Количество объектов экономики, попадающих в зону затопления</a:t>
                      </a: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Количество скотомогильников, попадающих в зону затопления</a:t>
                      </a: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34269"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680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687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269"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268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1882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269"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150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230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269"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41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120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9388" y="3357563"/>
          <a:ext cx="8784976" cy="1057229"/>
        </p:xfrm>
        <a:graphic>
          <a:graphicData uri="http://schemas.openxmlformats.org/drawingml/2006/table">
            <a:tbl>
              <a:tblPr/>
              <a:tblGrid>
                <a:gridCol w="899470"/>
                <a:gridCol w="1228322"/>
                <a:gridCol w="1228322"/>
                <a:gridCol w="1227625"/>
                <a:gridCol w="1227625"/>
                <a:gridCol w="1227625"/>
                <a:gridCol w="1745987"/>
              </a:tblGrid>
              <a:tr h="234269"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32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269"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269"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99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269"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76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267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388" y="4365625"/>
          <a:ext cx="8784976" cy="937076"/>
        </p:xfrm>
        <a:graphic>
          <a:graphicData uri="http://schemas.openxmlformats.org/drawingml/2006/table">
            <a:tbl>
              <a:tblPr/>
              <a:tblGrid>
                <a:gridCol w="899470"/>
                <a:gridCol w="1228322"/>
                <a:gridCol w="1228322"/>
                <a:gridCol w="1227625"/>
                <a:gridCol w="1227625"/>
                <a:gridCol w="1227625"/>
                <a:gridCol w="1745987"/>
              </a:tblGrid>
              <a:tr h="234269"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269"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184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1003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269"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37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115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269"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63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168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79388" y="5373688"/>
          <a:ext cx="8784976" cy="702807"/>
        </p:xfrm>
        <a:graphic>
          <a:graphicData uri="http://schemas.openxmlformats.org/drawingml/2006/table">
            <a:tbl>
              <a:tblPr/>
              <a:tblGrid>
                <a:gridCol w="899470"/>
                <a:gridCol w="1228322"/>
                <a:gridCol w="1228322"/>
                <a:gridCol w="1227625"/>
                <a:gridCol w="1227625"/>
                <a:gridCol w="1227625"/>
                <a:gridCol w="1745987"/>
              </a:tblGrid>
              <a:tr h="234269"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37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207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269"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269"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Итого: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1283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4220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05947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14" marR="522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57188" y="801688"/>
            <a:ext cx="8786812" cy="6056312"/>
          </a:xfrm>
        </p:spPr>
      </p:pic>
      <p:sp>
        <p:nvSpPr>
          <p:cNvPr id="10243" name="Прямоугольник 4"/>
          <p:cNvSpPr>
            <a:spLocks noChangeArrowheads="1"/>
          </p:cNvSpPr>
          <p:nvPr/>
        </p:nvSpPr>
        <p:spPr bwMode="auto">
          <a:xfrm>
            <a:off x="900113" y="2933700"/>
            <a:ext cx="7799387" cy="573088"/>
          </a:xfrm>
          <a:prstGeom prst="rect">
            <a:avLst/>
          </a:prstGeom>
          <a:solidFill>
            <a:schemeClr val="bg1">
              <a:alpha val="87842"/>
            </a:schemeClr>
          </a:solidFill>
          <a:ln w="9525">
            <a:noFill/>
            <a:miter lim="800000"/>
            <a:headEnd/>
            <a:tailEnd/>
          </a:ln>
        </p:spPr>
        <p:txBody>
          <a:bodyPr lIns="128016" tIns="64008" rIns="128016" bIns="64008">
            <a:spAutoFit/>
          </a:bodyPr>
          <a:lstStyle/>
          <a:p>
            <a:pPr algn="ctr" defTabSz="1544638">
              <a:lnSpc>
                <a:spcPct val="80000"/>
              </a:lnSpc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На территории Благовещенского района риск подтопления населенных пунктов при весенним половодье отсутствует </a:t>
            </a:r>
          </a:p>
        </p:txBody>
      </p:sp>
      <p:sp>
        <p:nvSpPr>
          <p:cNvPr id="10244" name="Text Box 553"/>
          <p:cNvSpPr txBox="1">
            <a:spLocks noChangeArrowheads="1"/>
          </p:cNvSpPr>
          <p:nvPr/>
        </p:nvSpPr>
        <p:spPr bwMode="auto">
          <a:xfrm>
            <a:off x="0" y="-26988"/>
            <a:ext cx="9144000" cy="960438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lIns="33147" tIns="16576" rIns="33147" bIns="16576" anchor="ctr" anchorCtr="1"/>
          <a:lstStyle/>
          <a:p>
            <a:pPr algn="ctr" defTabSz="1276350">
              <a:lnSpc>
                <a:spcPct val="90000"/>
              </a:lnSpc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ПАСПОРТ ТЕРРИТОРИИ БЛАГОВЕЩЕНСКОГО МУНИЦИПАЛЬНОГО РАЙОНА</a:t>
            </a:r>
          </a:p>
          <a:p>
            <a:pPr algn="ctr" defTabSz="1276350">
              <a:lnSpc>
                <a:spcPct val="90000"/>
              </a:lnSpc>
            </a:pPr>
            <a:r>
              <a:rPr lang="ru-RU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(Сведения о состоянии водных объектов на территории района)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5"/>
          <p:cNvGraphicFramePr>
            <a:graphicFrameLocks noChangeAspect="1"/>
          </p:cNvGraphicFramePr>
          <p:nvPr/>
        </p:nvGraphicFramePr>
        <p:xfrm>
          <a:off x="307975" y="1176338"/>
          <a:ext cx="8253413" cy="3836987"/>
        </p:xfrm>
        <a:graphic>
          <a:graphicData uri="http://schemas.openxmlformats.org/presentationml/2006/ole">
            <p:oleObj spid="_x0000_s1026" name="Document" r:id="rId3" imgW="5964590" imgH="2761465" progId="">
              <p:embed/>
            </p:oleObj>
          </a:graphicData>
        </a:graphic>
      </p:graphicFrame>
      <p:sp>
        <p:nvSpPr>
          <p:cNvPr id="1027" name="Rectangle 2"/>
          <p:cNvSpPr>
            <a:spLocks noChangeArrowheads="1"/>
          </p:cNvSpPr>
          <p:nvPr/>
        </p:nvSpPr>
        <p:spPr bwMode="auto">
          <a:xfrm>
            <a:off x="0" y="0"/>
            <a:ext cx="9144000" cy="960438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4966" tIns="32484" rIns="64966" bIns="32484" anchor="ctr"/>
          <a:lstStyle/>
          <a:p>
            <a:pPr algn="ctr"/>
            <a:r>
              <a:rPr lang="ru-RU">
                <a:latin typeface="Times New Roman" pitchFamily="18" charset="0"/>
                <a:cs typeface="Times New Roman" pitchFamily="18" charset="0"/>
              </a:rPr>
              <a:t>ПАСПОРТ ТЕРРИТОРИИ БЛАГОВЕЩЕНСКОГО МУНИЦИПАЛЬНОГО РАЙОНА</a:t>
            </a:r>
          </a:p>
          <a:p>
            <a:pPr algn="ctr"/>
            <a:r>
              <a:rPr lang="ru-RU" b="1">
                <a:solidFill>
                  <a:srgbClr val="0000FF"/>
                </a:solidFill>
                <a:latin typeface="Times New Roman" pitchFamily="18" charset="0"/>
              </a:rPr>
              <a:t>Перечень  превентивных мероприятий</a:t>
            </a:r>
          </a:p>
        </p:txBody>
      </p:sp>
      <p:sp>
        <p:nvSpPr>
          <p:cNvPr id="1028" name="Text Box 2"/>
          <p:cNvSpPr txBox="1">
            <a:spLocks noChangeArrowheads="1"/>
          </p:cNvSpPr>
          <p:nvPr/>
        </p:nvSpPr>
        <p:spPr bwMode="auto">
          <a:xfrm>
            <a:off x="250825" y="3716338"/>
            <a:ext cx="864235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190" tIns="45602" rIns="91190" bIns="45602">
            <a:spAutoFit/>
          </a:bodyPr>
          <a:lstStyle/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ctr"/>
            <a:r>
              <a:rPr lang="ru-RU" sz="1200" b="1" u="sng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Ниже перечисленные превентивные мероприятия не производятся в связи с тем, </a:t>
            </a:r>
          </a:p>
          <a:p>
            <a:pPr algn="ctr"/>
            <a:r>
              <a:rPr lang="ru-RU" sz="1200" b="1" u="sng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что угроза подтопления (затопления) населенным пунктам возможна лишь в период обильных дождей (август-сентябрь);</a:t>
            </a:r>
          </a:p>
          <a:p>
            <a:pPr algn="ctr"/>
            <a:r>
              <a:rPr lang="ru-RU" sz="1200" b="1" u="sng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200" b="1" u="sng">
                <a:latin typeface="Times New Roman" pitchFamily="18" charset="0"/>
                <a:cs typeface="Times New Roman" pitchFamily="18" charset="0"/>
              </a:rPr>
              <a:t>Планируемые превентивные мероприятия:</a:t>
            </a:r>
            <a:endParaRPr lang="ru-RU" sz="12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-места чернения;</a:t>
            </a: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-места распиловки;</a:t>
            </a: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-места возможных заторов, а соответственно места возможных взрывных работ;</a:t>
            </a: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берегоукрепительные мероприятия;</a:t>
            </a: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-места размещения резервов материальных ресурсов и их номенклатура;</a:t>
            </a: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-работы возможного бомбометания;</a:t>
            </a: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-отдельно отразить (силы и средства РСЧС, систему управления и связи).</a:t>
            </a:r>
          </a:p>
          <a:p>
            <a:endParaRPr lang="ru-RU" sz="1200" b="1">
              <a:latin typeface="Times New Roman" pitchFamily="18" charset="0"/>
              <a:cs typeface="Times New Roman" pitchFamily="18" charset="0"/>
            </a:endParaRPr>
          </a:p>
          <a:p>
            <a:endParaRPr lang="ru-RU" sz="1200" b="1">
              <a:latin typeface="Times New Roman" pitchFamily="18" charset="0"/>
              <a:cs typeface="Times New Roman" pitchFamily="18" charset="0"/>
            </a:endParaRPr>
          </a:p>
          <a:p>
            <a:endParaRPr lang="ru-RU" sz="1200" b="1">
              <a:latin typeface="Times New Roman" pitchFamily="18" charset="0"/>
              <a:cs typeface="Times New Roman" pitchFamily="18" charset="0"/>
            </a:endParaRPr>
          </a:p>
          <a:p>
            <a:endParaRPr lang="ru-RU" sz="12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6" name="Group 100"/>
          <p:cNvGraphicFramePr>
            <a:graphicFrameLocks noGrp="1"/>
          </p:cNvGraphicFramePr>
          <p:nvPr/>
        </p:nvGraphicFramePr>
        <p:xfrm>
          <a:off x="381000" y="2143125"/>
          <a:ext cx="8533945" cy="4041321"/>
        </p:xfrm>
        <a:graphic>
          <a:graphicData uri="http://schemas.openxmlformats.org/drawingml/2006/table">
            <a:tbl>
              <a:tblPr/>
              <a:tblGrid>
                <a:gridCol w="381000"/>
                <a:gridCol w="2210027"/>
                <a:gridCol w="989919"/>
                <a:gridCol w="991054"/>
                <a:gridCol w="686027"/>
                <a:gridCol w="913946"/>
                <a:gridCol w="686026"/>
                <a:gridCol w="1067027"/>
                <a:gridCol w="608919"/>
              </a:tblGrid>
              <a:tr h="654629">
                <a:tc rowSpan="2"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935">
                        <a:alpha val="50195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</a:p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имущества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935">
                        <a:alpha val="50195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Резерв</a:t>
                      </a:r>
                    </a:p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материальных ресурсов</a:t>
                      </a:r>
                    </a:p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(тыс. руб.)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935">
                        <a:alpha val="50195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Выпол-нения</a:t>
                      </a: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935">
                        <a:alpha val="50195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Заложено фактичес-ки на складах</a:t>
                      </a: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935">
                        <a:alpha val="50195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% </a:t>
                      </a: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935">
                        <a:alpha val="50195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Заключены предва-рительные договора на поставку в случае ЧС</a:t>
                      </a: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935">
                        <a:alpha val="50195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%</a:t>
                      </a: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935">
                        <a:alpha val="50195"/>
                      </a:srgbClr>
                    </a:solidFill>
                  </a:tcPr>
                </a:tc>
              </a:tr>
              <a:tr h="5552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плану</a:t>
                      </a: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935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Фактичес-ки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935">
                        <a:alpha val="50195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6889"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Продовольствие</a:t>
                      </a:r>
                    </a:p>
                    <a:p>
                      <a:pPr marL="0" marR="0" lvl="0" indent="0" algn="just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(т/тыс.руб.) /  чел. сут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84,512</a:t>
                      </a:r>
                    </a:p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 чел./7 сут</a:t>
                      </a: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84,512</a:t>
                      </a:r>
                    </a:p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 чел./7 сут </a:t>
                      </a: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</a:t>
                      </a: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</a:t>
                      </a: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84,512</a:t>
                      </a:r>
                    </a:p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 чел./7 сут </a:t>
                      </a: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</a:t>
                      </a: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</a:tr>
              <a:tr h="469550"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Вещевое имущество </a:t>
                      </a:r>
                    </a:p>
                    <a:p>
                      <a:pPr marL="0" marR="0" lvl="0" indent="0" algn="just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тыс.руб.) / чел.</a:t>
                      </a: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</a:tr>
              <a:tr h="317131"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Стройматериалы (</a:t>
                      </a: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тыс.руб.)</a:t>
                      </a: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562,0</a:t>
                      </a: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562,0</a:t>
                      </a: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562,0</a:t>
                      </a: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</a:tr>
              <a:tr h="467373"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Медикаменты   </a:t>
                      </a: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(тыс.руб.) / чел.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31,184</a:t>
                      </a:r>
                    </a:p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50 чел.</a:t>
                      </a: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31,184</a:t>
                      </a:r>
                    </a:p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50 чел.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31,184</a:t>
                      </a:r>
                    </a:p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50 чел.</a:t>
                      </a: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</a:tr>
              <a:tr h="317131"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Нефтепродукты </a:t>
                      </a: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(т/тыс.руб.)</a:t>
                      </a: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1,5/53,0</a:t>
                      </a: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1,5/53,0</a:t>
                      </a: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</a:t>
                      </a: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1,5/53,0</a:t>
                      </a: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</a:t>
                      </a: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</a:tr>
              <a:tr h="469550"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Другие мат. средства</a:t>
                      </a:r>
                    </a:p>
                    <a:p>
                      <a:pPr marL="0" marR="0" lvl="0" indent="0" algn="just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(в т.ч. – ЖКХ)  </a:t>
                      </a: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(тыс.руб.)</a:t>
                      </a: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154,628</a:t>
                      </a: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154,628</a:t>
                      </a: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</a:t>
                      </a: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154,628</a:t>
                      </a: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</a:t>
                      </a: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</a:tr>
              <a:tr h="353829">
                <a:tc gridSpan="2">
                  <a:txBody>
                    <a:bodyPr/>
                    <a:lstStyle/>
                    <a:p>
                      <a:pPr marL="0" marR="0" lvl="0" indent="0" algn="l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885,324</a:t>
                      </a: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885,324</a:t>
                      </a: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885,324</a:t>
                      </a: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9377" marR="99377" marT="49695" marB="4969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1359" name="Rectangle 102"/>
          <p:cNvSpPr>
            <a:spLocks noChangeArrowheads="1"/>
          </p:cNvSpPr>
          <p:nvPr/>
        </p:nvSpPr>
        <p:spPr bwMode="auto">
          <a:xfrm>
            <a:off x="533400" y="1219200"/>
            <a:ext cx="8229600" cy="8731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29" tIns="45715" rIns="91429" bIns="45715" anchor="ctr"/>
          <a:lstStyle/>
          <a:p>
            <a:pPr algn="ctr" defTabSz="912813"/>
            <a:r>
              <a:rPr lang="ru-RU" sz="1400">
                <a:latin typeface="Times New Roman" pitchFamily="18" charset="0"/>
              </a:rPr>
              <a:t>Постановление главы администрации Благовещенского района : от 11.07.2001 №282 «О  резервах </a:t>
            </a:r>
          </a:p>
          <a:p>
            <a:pPr algn="ctr" defTabSz="912813"/>
            <a:r>
              <a:rPr lang="ru-RU" sz="1400">
                <a:latin typeface="Times New Roman" pitchFamily="18" charset="0"/>
              </a:rPr>
              <a:t> материальных ресурсов для ликвидации ЧС на территории Благовещенского района»</a:t>
            </a:r>
          </a:p>
          <a:p>
            <a:pPr algn="ctr" defTabSz="912813"/>
            <a:r>
              <a:rPr lang="ru-RU" sz="1400">
                <a:latin typeface="Times New Roman" pitchFamily="18" charset="0"/>
              </a:rPr>
              <a:t>( внесение изменений от 28.04.2009 г. № 209, от 27.10.2008 г. № 1896, от 02.12.2011 г. № 2022)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901700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1240B29-F687-4F45-9708-019B960494DF}"/>
          </a:extLst>
        </p:spPr>
        <p:txBody>
          <a:bodyPr lIns="78883" tIns="39442" rIns="78883" bIns="39442" anchor="ctr"/>
          <a:lstStyle/>
          <a:p>
            <a:pPr algn="ctr" defTabSz="110490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ПАСПОРТ ТЕРРИТОРИИ БЛАГОВЕЩЕНСКОГО МУНИЦИПАЛЬНОГО РАЙОНА</a:t>
            </a:r>
          </a:p>
          <a:p>
            <a:pPr algn="ctr" defTabSz="110490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(Резервы материальных ресурсов)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65" descr="с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0538" y="1196975"/>
            <a:ext cx="8320087" cy="499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Freeform 266"/>
          <p:cNvSpPr>
            <a:spLocks/>
          </p:cNvSpPr>
          <p:nvPr/>
        </p:nvSpPr>
        <p:spPr bwMode="auto">
          <a:xfrm>
            <a:off x="544513" y="1252538"/>
            <a:ext cx="8272462" cy="5114925"/>
          </a:xfrm>
          <a:custGeom>
            <a:avLst/>
            <a:gdLst>
              <a:gd name="T0" fmla="*/ 2147483647 w 7296"/>
              <a:gd name="T1" fmla="*/ 2147483647 h 4512"/>
              <a:gd name="T2" fmla="*/ 2147483647 w 7296"/>
              <a:gd name="T3" fmla="*/ 2147483647 h 4512"/>
              <a:gd name="T4" fmla="*/ 0 w 7296"/>
              <a:gd name="T5" fmla="*/ 0 h 4512"/>
              <a:gd name="T6" fmla="*/ 2147483647 w 7296"/>
              <a:gd name="T7" fmla="*/ 2147483647 h 4512"/>
              <a:gd name="T8" fmla="*/ 2147483647 w 7296"/>
              <a:gd name="T9" fmla="*/ 2147483647 h 4512"/>
              <a:gd name="T10" fmla="*/ 2147483647 w 7296"/>
              <a:gd name="T11" fmla="*/ 2147483647 h 4512"/>
              <a:gd name="T12" fmla="*/ 2147483647 w 7296"/>
              <a:gd name="T13" fmla="*/ 2147483647 h 4512"/>
              <a:gd name="T14" fmla="*/ 2147483647 w 7296"/>
              <a:gd name="T15" fmla="*/ 2147483647 h 4512"/>
              <a:gd name="T16" fmla="*/ 2147483647 w 7296"/>
              <a:gd name="T17" fmla="*/ 2147483647 h 4512"/>
              <a:gd name="T18" fmla="*/ 2147483647 w 7296"/>
              <a:gd name="T19" fmla="*/ 2147483647 h 4512"/>
              <a:gd name="T20" fmla="*/ 2147483647 w 7296"/>
              <a:gd name="T21" fmla="*/ 2147483647 h 4512"/>
              <a:gd name="T22" fmla="*/ 2147483647 w 7296"/>
              <a:gd name="T23" fmla="*/ 2147483647 h 451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7296"/>
              <a:gd name="T37" fmla="*/ 0 h 4512"/>
              <a:gd name="T38" fmla="*/ 7296 w 7296"/>
              <a:gd name="T39" fmla="*/ 4512 h 451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7296" h="4512">
                <a:moveTo>
                  <a:pt x="96" y="4224"/>
                </a:moveTo>
                <a:lnTo>
                  <a:pt x="48" y="2016"/>
                </a:lnTo>
                <a:lnTo>
                  <a:pt x="0" y="0"/>
                </a:lnTo>
                <a:lnTo>
                  <a:pt x="2544" y="96"/>
                </a:lnTo>
                <a:lnTo>
                  <a:pt x="4896" y="336"/>
                </a:lnTo>
                <a:lnTo>
                  <a:pt x="7056" y="576"/>
                </a:lnTo>
                <a:lnTo>
                  <a:pt x="7296" y="1392"/>
                </a:lnTo>
                <a:lnTo>
                  <a:pt x="7152" y="2304"/>
                </a:lnTo>
                <a:lnTo>
                  <a:pt x="6864" y="3552"/>
                </a:lnTo>
                <a:lnTo>
                  <a:pt x="5088" y="3984"/>
                </a:lnTo>
                <a:lnTo>
                  <a:pt x="2592" y="4512"/>
                </a:lnTo>
                <a:lnTo>
                  <a:pt x="96" y="4224"/>
                </a:lnTo>
                <a:close/>
              </a:path>
            </a:pathLst>
          </a:cu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 lIns="46637" tIns="23318" rIns="46637" bIns="23318"/>
          <a:lstStyle/>
          <a:p>
            <a:endParaRPr lang="ru-RU"/>
          </a:p>
        </p:txBody>
      </p:sp>
      <p:sp>
        <p:nvSpPr>
          <p:cNvPr id="12292" name="Text Box 553"/>
          <p:cNvSpPr txBox="1">
            <a:spLocks noChangeArrowheads="1"/>
          </p:cNvSpPr>
          <p:nvPr/>
        </p:nvSpPr>
        <p:spPr bwMode="auto">
          <a:xfrm>
            <a:off x="0" y="0"/>
            <a:ext cx="9144000" cy="9906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lIns="33131" tIns="16568" rIns="33131" bIns="16568" anchor="ctr" anchorCtr="1"/>
          <a:lstStyle/>
          <a:p>
            <a:pPr algn="ctr" defTabSz="1274763">
              <a:lnSpc>
                <a:spcPct val="90000"/>
              </a:lnSpc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ПАСПОРТ ТЕРРИТОРИИ СЕЛЬСКОГО ПОСЕЛЕНИЯ</a:t>
            </a:r>
          </a:p>
          <a:p>
            <a:pPr algn="ctr" defTabSz="1274763">
              <a:lnSpc>
                <a:spcPct val="90000"/>
              </a:lnSpc>
            </a:pPr>
            <a:r>
              <a:rPr lang="ru-RU">
                <a:latin typeface="Times New Roman" pitchFamily="18" charset="0"/>
              </a:rPr>
              <a:t>на территории с. Владимировка Благовещенского муниципального района</a:t>
            </a:r>
          </a:p>
          <a:p>
            <a:pPr algn="ctr" defTabSz="1274763">
              <a:lnSpc>
                <a:spcPct val="90000"/>
              </a:lnSpc>
            </a:pPr>
            <a:r>
              <a:rPr lang="ru-RU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Риски затоплений (подтоплений) </a:t>
            </a:r>
          </a:p>
          <a:p>
            <a:pPr algn="ctr" defTabSz="1274763">
              <a:lnSpc>
                <a:spcPct val="90000"/>
              </a:lnSpc>
            </a:pPr>
            <a:r>
              <a:rPr lang="ru-RU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Риск наводнений, формируемых интенсивными дождями и таянием снега в горах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2293" name="Text Box 4"/>
          <p:cNvSpPr txBox="1">
            <a:spLocks noChangeArrowheads="1"/>
          </p:cNvSpPr>
          <p:nvPr/>
        </p:nvSpPr>
        <p:spPr bwMode="auto">
          <a:xfrm>
            <a:off x="5411788" y="979488"/>
            <a:ext cx="3732212" cy="800100"/>
          </a:xfrm>
          <a:prstGeom prst="rect">
            <a:avLst/>
          </a:prstGeom>
          <a:solidFill>
            <a:srgbClr val="FF99CC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75584" tIns="15117" rIns="75584" bIns="15117">
            <a:spAutoFit/>
          </a:bodyPr>
          <a:lstStyle/>
          <a:p>
            <a:pPr algn="just" defTabSz="1277938" eaLnBrk="0" hangingPunct="0"/>
            <a:r>
              <a:rPr lang="ru-RU" sz="1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Исходя из многолетних наблюдений паводковой обстановки при подъеме воды р. Амур в районе с. Владимировка про уровне 600 см возможно подтопление трех строящихся дома (нежилые), просачивание грунтовых вод в подвальные помещения, погреба жилого массива</a:t>
            </a:r>
          </a:p>
        </p:txBody>
      </p:sp>
      <p:sp>
        <p:nvSpPr>
          <p:cNvPr id="12294" name="Text Box 711"/>
          <p:cNvSpPr txBox="1">
            <a:spLocks noChangeArrowheads="1"/>
          </p:cNvSpPr>
          <p:nvPr/>
        </p:nvSpPr>
        <p:spPr bwMode="auto">
          <a:xfrm>
            <a:off x="0" y="979488"/>
            <a:ext cx="2590800" cy="3492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127923" tIns="63962" rIns="127923" bIns="63962">
            <a:spAutoFit/>
          </a:bodyPr>
          <a:lstStyle/>
          <a:p>
            <a:pPr algn="ctr" defTabSz="1789113">
              <a:spcBef>
                <a:spcPct val="50000"/>
              </a:spcBef>
            </a:pPr>
            <a:r>
              <a:rPr lang="ru-RU" sz="1400">
                <a:solidFill>
                  <a:srgbClr val="000000"/>
                </a:solidFill>
              </a:rPr>
              <a:t>с. Владимировка</a:t>
            </a:r>
          </a:p>
        </p:txBody>
      </p:sp>
      <p:sp>
        <p:nvSpPr>
          <p:cNvPr id="2" name="Полилиния 1"/>
          <p:cNvSpPr/>
          <p:nvPr/>
        </p:nvSpPr>
        <p:spPr>
          <a:xfrm>
            <a:off x="-41275" y="5335588"/>
            <a:ext cx="9170988" cy="1474787"/>
          </a:xfrm>
          <a:custGeom>
            <a:avLst/>
            <a:gdLst>
              <a:gd name="connsiteX0" fmla="*/ 232012 w 9171295"/>
              <a:gd name="connsiteY0" fmla="*/ 1173707 h 1473958"/>
              <a:gd name="connsiteX1" fmla="*/ 232012 w 9171295"/>
              <a:gd name="connsiteY1" fmla="*/ 1173707 h 1473958"/>
              <a:gd name="connsiteX2" fmla="*/ 450376 w 9171295"/>
              <a:gd name="connsiteY2" fmla="*/ 1160059 h 1473958"/>
              <a:gd name="connsiteX3" fmla="*/ 641444 w 9171295"/>
              <a:gd name="connsiteY3" fmla="*/ 1091821 h 1473958"/>
              <a:gd name="connsiteX4" fmla="*/ 696036 w 9171295"/>
              <a:gd name="connsiteY4" fmla="*/ 1078173 h 1473958"/>
              <a:gd name="connsiteX5" fmla="*/ 818865 w 9171295"/>
              <a:gd name="connsiteY5" fmla="*/ 1037229 h 1473958"/>
              <a:gd name="connsiteX6" fmla="*/ 955343 w 9171295"/>
              <a:gd name="connsiteY6" fmla="*/ 968991 h 1473958"/>
              <a:gd name="connsiteX7" fmla="*/ 1091821 w 9171295"/>
              <a:gd name="connsiteY7" fmla="*/ 941695 h 1473958"/>
              <a:gd name="connsiteX8" fmla="*/ 1132764 w 9171295"/>
              <a:gd name="connsiteY8" fmla="*/ 928047 h 1473958"/>
              <a:gd name="connsiteX9" fmla="*/ 1323833 w 9171295"/>
              <a:gd name="connsiteY9" fmla="*/ 900752 h 1473958"/>
              <a:gd name="connsiteX10" fmla="*/ 1514901 w 9171295"/>
              <a:gd name="connsiteY10" fmla="*/ 859809 h 1473958"/>
              <a:gd name="connsiteX11" fmla="*/ 1692322 w 9171295"/>
              <a:gd name="connsiteY11" fmla="*/ 846161 h 1473958"/>
              <a:gd name="connsiteX12" fmla="*/ 2947916 w 9171295"/>
              <a:gd name="connsiteY12" fmla="*/ 818865 h 1473958"/>
              <a:gd name="connsiteX13" fmla="*/ 3862316 w 9171295"/>
              <a:gd name="connsiteY13" fmla="*/ 777922 h 1473958"/>
              <a:gd name="connsiteX14" fmla="*/ 4012442 w 9171295"/>
              <a:gd name="connsiteY14" fmla="*/ 764274 h 1473958"/>
              <a:gd name="connsiteX15" fmla="*/ 4067033 w 9171295"/>
              <a:gd name="connsiteY15" fmla="*/ 736979 h 1473958"/>
              <a:gd name="connsiteX16" fmla="*/ 4203510 w 9171295"/>
              <a:gd name="connsiteY16" fmla="*/ 723331 h 1473958"/>
              <a:gd name="connsiteX17" fmla="*/ 4312692 w 9171295"/>
              <a:gd name="connsiteY17" fmla="*/ 709683 h 1473958"/>
              <a:gd name="connsiteX18" fmla="*/ 4408227 w 9171295"/>
              <a:gd name="connsiteY18" fmla="*/ 682388 h 1473958"/>
              <a:gd name="connsiteX19" fmla="*/ 4462818 w 9171295"/>
              <a:gd name="connsiteY19" fmla="*/ 655092 h 1473958"/>
              <a:gd name="connsiteX20" fmla="*/ 4531056 w 9171295"/>
              <a:gd name="connsiteY20" fmla="*/ 641444 h 1473958"/>
              <a:gd name="connsiteX21" fmla="*/ 4612943 w 9171295"/>
              <a:gd name="connsiteY21" fmla="*/ 614149 h 1473958"/>
              <a:gd name="connsiteX22" fmla="*/ 4708477 w 9171295"/>
              <a:gd name="connsiteY22" fmla="*/ 600501 h 1473958"/>
              <a:gd name="connsiteX23" fmla="*/ 5090615 w 9171295"/>
              <a:gd name="connsiteY23" fmla="*/ 559558 h 1473958"/>
              <a:gd name="connsiteX24" fmla="*/ 5227092 w 9171295"/>
              <a:gd name="connsiteY24" fmla="*/ 532262 h 1473958"/>
              <a:gd name="connsiteX25" fmla="*/ 5281683 w 9171295"/>
              <a:gd name="connsiteY25" fmla="*/ 518615 h 1473958"/>
              <a:gd name="connsiteX26" fmla="*/ 5472752 w 9171295"/>
              <a:gd name="connsiteY26" fmla="*/ 477671 h 1473958"/>
              <a:gd name="connsiteX27" fmla="*/ 5595582 w 9171295"/>
              <a:gd name="connsiteY27" fmla="*/ 450376 h 1473958"/>
              <a:gd name="connsiteX28" fmla="*/ 5718412 w 9171295"/>
              <a:gd name="connsiteY28" fmla="*/ 436728 h 1473958"/>
              <a:gd name="connsiteX29" fmla="*/ 5909480 w 9171295"/>
              <a:gd name="connsiteY29" fmla="*/ 395785 h 1473958"/>
              <a:gd name="connsiteX30" fmla="*/ 5991367 w 9171295"/>
              <a:gd name="connsiteY30" fmla="*/ 368489 h 1473958"/>
              <a:gd name="connsiteX31" fmla="*/ 6100549 w 9171295"/>
              <a:gd name="connsiteY31" fmla="*/ 354841 h 1473958"/>
              <a:gd name="connsiteX32" fmla="*/ 6237027 w 9171295"/>
              <a:gd name="connsiteY32" fmla="*/ 327546 h 1473958"/>
              <a:gd name="connsiteX33" fmla="*/ 6359856 w 9171295"/>
              <a:gd name="connsiteY33" fmla="*/ 313898 h 1473958"/>
              <a:gd name="connsiteX34" fmla="*/ 6619164 w 9171295"/>
              <a:gd name="connsiteY34" fmla="*/ 272955 h 1473958"/>
              <a:gd name="connsiteX35" fmla="*/ 7233313 w 9171295"/>
              <a:gd name="connsiteY35" fmla="*/ 259307 h 1473958"/>
              <a:gd name="connsiteX36" fmla="*/ 7315200 w 9171295"/>
              <a:gd name="connsiteY36" fmla="*/ 245659 h 1473958"/>
              <a:gd name="connsiteX37" fmla="*/ 7397086 w 9171295"/>
              <a:gd name="connsiteY37" fmla="*/ 218364 h 1473958"/>
              <a:gd name="connsiteX38" fmla="*/ 7438030 w 9171295"/>
              <a:gd name="connsiteY38" fmla="*/ 204716 h 1473958"/>
              <a:gd name="connsiteX39" fmla="*/ 8093122 w 9171295"/>
              <a:gd name="connsiteY39" fmla="*/ 191068 h 1473958"/>
              <a:gd name="connsiteX40" fmla="*/ 8229600 w 9171295"/>
              <a:gd name="connsiteY40" fmla="*/ 177421 h 1473958"/>
              <a:gd name="connsiteX41" fmla="*/ 8270543 w 9171295"/>
              <a:gd name="connsiteY41" fmla="*/ 163773 h 1473958"/>
              <a:gd name="connsiteX42" fmla="*/ 8420668 w 9171295"/>
              <a:gd name="connsiteY42" fmla="*/ 136477 h 1473958"/>
              <a:gd name="connsiteX43" fmla="*/ 8461612 w 9171295"/>
              <a:gd name="connsiteY43" fmla="*/ 122829 h 1473958"/>
              <a:gd name="connsiteX44" fmla="*/ 8693624 w 9171295"/>
              <a:gd name="connsiteY44" fmla="*/ 109182 h 1473958"/>
              <a:gd name="connsiteX45" fmla="*/ 8802806 w 9171295"/>
              <a:gd name="connsiteY45" fmla="*/ 95534 h 1473958"/>
              <a:gd name="connsiteX46" fmla="*/ 8843749 w 9171295"/>
              <a:gd name="connsiteY46" fmla="*/ 81886 h 1473958"/>
              <a:gd name="connsiteX47" fmla="*/ 9021170 w 9171295"/>
              <a:gd name="connsiteY47" fmla="*/ 95534 h 1473958"/>
              <a:gd name="connsiteX48" fmla="*/ 9116704 w 9171295"/>
              <a:gd name="connsiteY48" fmla="*/ 81886 h 1473958"/>
              <a:gd name="connsiteX49" fmla="*/ 9171295 w 9171295"/>
              <a:gd name="connsiteY49" fmla="*/ 0 h 1473958"/>
              <a:gd name="connsiteX50" fmla="*/ 9157647 w 9171295"/>
              <a:gd name="connsiteY50" fmla="*/ 136477 h 1473958"/>
              <a:gd name="connsiteX51" fmla="*/ 9144000 w 9171295"/>
              <a:gd name="connsiteY51" fmla="*/ 232012 h 1473958"/>
              <a:gd name="connsiteX52" fmla="*/ 9103056 w 9171295"/>
              <a:gd name="connsiteY52" fmla="*/ 259307 h 1473958"/>
              <a:gd name="connsiteX53" fmla="*/ 9034818 w 9171295"/>
              <a:gd name="connsiteY53" fmla="*/ 368489 h 1473958"/>
              <a:gd name="connsiteX54" fmla="*/ 9007522 w 9171295"/>
              <a:gd name="connsiteY54" fmla="*/ 409432 h 1473958"/>
              <a:gd name="connsiteX55" fmla="*/ 8925636 w 9171295"/>
              <a:gd name="connsiteY55" fmla="*/ 436728 h 1473958"/>
              <a:gd name="connsiteX56" fmla="*/ 8734567 w 9171295"/>
              <a:gd name="connsiteY56" fmla="*/ 477671 h 1473958"/>
              <a:gd name="connsiteX57" fmla="*/ 8529850 w 9171295"/>
              <a:gd name="connsiteY57" fmla="*/ 491319 h 1473958"/>
              <a:gd name="connsiteX58" fmla="*/ 8243247 w 9171295"/>
              <a:gd name="connsiteY58" fmla="*/ 518615 h 1473958"/>
              <a:gd name="connsiteX59" fmla="*/ 8052179 w 9171295"/>
              <a:gd name="connsiteY59" fmla="*/ 559558 h 1473958"/>
              <a:gd name="connsiteX60" fmla="*/ 7983940 w 9171295"/>
              <a:gd name="connsiteY60" fmla="*/ 573206 h 1473958"/>
              <a:gd name="connsiteX61" fmla="*/ 7397086 w 9171295"/>
              <a:gd name="connsiteY61" fmla="*/ 600501 h 1473958"/>
              <a:gd name="connsiteX62" fmla="*/ 6905767 w 9171295"/>
              <a:gd name="connsiteY62" fmla="*/ 627797 h 1473958"/>
              <a:gd name="connsiteX63" fmla="*/ 6496334 w 9171295"/>
              <a:gd name="connsiteY63" fmla="*/ 655092 h 1473958"/>
              <a:gd name="connsiteX64" fmla="*/ 6291618 w 9171295"/>
              <a:gd name="connsiteY64" fmla="*/ 668740 h 1473958"/>
              <a:gd name="connsiteX65" fmla="*/ 6073253 w 9171295"/>
              <a:gd name="connsiteY65" fmla="*/ 682388 h 1473958"/>
              <a:gd name="connsiteX66" fmla="*/ 5704764 w 9171295"/>
              <a:gd name="connsiteY66" fmla="*/ 709683 h 1473958"/>
              <a:gd name="connsiteX67" fmla="*/ 5390865 w 9171295"/>
              <a:gd name="connsiteY67" fmla="*/ 750626 h 1473958"/>
              <a:gd name="connsiteX68" fmla="*/ 4804012 w 9171295"/>
              <a:gd name="connsiteY68" fmla="*/ 777922 h 1473958"/>
              <a:gd name="connsiteX69" fmla="*/ 4763068 w 9171295"/>
              <a:gd name="connsiteY69" fmla="*/ 791570 h 1473958"/>
              <a:gd name="connsiteX70" fmla="*/ 4585647 w 9171295"/>
              <a:gd name="connsiteY70" fmla="*/ 818865 h 1473958"/>
              <a:gd name="connsiteX71" fmla="*/ 4531056 w 9171295"/>
              <a:gd name="connsiteY71" fmla="*/ 859809 h 1473958"/>
              <a:gd name="connsiteX72" fmla="*/ 4421874 w 9171295"/>
              <a:gd name="connsiteY72" fmla="*/ 887104 h 1473958"/>
              <a:gd name="connsiteX73" fmla="*/ 4339988 w 9171295"/>
              <a:gd name="connsiteY73" fmla="*/ 941695 h 1473958"/>
              <a:gd name="connsiteX74" fmla="*/ 4258101 w 9171295"/>
              <a:gd name="connsiteY74" fmla="*/ 1009934 h 1473958"/>
              <a:gd name="connsiteX75" fmla="*/ 4026089 w 9171295"/>
              <a:gd name="connsiteY75" fmla="*/ 1091821 h 1473958"/>
              <a:gd name="connsiteX76" fmla="*/ 3944203 w 9171295"/>
              <a:gd name="connsiteY76" fmla="*/ 1132764 h 1473958"/>
              <a:gd name="connsiteX77" fmla="*/ 3903259 w 9171295"/>
              <a:gd name="connsiteY77" fmla="*/ 1160059 h 1473958"/>
              <a:gd name="connsiteX78" fmla="*/ 3794077 w 9171295"/>
              <a:gd name="connsiteY78" fmla="*/ 1173707 h 1473958"/>
              <a:gd name="connsiteX79" fmla="*/ 3712191 w 9171295"/>
              <a:gd name="connsiteY79" fmla="*/ 1187355 h 1473958"/>
              <a:gd name="connsiteX80" fmla="*/ 3548418 w 9171295"/>
              <a:gd name="connsiteY80" fmla="*/ 1228298 h 1473958"/>
              <a:gd name="connsiteX81" fmla="*/ 3466531 w 9171295"/>
              <a:gd name="connsiteY81" fmla="*/ 1255594 h 1473958"/>
              <a:gd name="connsiteX82" fmla="*/ 1869743 w 9171295"/>
              <a:gd name="connsiteY82" fmla="*/ 1296537 h 1473958"/>
              <a:gd name="connsiteX83" fmla="*/ 914400 w 9171295"/>
              <a:gd name="connsiteY83" fmla="*/ 1351128 h 1473958"/>
              <a:gd name="connsiteX84" fmla="*/ 750627 w 9171295"/>
              <a:gd name="connsiteY84" fmla="*/ 1296537 h 1473958"/>
              <a:gd name="connsiteX85" fmla="*/ 682388 w 9171295"/>
              <a:gd name="connsiteY85" fmla="*/ 1282889 h 1473958"/>
              <a:gd name="connsiteX86" fmla="*/ 395785 w 9171295"/>
              <a:gd name="connsiteY86" fmla="*/ 1296537 h 1473958"/>
              <a:gd name="connsiteX87" fmla="*/ 327546 w 9171295"/>
              <a:gd name="connsiteY87" fmla="*/ 1337480 h 1473958"/>
              <a:gd name="connsiteX88" fmla="*/ 109182 w 9171295"/>
              <a:gd name="connsiteY88" fmla="*/ 1419367 h 1473958"/>
              <a:gd name="connsiteX89" fmla="*/ 0 w 9171295"/>
              <a:gd name="connsiteY89" fmla="*/ 1473958 h 1473958"/>
              <a:gd name="connsiteX90" fmla="*/ 13647 w 9171295"/>
              <a:gd name="connsiteY90" fmla="*/ 1160059 h 1473958"/>
              <a:gd name="connsiteX91" fmla="*/ 54591 w 9171295"/>
              <a:gd name="connsiteY91" fmla="*/ 1146412 h 1473958"/>
              <a:gd name="connsiteX92" fmla="*/ 177421 w 9171295"/>
              <a:gd name="connsiteY92" fmla="*/ 1160059 h 1473958"/>
              <a:gd name="connsiteX93" fmla="*/ 286603 w 9171295"/>
              <a:gd name="connsiteY93" fmla="*/ 1160059 h 1473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9171295" h="1473958">
                <a:moveTo>
                  <a:pt x="232012" y="1173707"/>
                </a:moveTo>
                <a:lnTo>
                  <a:pt x="232012" y="1173707"/>
                </a:lnTo>
                <a:cubicBezTo>
                  <a:pt x="304800" y="1169158"/>
                  <a:pt x="378362" y="1171581"/>
                  <a:pt x="450376" y="1160059"/>
                </a:cubicBezTo>
                <a:cubicBezTo>
                  <a:pt x="523764" y="1148317"/>
                  <a:pt x="574392" y="1114171"/>
                  <a:pt x="641444" y="1091821"/>
                </a:cubicBezTo>
                <a:cubicBezTo>
                  <a:pt x="659239" y="1085889"/>
                  <a:pt x="677839" y="1082722"/>
                  <a:pt x="696036" y="1078173"/>
                </a:cubicBezTo>
                <a:cubicBezTo>
                  <a:pt x="801520" y="1007849"/>
                  <a:pt x="650759" y="1100268"/>
                  <a:pt x="818865" y="1037229"/>
                </a:cubicBezTo>
                <a:cubicBezTo>
                  <a:pt x="866489" y="1019370"/>
                  <a:pt x="905469" y="978966"/>
                  <a:pt x="955343" y="968991"/>
                </a:cubicBezTo>
                <a:cubicBezTo>
                  <a:pt x="1000836" y="959892"/>
                  <a:pt x="1046615" y="952127"/>
                  <a:pt x="1091821" y="941695"/>
                </a:cubicBezTo>
                <a:cubicBezTo>
                  <a:pt x="1105839" y="938460"/>
                  <a:pt x="1118574" y="930412"/>
                  <a:pt x="1132764" y="928047"/>
                </a:cubicBezTo>
                <a:cubicBezTo>
                  <a:pt x="1347362" y="892281"/>
                  <a:pt x="1176507" y="933492"/>
                  <a:pt x="1323833" y="900752"/>
                </a:cubicBezTo>
                <a:cubicBezTo>
                  <a:pt x="1406122" y="882465"/>
                  <a:pt x="1402846" y="874425"/>
                  <a:pt x="1514901" y="859809"/>
                </a:cubicBezTo>
                <a:cubicBezTo>
                  <a:pt x="1573718" y="852137"/>
                  <a:pt x="1633031" y="847855"/>
                  <a:pt x="1692322" y="846161"/>
                </a:cubicBezTo>
                <a:lnTo>
                  <a:pt x="2947916" y="818865"/>
                </a:lnTo>
                <a:cubicBezTo>
                  <a:pt x="3383456" y="779273"/>
                  <a:pt x="2887813" y="821557"/>
                  <a:pt x="3862316" y="777922"/>
                </a:cubicBezTo>
                <a:cubicBezTo>
                  <a:pt x="3912514" y="775674"/>
                  <a:pt x="3962400" y="768823"/>
                  <a:pt x="4012442" y="764274"/>
                </a:cubicBezTo>
                <a:cubicBezTo>
                  <a:pt x="4030639" y="755176"/>
                  <a:pt x="4047140" y="741242"/>
                  <a:pt x="4067033" y="736979"/>
                </a:cubicBezTo>
                <a:cubicBezTo>
                  <a:pt x="4111737" y="727400"/>
                  <a:pt x="4158070" y="728380"/>
                  <a:pt x="4203510" y="723331"/>
                </a:cubicBezTo>
                <a:cubicBezTo>
                  <a:pt x="4239963" y="719281"/>
                  <a:pt x="4276514" y="715713"/>
                  <a:pt x="4312692" y="709683"/>
                </a:cubicBezTo>
                <a:cubicBezTo>
                  <a:pt x="4331572" y="706536"/>
                  <a:pt x="4387582" y="691236"/>
                  <a:pt x="4408227" y="682388"/>
                </a:cubicBezTo>
                <a:cubicBezTo>
                  <a:pt x="4426927" y="674374"/>
                  <a:pt x="4443517" y="661526"/>
                  <a:pt x="4462818" y="655092"/>
                </a:cubicBezTo>
                <a:cubicBezTo>
                  <a:pt x="4484824" y="647756"/>
                  <a:pt x="4508677" y="647547"/>
                  <a:pt x="4531056" y="641444"/>
                </a:cubicBezTo>
                <a:cubicBezTo>
                  <a:pt x="4558814" y="633874"/>
                  <a:pt x="4584908" y="620619"/>
                  <a:pt x="4612943" y="614149"/>
                </a:cubicBezTo>
                <a:cubicBezTo>
                  <a:pt x="4644287" y="606916"/>
                  <a:pt x="4676747" y="605789"/>
                  <a:pt x="4708477" y="600501"/>
                </a:cubicBezTo>
                <a:cubicBezTo>
                  <a:pt x="4966620" y="557478"/>
                  <a:pt x="4759399" y="579042"/>
                  <a:pt x="5090615" y="559558"/>
                </a:cubicBezTo>
                <a:lnTo>
                  <a:pt x="5227092" y="532262"/>
                </a:lnTo>
                <a:cubicBezTo>
                  <a:pt x="5245433" y="528332"/>
                  <a:pt x="5263406" y="522833"/>
                  <a:pt x="5281683" y="518615"/>
                </a:cubicBezTo>
                <a:cubicBezTo>
                  <a:pt x="5523095" y="462905"/>
                  <a:pt x="5310326" y="512476"/>
                  <a:pt x="5472752" y="477671"/>
                </a:cubicBezTo>
                <a:cubicBezTo>
                  <a:pt x="5513763" y="468883"/>
                  <a:pt x="5554211" y="457271"/>
                  <a:pt x="5595582" y="450376"/>
                </a:cubicBezTo>
                <a:cubicBezTo>
                  <a:pt x="5636217" y="443604"/>
                  <a:pt x="5677469" y="441277"/>
                  <a:pt x="5718412" y="436728"/>
                </a:cubicBezTo>
                <a:cubicBezTo>
                  <a:pt x="5863798" y="378572"/>
                  <a:pt x="5696890" y="438303"/>
                  <a:pt x="5909480" y="395785"/>
                </a:cubicBezTo>
                <a:cubicBezTo>
                  <a:pt x="5937693" y="390142"/>
                  <a:pt x="5963233" y="374518"/>
                  <a:pt x="5991367" y="368489"/>
                </a:cubicBezTo>
                <a:cubicBezTo>
                  <a:pt x="6027230" y="360804"/>
                  <a:pt x="6064371" y="360871"/>
                  <a:pt x="6100549" y="354841"/>
                </a:cubicBezTo>
                <a:cubicBezTo>
                  <a:pt x="6146311" y="347214"/>
                  <a:pt x="6191201" y="334782"/>
                  <a:pt x="6237027" y="327546"/>
                </a:cubicBezTo>
                <a:cubicBezTo>
                  <a:pt x="6277718" y="321121"/>
                  <a:pt x="6319222" y="320670"/>
                  <a:pt x="6359856" y="313898"/>
                </a:cubicBezTo>
                <a:cubicBezTo>
                  <a:pt x="6518866" y="287396"/>
                  <a:pt x="6450164" y="279101"/>
                  <a:pt x="6619164" y="272955"/>
                </a:cubicBezTo>
                <a:cubicBezTo>
                  <a:pt x="6823796" y="265514"/>
                  <a:pt x="7028597" y="263856"/>
                  <a:pt x="7233313" y="259307"/>
                </a:cubicBezTo>
                <a:cubicBezTo>
                  <a:pt x="7260609" y="254758"/>
                  <a:pt x="7288354" y="252370"/>
                  <a:pt x="7315200" y="245659"/>
                </a:cubicBezTo>
                <a:cubicBezTo>
                  <a:pt x="7343113" y="238681"/>
                  <a:pt x="7369791" y="227462"/>
                  <a:pt x="7397086" y="218364"/>
                </a:cubicBezTo>
                <a:cubicBezTo>
                  <a:pt x="7410734" y="213815"/>
                  <a:pt x="7423647" y="205016"/>
                  <a:pt x="7438030" y="204716"/>
                </a:cubicBezTo>
                <a:lnTo>
                  <a:pt x="8093122" y="191068"/>
                </a:lnTo>
                <a:cubicBezTo>
                  <a:pt x="8138615" y="186519"/>
                  <a:pt x="8184412" y="184373"/>
                  <a:pt x="8229600" y="177421"/>
                </a:cubicBezTo>
                <a:cubicBezTo>
                  <a:pt x="8243819" y="175234"/>
                  <a:pt x="8256587" y="167262"/>
                  <a:pt x="8270543" y="163773"/>
                </a:cubicBezTo>
                <a:cubicBezTo>
                  <a:pt x="8369886" y="138937"/>
                  <a:pt x="8311166" y="160811"/>
                  <a:pt x="8420668" y="136477"/>
                </a:cubicBezTo>
                <a:cubicBezTo>
                  <a:pt x="8434712" y="133356"/>
                  <a:pt x="8447297" y="124260"/>
                  <a:pt x="8461612" y="122829"/>
                </a:cubicBezTo>
                <a:cubicBezTo>
                  <a:pt x="8538699" y="115121"/>
                  <a:pt x="8616287" y="113731"/>
                  <a:pt x="8693624" y="109182"/>
                </a:cubicBezTo>
                <a:cubicBezTo>
                  <a:pt x="8730018" y="104633"/>
                  <a:pt x="8766720" y="102095"/>
                  <a:pt x="8802806" y="95534"/>
                </a:cubicBezTo>
                <a:cubicBezTo>
                  <a:pt x="8816960" y="92961"/>
                  <a:pt x="8829363" y="81886"/>
                  <a:pt x="8843749" y="81886"/>
                </a:cubicBezTo>
                <a:cubicBezTo>
                  <a:pt x="8903064" y="81886"/>
                  <a:pt x="8962030" y="90985"/>
                  <a:pt x="9021170" y="95534"/>
                </a:cubicBezTo>
                <a:cubicBezTo>
                  <a:pt x="9053015" y="90985"/>
                  <a:pt x="9089565" y="99156"/>
                  <a:pt x="9116704" y="81886"/>
                </a:cubicBezTo>
                <a:cubicBezTo>
                  <a:pt x="9144380" y="64274"/>
                  <a:pt x="9171295" y="0"/>
                  <a:pt x="9171295" y="0"/>
                </a:cubicBezTo>
                <a:cubicBezTo>
                  <a:pt x="9166746" y="45492"/>
                  <a:pt x="9162989" y="91071"/>
                  <a:pt x="9157647" y="136477"/>
                </a:cubicBezTo>
                <a:cubicBezTo>
                  <a:pt x="9153888" y="168425"/>
                  <a:pt x="9157065" y="202616"/>
                  <a:pt x="9144000" y="232012"/>
                </a:cubicBezTo>
                <a:cubicBezTo>
                  <a:pt x="9137338" y="247001"/>
                  <a:pt x="9116704" y="250209"/>
                  <a:pt x="9103056" y="259307"/>
                </a:cubicBezTo>
                <a:cubicBezTo>
                  <a:pt x="9080259" y="350500"/>
                  <a:pt x="9106663" y="284671"/>
                  <a:pt x="9034818" y="368489"/>
                </a:cubicBezTo>
                <a:cubicBezTo>
                  <a:pt x="9024143" y="380943"/>
                  <a:pt x="9021431" y="400739"/>
                  <a:pt x="9007522" y="409432"/>
                </a:cubicBezTo>
                <a:cubicBezTo>
                  <a:pt x="8983124" y="424681"/>
                  <a:pt x="8952931" y="427629"/>
                  <a:pt x="8925636" y="436728"/>
                </a:cubicBezTo>
                <a:cubicBezTo>
                  <a:pt x="8825636" y="470062"/>
                  <a:pt x="8851034" y="467544"/>
                  <a:pt x="8734567" y="477671"/>
                </a:cubicBezTo>
                <a:cubicBezTo>
                  <a:pt x="8666434" y="483596"/>
                  <a:pt x="8598067" y="486446"/>
                  <a:pt x="8529850" y="491319"/>
                </a:cubicBezTo>
                <a:cubicBezTo>
                  <a:pt x="8400250" y="500576"/>
                  <a:pt x="8359104" y="502064"/>
                  <a:pt x="8243247" y="518615"/>
                </a:cubicBezTo>
                <a:cubicBezTo>
                  <a:pt x="8134599" y="534136"/>
                  <a:pt x="8174322" y="531371"/>
                  <a:pt x="8052179" y="559558"/>
                </a:cubicBezTo>
                <a:cubicBezTo>
                  <a:pt x="8029576" y="564774"/>
                  <a:pt x="8007063" y="571356"/>
                  <a:pt x="7983940" y="573206"/>
                </a:cubicBezTo>
                <a:cubicBezTo>
                  <a:pt x="7916551" y="578597"/>
                  <a:pt x="7445413" y="598400"/>
                  <a:pt x="7397086" y="600501"/>
                </a:cubicBezTo>
                <a:cubicBezTo>
                  <a:pt x="7064500" y="630737"/>
                  <a:pt x="7453708" y="597909"/>
                  <a:pt x="6905767" y="627797"/>
                </a:cubicBezTo>
                <a:cubicBezTo>
                  <a:pt x="6769189" y="635247"/>
                  <a:pt x="6632812" y="645994"/>
                  <a:pt x="6496334" y="655092"/>
                </a:cubicBezTo>
                <a:lnTo>
                  <a:pt x="6291618" y="668740"/>
                </a:lnTo>
                <a:lnTo>
                  <a:pt x="6073253" y="682388"/>
                </a:lnTo>
                <a:lnTo>
                  <a:pt x="5704764" y="709683"/>
                </a:lnTo>
                <a:cubicBezTo>
                  <a:pt x="5580087" y="751243"/>
                  <a:pt x="5658987" y="728283"/>
                  <a:pt x="5390865" y="750626"/>
                </a:cubicBezTo>
                <a:cubicBezTo>
                  <a:pt x="5203285" y="766258"/>
                  <a:pt x="4986747" y="771154"/>
                  <a:pt x="4804012" y="777922"/>
                </a:cubicBezTo>
                <a:cubicBezTo>
                  <a:pt x="4790364" y="782471"/>
                  <a:pt x="4777025" y="788081"/>
                  <a:pt x="4763068" y="791570"/>
                </a:cubicBezTo>
                <a:cubicBezTo>
                  <a:pt x="4700541" y="807202"/>
                  <a:pt x="4651951" y="810578"/>
                  <a:pt x="4585647" y="818865"/>
                </a:cubicBezTo>
                <a:cubicBezTo>
                  <a:pt x="4567450" y="832513"/>
                  <a:pt x="4550805" y="848524"/>
                  <a:pt x="4531056" y="859809"/>
                </a:cubicBezTo>
                <a:cubicBezTo>
                  <a:pt x="4508462" y="872720"/>
                  <a:pt x="4439147" y="883649"/>
                  <a:pt x="4421874" y="887104"/>
                </a:cubicBezTo>
                <a:cubicBezTo>
                  <a:pt x="4291263" y="1017715"/>
                  <a:pt x="4458494" y="862691"/>
                  <a:pt x="4339988" y="941695"/>
                </a:cubicBezTo>
                <a:cubicBezTo>
                  <a:pt x="4310424" y="961404"/>
                  <a:pt x="4288361" y="991312"/>
                  <a:pt x="4258101" y="1009934"/>
                </a:cubicBezTo>
                <a:cubicBezTo>
                  <a:pt x="4188471" y="1052783"/>
                  <a:pt x="4100394" y="1063957"/>
                  <a:pt x="4026089" y="1091821"/>
                </a:cubicBezTo>
                <a:cubicBezTo>
                  <a:pt x="3997515" y="1102536"/>
                  <a:pt x="3970880" y="1117944"/>
                  <a:pt x="3944203" y="1132764"/>
                </a:cubicBezTo>
                <a:cubicBezTo>
                  <a:pt x="3929864" y="1140730"/>
                  <a:pt x="3919084" y="1155743"/>
                  <a:pt x="3903259" y="1160059"/>
                </a:cubicBezTo>
                <a:cubicBezTo>
                  <a:pt x="3867874" y="1169709"/>
                  <a:pt x="3830386" y="1168520"/>
                  <a:pt x="3794077" y="1173707"/>
                </a:cubicBezTo>
                <a:cubicBezTo>
                  <a:pt x="3766683" y="1177620"/>
                  <a:pt x="3739204" y="1181352"/>
                  <a:pt x="3712191" y="1187355"/>
                </a:cubicBezTo>
                <a:cubicBezTo>
                  <a:pt x="3657260" y="1199562"/>
                  <a:pt x="3601801" y="1210503"/>
                  <a:pt x="3548418" y="1228298"/>
                </a:cubicBezTo>
                <a:cubicBezTo>
                  <a:pt x="3521122" y="1237397"/>
                  <a:pt x="3495279" y="1254425"/>
                  <a:pt x="3466531" y="1255594"/>
                </a:cubicBezTo>
                <a:cubicBezTo>
                  <a:pt x="2934533" y="1277220"/>
                  <a:pt x="2402006" y="1282889"/>
                  <a:pt x="1869743" y="1296537"/>
                </a:cubicBezTo>
                <a:cubicBezTo>
                  <a:pt x="1197525" y="1382719"/>
                  <a:pt x="1516260" y="1370543"/>
                  <a:pt x="914400" y="1351128"/>
                </a:cubicBezTo>
                <a:lnTo>
                  <a:pt x="750627" y="1296537"/>
                </a:lnTo>
                <a:lnTo>
                  <a:pt x="682388" y="1282889"/>
                </a:lnTo>
                <a:cubicBezTo>
                  <a:pt x="586854" y="1287438"/>
                  <a:pt x="490315" y="1281994"/>
                  <a:pt x="395785" y="1296537"/>
                </a:cubicBezTo>
                <a:cubicBezTo>
                  <a:pt x="369567" y="1300571"/>
                  <a:pt x="351928" y="1327031"/>
                  <a:pt x="327546" y="1337480"/>
                </a:cubicBezTo>
                <a:cubicBezTo>
                  <a:pt x="256094" y="1368102"/>
                  <a:pt x="171372" y="1372725"/>
                  <a:pt x="109182" y="1419367"/>
                </a:cubicBezTo>
                <a:cubicBezTo>
                  <a:pt x="39585" y="1471564"/>
                  <a:pt x="76658" y="1454793"/>
                  <a:pt x="0" y="1473958"/>
                </a:cubicBezTo>
                <a:cubicBezTo>
                  <a:pt x="4549" y="1369325"/>
                  <a:pt x="-3571" y="1263366"/>
                  <a:pt x="13647" y="1160059"/>
                </a:cubicBezTo>
                <a:cubicBezTo>
                  <a:pt x="16012" y="1145869"/>
                  <a:pt x="40205" y="1146412"/>
                  <a:pt x="54591" y="1146412"/>
                </a:cubicBezTo>
                <a:cubicBezTo>
                  <a:pt x="95786" y="1146412"/>
                  <a:pt x="136297" y="1157640"/>
                  <a:pt x="177421" y="1160059"/>
                </a:cubicBezTo>
                <a:cubicBezTo>
                  <a:pt x="213752" y="1162196"/>
                  <a:pt x="250209" y="1160059"/>
                  <a:pt x="286603" y="1160059"/>
                </a:cubicBezTo>
              </a:path>
            </a:pathLst>
          </a:custGeom>
          <a:solidFill>
            <a:srgbClr val="00B0F0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-68263" y="5581650"/>
            <a:ext cx="9324976" cy="1323975"/>
          </a:xfrm>
          <a:custGeom>
            <a:avLst/>
            <a:gdLst>
              <a:gd name="connsiteX0" fmla="*/ 0 w 9324254"/>
              <a:gd name="connsiteY0" fmla="*/ 1160060 h 1323833"/>
              <a:gd name="connsiteX1" fmla="*/ 0 w 9324254"/>
              <a:gd name="connsiteY1" fmla="*/ 1160060 h 1323833"/>
              <a:gd name="connsiteX2" fmla="*/ 286603 w 9324254"/>
              <a:gd name="connsiteY2" fmla="*/ 1037230 h 1323833"/>
              <a:gd name="connsiteX3" fmla="*/ 368490 w 9324254"/>
              <a:gd name="connsiteY3" fmla="*/ 996287 h 1323833"/>
              <a:gd name="connsiteX4" fmla="*/ 423081 w 9324254"/>
              <a:gd name="connsiteY4" fmla="*/ 968991 h 1323833"/>
              <a:gd name="connsiteX5" fmla="*/ 723332 w 9324254"/>
              <a:gd name="connsiteY5" fmla="*/ 955344 h 1323833"/>
              <a:gd name="connsiteX6" fmla="*/ 805218 w 9324254"/>
              <a:gd name="connsiteY6" fmla="*/ 941696 h 1323833"/>
              <a:gd name="connsiteX7" fmla="*/ 914400 w 9324254"/>
              <a:gd name="connsiteY7" fmla="*/ 914400 h 1323833"/>
              <a:gd name="connsiteX8" fmla="*/ 2483893 w 9324254"/>
              <a:gd name="connsiteY8" fmla="*/ 873457 h 1323833"/>
              <a:gd name="connsiteX9" fmla="*/ 2688609 w 9324254"/>
              <a:gd name="connsiteY9" fmla="*/ 846162 h 1323833"/>
              <a:gd name="connsiteX10" fmla="*/ 2770496 w 9324254"/>
              <a:gd name="connsiteY10" fmla="*/ 832514 h 1323833"/>
              <a:gd name="connsiteX11" fmla="*/ 3289111 w 9324254"/>
              <a:gd name="connsiteY11" fmla="*/ 805218 h 1323833"/>
              <a:gd name="connsiteX12" fmla="*/ 3507475 w 9324254"/>
              <a:gd name="connsiteY12" fmla="*/ 777923 h 1323833"/>
              <a:gd name="connsiteX13" fmla="*/ 3562066 w 9324254"/>
              <a:gd name="connsiteY13" fmla="*/ 750627 h 1323833"/>
              <a:gd name="connsiteX14" fmla="*/ 3603009 w 9324254"/>
              <a:gd name="connsiteY14" fmla="*/ 723332 h 1323833"/>
              <a:gd name="connsiteX15" fmla="*/ 3671248 w 9324254"/>
              <a:gd name="connsiteY15" fmla="*/ 709684 h 1323833"/>
              <a:gd name="connsiteX16" fmla="*/ 3753135 w 9324254"/>
              <a:gd name="connsiteY16" fmla="*/ 682388 h 1323833"/>
              <a:gd name="connsiteX17" fmla="*/ 4039738 w 9324254"/>
              <a:gd name="connsiteY17" fmla="*/ 668741 h 1323833"/>
              <a:gd name="connsiteX18" fmla="*/ 4107976 w 9324254"/>
              <a:gd name="connsiteY18" fmla="*/ 655093 h 1323833"/>
              <a:gd name="connsiteX19" fmla="*/ 4148920 w 9324254"/>
              <a:gd name="connsiteY19" fmla="*/ 627797 h 1323833"/>
              <a:gd name="connsiteX20" fmla="*/ 4217158 w 9324254"/>
              <a:gd name="connsiteY20" fmla="*/ 614150 h 1323833"/>
              <a:gd name="connsiteX21" fmla="*/ 4258102 w 9324254"/>
              <a:gd name="connsiteY21" fmla="*/ 600502 h 1323833"/>
              <a:gd name="connsiteX22" fmla="*/ 4312693 w 9324254"/>
              <a:gd name="connsiteY22" fmla="*/ 559559 h 1323833"/>
              <a:gd name="connsiteX23" fmla="*/ 4353636 w 9324254"/>
              <a:gd name="connsiteY23" fmla="*/ 545911 h 1323833"/>
              <a:gd name="connsiteX24" fmla="*/ 4408227 w 9324254"/>
              <a:gd name="connsiteY24" fmla="*/ 518615 h 1323833"/>
              <a:gd name="connsiteX25" fmla="*/ 5322627 w 9324254"/>
              <a:gd name="connsiteY25" fmla="*/ 504967 h 1323833"/>
              <a:gd name="connsiteX26" fmla="*/ 5363570 w 9324254"/>
              <a:gd name="connsiteY26" fmla="*/ 477672 h 1323833"/>
              <a:gd name="connsiteX27" fmla="*/ 5431809 w 9324254"/>
              <a:gd name="connsiteY27" fmla="*/ 464024 h 1323833"/>
              <a:gd name="connsiteX28" fmla="*/ 5554639 w 9324254"/>
              <a:gd name="connsiteY28" fmla="*/ 436729 h 1323833"/>
              <a:gd name="connsiteX29" fmla="*/ 5609230 w 9324254"/>
              <a:gd name="connsiteY29" fmla="*/ 423081 h 1323833"/>
              <a:gd name="connsiteX30" fmla="*/ 6878472 w 9324254"/>
              <a:gd name="connsiteY30" fmla="*/ 395785 h 1323833"/>
              <a:gd name="connsiteX31" fmla="*/ 7028597 w 9324254"/>
              <a:gd name="connsiteY31" fmla="*/ 354842 h 1323833"/>
              <a:gd name="connsiteX32" fmla="*/ 7069540 w 9324254"/>
              <a:gd name="connsiteY32" fmla="*/ 341194 h 1323833"/>
              <a:gd name="connsiteX33" fmla="*/ 7178723 w 9324254"/>
              <a:gd name="connsiteY33" fmla="*/ 327547 h 1323833"/>
              <a:gd name="connsiteX34" fmla="*/ 7233314 w 9324254"/>
              <a:gd name="connsiteY34" fmla="*/ 313899 h 1323833"/>
              <a:gd name="connsiteX35" fmla="*/ 7274257 w 9324254"/>
              <a:gd name="connsiteY35" fmla="*/ 300251 h 1323833"/>
              <a:gd name="connsiteX36" fmla="*/ 7492621 w 9324254"/>
              <a:gd name="connsiteY36" fmla="*/ 272956 h 1323833"/>
              <a:gd name="connsiteX37" fmla="*/ 8693624 w 9324254"/>
              <a:gd name="connsiteY37" fmla="*/ 232012 h 1323833"/>
              <a:gd name="connsiteX38" fmla="*/ 8816454 w 9324254"/>
              <a:gd name="connsiteY38" fmla="*/ 163773 h 1323833"/>
              <a:gd name="connsiteX39" fmla="*/ 8857397 w 9324254"/>
              <a:gd name="connsiteY39" fmla="*/ 136478 h 1323833"/>
              <a:gd name="connsiteX40" fmla="*/ 9021170 w 9324254"/>
              <a:gd name="connsiteY40" fmla="*/ 109182 h 1323833"/>
              <a:gd name="connsiteX41" fmla="*/ 9239535 w 9324254"/>
              <a:gd name="connsiteY41" fmla="*/ 68239 h 1323833"/>
              <a:gd name="connsiteX42" fmla="*/ 9280478 w 9324254"/>
              <a:gd name="connsiteY42" fmla="*/ 0 h 1323833"/>
              <a:gd name="connsiteX43" fmla="*/ 9198591 w 9324254"/>
              <a:gd name="connsiteY43" fmla="*/ 382138 h 1323833"/>
              <a:gd name="connsiteX44" fmla="*/ 9225887 w 9324254"/>
              <a:gd name="connsiteY44" fmla="*/ 887105 h 1323833"/>
              <a:gd name="connsiteX45" fmla="*/ 9157648 w 9324254"/>
              <a:gd name="connsiteY45" fmla="*/ 1255594 h 1323833"/>
              <a:gd name="connsiteX46" fmla="*/ 9103057 w 9324254"/>
              <a:gd name="connsiteY46" fmla="*/ 1269242 h 1323833"/>
              <a:gd name="connsiteX47" fmla="*/ 9048466 w 9324254"/>
              <a:gd name="connsiteY47" fmla="*/ 1255594 h 1323833"/>
              <a:gd name="connsiteX48" fmla="*/ 8911988 w 9324254"/>
              <a:gd name="connsiteY48" fmla="*/ 1228299 h 1323833"/>
              <a:gd name="connsiteX49" fmla="*/ 8393373 w 9324254"/>
              <a:gd name="connsiteY49" fmla="*/ 1241947 h 1323833"/>
              <a:gd name="connsiteX50" fmla="*/ 7751929 w 9324254"/>
              <a:gd name="connsiteY50" fmla="*/ 1282890 h 1323833"/>
              <a:gd name="connsiteX51" fmla="*/ 7574508 w 9324254"/>
              <a:gd name="connsiteY51" fmla="*/ 1296538 h 1323833"/>
              <a:gd name="connsiteX52" fmla="*/ 7328848 w 9324254"/>
              <a:gd name="connsiteY52" fmla="*/ 1310185 h 1323833"/>
              <a:gd name="connsiteX53" fmla="*/ 7124132 w 9324254"/>
              <a:gd name="connsiteY53" fmla="*/ 1296538 h 1323833"/>
              <a:gd name="connsiteX54" fmla="*/ 7014949 w 9324254"/>
              <a:gd name="connsiteY54" fmla="*/ 1269242 h 1323833"/>
              <a:gd name="connsiteX55" fmla="*/ 6291618 w 9324254"/>
              <a:gd name="connsiteY55" fmla="*/ 1255594 h 1323833"/>
              <a:gd name="connsiteX56" fmla="*/ 6127845 w 9324254"/>
              <a:gd name="connsiteY56" fmla="*/ 1214651 h 1323833"/>
              <a:gd name="connsiteX57" fmla="*/ 6032311 w 9324254"/>
              <a:gd name="connsiteY57" fmla="*/ 1187356 h 1323833"/>
              <a:gd name="connsiteX58" fmla="*/ 5158854 w 9324254"/>
              <a:gd name="connsiteY58" fmla="*/ 1173708 h 1323833"/>
              <a:gd name="connsiteX59" fmla="*/ 4285397 w 9324254"/>
              <a:gd name="connsiteY59" fmla="*/ 1173708 h 1323833"/>
              <a:gd name="connsiteX60" fmla="*/ 4080681 w 9324254"/>
              <a:gd name="connsiteY60" fmla="*/ 1187356 h 1323833"/>
              <a:gd name="connsiteX61" fmla="*/ 3289111 w 9324254"/>
              <a:gd name="connsiteY61" fmla="*/ 1201003 h 1323833"/>
              <a:gd name="connsiteX62" fmla="*/ 2361063 w 9324254"/>
              <a:gd name="connsiteY62" fmla="*/ 1228299 h 1323833"/>
              <a:gd name="connsiteX63" fmla="*/ 1269242 w 9324254"/>
              <a:gd name="connsiteY63" fmla="*/ 1255594 h 1323833"/>
              <a:gd name="connsiteX64" fmla="*/ 968991 w 9324254"/>
              <a:gd name="connsiteY64" fmla="*/ 1282890 h 1323833"/>
              <a:gd name="connsiteX65" fmla="*/ 750627 w 9324254"/>
              <a:gd name="connsiteY65" fmla="*/ 1296538 h 1323833"/>
              <a:gd name="connsiteX66" fmla="*/ 668740 w 9324254"/>
              <a:gd name="connsiteY66" fmla="*/ 1310185 h 1323833"/>
              <a:gd name="connsiteX67" fmla="*/ 518615 w 9324254"/>
              <a:gd name="connsiteY67" fmla="*/ 1323833 h 1323833"/>
              <a:gd name="connsiteX68" fmla="*/ 204717 w 9324254"/>
              <a:gd name="connsiteY68" fmla="*/ 1296538 h 1323833"/>
              <a:gd name="connsiteX69" fmla="*/ 150126 w 9324254"/>
              <a:gd name="connsiteY69" fmla="*/ 1269242 h 1323833"/>
              <a:gd name="connsiteX70" fmla="*/ 109182 w 9324254"/>
              <a:gd name="connsiteY70" fmla="*/ 1255594 h 1323833"/>
              <a:gd name="connsiteX71" fmla="*/ 68239 w 9324254"/>
              <a:gd name="connsiteY71" fmla="*/ 1228299 h 1323833"/>
              <a:gd name="connsiteX72" fmla="*/ 27296 w 9324254"/>
              <a:gd name="connsiteY72" fmla="*/ 1214651 h 1323833"/>
              <a:gd name="connsiteX73" fmla="*/ 27296 w 9324254"/>
              <a:gd name="connsiteY73" fmla="*/ 1064526 h 1323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9324254" h="1323833">
                <a:moveTo>
                  <a:pt x="0" y="1160060"/>
                </a:moveTo>
                <a:lnTo>
                  <a:pt x="0" y="1160060"/>
                </a:lnTo>
                <a:cubicBezTo>
                  <a:pt x="239112" y="1040504"/>
                  <a:pt x="138565" y="1066838"/>
                  <a:pt x="286603" y="1037230"/>
                </a:cubicBezTo>
                <a:cubicBezTo>
                  <a:pt x="365288" y="984774"/>
                  <a:pt x="289381" y="1030191"/>
                  <a:pt x="368490" y="996287"/>
                </a:cubicBezTo>
                <a:cubicBezTo>
                  <a:pt x="387190" y="988273"/>
                  <a:pt x="402870" y="971323"/>
                  <a:pt x="423081" y="968991"/>
                </a:cubicBezTo>
                <a:cubicBezTo>
                  <a:pt x="522608" y="957507"/>
                  <a:pt x="623248" y="959893"/>
                  <a:pt x="723332" y="955344"/>
                </a:cubicBezTo>
                <a:cubicBezTo>
                  <a:pt x="750627" y="950795"/>
                  <a:pt x="778160" y="947494"/>
                  <a:pt x="805218" y="941696"/>
                </a:cubicBezTo>
                <a:cubicBezTo>
                  <a:pt x="841899" y="933836"/>
                  <a:pt x="876930" y="916228"/>
                  <a:pt x="914400" y="914400"/>
                </a:cubicBezTo>
                <a:cubicBezTo>
                  <a:pt x="1810234" y="870702"/>
                  <a:pt x="1287234" y="889628"/>
                  <a:pt x="2483893" y="873457"/>
                </a:cubicBezTo>
                <a:lnTo>
                  <a:pt x="2688609" y="846162"/>
                </a:lnTo>
                <a:cubicBezTo>
                  <a:pt x="2716003" y="842249"/>
                  <a:pt x="2742888" y="834396"/>
                  <a:pt x="2770496" y="832514"/>
                </a:cubicBezTo>
                <a:cubicBezTo>
                  <a:pt x="2943206" y="820738"/>
                  <a:pt x="3116239" y="814317"/>
                  <a:pt x="3289111" y="805218"/>
                </a:cubicBezTo>
                <a:cubicBezTo>
                  <a:pt x="3361899" y="796120"/>
                  <a:pt x="3441865" y="810729"/>
                  <a:pt x="3507475" y="777923"/>
                </a:cubicBezTo>
                <a:cubicBezTo>
                  <a:pt x="3525672" y="768824"/>
                  <a:pt x="3544402" y="760721"/>
                  <a:pt x="3562066" y="750627"/>
                </a:cubicBezTo>
                <a:cubicBezTo>
                  <a:pt x="3576307" y="742489"/>
                  <a:pt x="3587651" y="729091"/>
                  <a:pt x="3603009" y="723332"/>
                </a:cubicBezTo>
                <a:cubicBezTo>
                  <a:pt x="3624729" y="715187"/>
                  <a:pt x="3648869" y="715788"/>
                  <a:pt x="3671248" y="709684"/>
                </a:cubicBezTo>
                <a:cubicBezTo>
                  <a:pt x="3699006" y="702113"/>
                  <a:pt x="3724539" y="685565"/>
                  <a:pt x="3753135" y="682388"/>
                </a:cubicBezTo>
                <a:cubicBezTo>
                  <a:pt x="3848193" y="671826"/>
                  <a:pt x="3944204" y="673290"/>
                  <a:pt x="4039738" y="668741"/>
                </a:cubicBezTo>
                <a:cubicBezTo>
                  <a:pt x="4062484" y="664192"/>
                  <a:pt x="4086257" y="663238"/>
                  <a:pt x="4107976" y="655093"/>
                </a:cubicBezTo>
                <a:cubicBezTo>
                  <a:pt x="4123334" y="649333"/>
                  <a:pt x="4133562" y="633556"/>
                  <a:pt x="4148920" y="627797"/>
                </a:cubicBezTo>
                <a:cubicBezTo>
                  <a:pt x="4170640" y="619652"/>
                  <a:pt x="4194654" y="619776"/>
                  <a:pt x="4217158" y="614150"/>
                </a:cubicBezTo>
                <a:cubicBezTo>
                  <a:pt x="4231115" y="610661"/>
                  <a:pt x="4244454" y="605051"/>
                  <a:pt x="4258102" y="600502"/>
                </a:cubicBezTo>
                <a:cubicBezTo>
                  <a:pt x="4276299" y="586854"/>
                  <a:pt x="4292944" y="570844"/>
                  <a:pt x="4312693" y="559559"/>
                </a:cubicBezTo>
                <a:cubicBezTo>
                  <a:pt x="4325183" y="552422"/>
                  <a:pt x="4340413" y="551578"/>
                  <a:pt x="4353636" y="545911"/>
                </a:cubicBezTo>
                <a:cubicBezTo>
                  <a:pt x="4372336" y="537897"/>
                  <a:pt x="4387900" y="519474"/>
                  <a:pt x="4408227" y="518615"/>
                </a:cubicBezTo>
                <a:cubicBezTo>
                  <a:pt x="4712789" y="505746"/>
                  <a:pt x="5017827" y="509516"/>
                  <a:pt x="5322627" y="504967"/>
                </a:cubicBezTo>
                <a:cubicBezTo>
                  <a:pt x="5336275" y="495869"/>
                  <a:pt x="5348212" y="483431"/>
                  <a:pt x="5363570" y="477672"/>
                </a:cubicBezTo>
                <a:cubicBezTo>
                  <a:pt x="5385290" y="469527"/>
                  <a:pt x="5409127" y="468884"/>
                  <a:pt x="5431809" y="464024"/>
                </a:cubicBezTo>
                <a:lnTo>
                  <a:pt x="5554639" y="436729"/>
                </a:lnTo>
                <a:cubicBezTo>
                  <a:pt x="5572916" y="432511"/>
                  <a:pt x="5590482" y="423661"/>
                  <a:pt x="5609230" y="423081"/>
                </a:cubicBezTo>
                <a:lnTo>
                  <a:pt x="6878472" y="395785"/>
                </a:lnTo>
                <a:cubicBezTo>
                  <a:pt x="6972719" y="364371"/>
                  <a:pt x="6859264" y="401025"/>
                  <a:pt x="7028597" y="354842"/>
                </a:cubicBezTo>
                <a:cubicBezTo>
                  <a:pt x="7042476" y="351057"/>
                  <a:pt x="7055386" y="343767"/>
                  <a:pt x="7069540" y="341194"/>
                </a:cubicBezTo>
                <a:cubicBezTo>
                  <a:pt x="7105626" y="334633"/>
                  <a:pt x="7142329" y="332096"/>
                  <a:pt x="7178723" y="327547"/>
                </a:cubicBezTo>
                <a:cubicBezTo>
                  <a:pt x="7196920" y="322998"/>
                  <a:pt x="7215279" y="319052"/>
                  <a:pt x="7233314" y="313899"/>
                </a:cubicBezTo>
                <a:cubicBezTo>
                  <a:pt x="7247146" y="309947"/>
                  <a:pt x="7260150" y="303072"/>
                  <a:pt x="7274257" y="300251"/>
                </a:cubicBezTo>
                <a:cubicBezTo>
                  <a:pt x="7308315" y="293439"/>
                  <a:pt x="7468774" y="273939"/>
                  <a:pt x="7492621" y="272956"/>
                </a:cubicBezTo>
                <a:lnTo>
                  <a:pt x="8693624" y="232012"/>
                </a:lnTo>
                <a:cubicBezTo>
                  <a:pt x="8765690" y="207991"/>
                  <a:pt x="8722596" y="226345"/>
                  <a:pt x="8816454" y="163773"/>
                </a:cubicBezTo>
                <a:cubicBezTo>
                  <a:pt x="8830102" y="154675"/>
                  <a:pt x="8841313" y="139695"/>
                  <a:pt x="8857397" y="136478"/>
                </a:cubicBezTo>
                <a:cubicBezTo>
                  <a:pt x="9058882" y="96180"/>
                  <a:pt x="8761637" y="154318"/>
                  <a:pt x="9021170" y="109182"/>
                </a:cubicBezTo>
                <a:cubicBezTo>
                  <a:pt x="9094132" y="96493"/>
                  <a:pt x="9166747" y="81887"/>
                  <a:pt x="9239535" y="68239"/>
                </a:cubicBezTo>
                <a:cubicBezTo>
                  <a:pt x="9333391" y="5668"/>
                  <a:pt x="9352542" y="24022"/>
                  <a:pt x="9280478" y="0"/>
                </a:cubicBezTo>
                <a:cubicBezTo>
                  <a:pt x="9139058" y="106067"/>
                  <a:pt x="9205398" y="34998"/>
                  <a:pt x="9198591" y="382138"/>
                </a:cubicBezTo>
                <a:cubicBezTo>
                  <a:pt x="9194822" y="574361"/>
                  <a:pt x="9209736" y="709446"/>
                  <a:pt x="9225887" y="887105"/>
                </a:cubicBezTo>
                <a:cubicBezTo>
                  <a:pt x="9215925" y="1011630"/>
                  <a:pt x="9290844" y="1198510"/>
                  <a:pt x="9157648" y="1255594"/>
                </a:cubicBezTo>
                <a:cubicBezTo>
                  <a:pt x="9140408" y="1262983"/>
                  <a:pt x="9121254" y="1264693"/>
                  <a:pt x="9103057" y="1269242"/>
                </a:cubicBezTo>
                <a:cubicBezTo>
                  <a:pt x="9084860" y="1264693"/>
                  <a:pt x="9066921" y="1258949"/>
                  <a:pt x="9048466" y="1255594"/>
                </a:cubicBezTo>
                <a:cubicBezTo>
                  <a:pt x="8910460" y="1230502"/>
                  <a:pt x="8996075" y="1256328"/>
                  <a:pt x="8911988" y="1228299"/>
                </a:cubicBezTo>
                <a:lnTo>
                  <a:pt x="8393373" y="1241947"/>
                </a:lnTo>
                <a:cubicBezTo>
                  <a:pt x="8245899" y="1247214"/>
                  <a:pt x="7858308" y="1275291"/>
                  <a:pt x="7751929" y="1282890"/>
                </a:cubicBezTo>
                <a:cubicBezTo>
                  <a:pt x="7692765" y="1287116"/>
                  <a:pt x="7633732" y="1293248"/>
                  <a:pt x="7574508" y="1296538"/>
                </a:cubicBezTo>
                <a:lnTo>
                  <a:pt x="7328848" y="1310185"/>
                </a:lnTo>
                <a:cubicBezTo>
                  <a:pt x="7260609" y="1305636"/>
                  <a:pt x="7191948" y="1305383"/>
                  <a:pt x="7124132" y="1296538"/>
                </a:cubicBezTo>
                <a:cubicBezTo>
                  <a:pt x="7086933" y="1291686"/>
                  <a:pt x="7052418" y="1271085"/>
                  <a:pt x="7014949" y="1269242"/>
                </a:cubicBezTo>
                <a:cubicBezTo>
                  <a:pt x="6774087" y="1257396"/>
                  <a:pt x="6532728" y="1260143"/>
                  <a:pt x="6291618" y="1255594"/>
                </a:cubicBezTo>
                <a:cubicBezTo>
                  <a:pt x="6186282" y="1202927"/>
                  <a:pt x="6289557" y="1246993"/>
                  <a:pt x="6127845" y="1214651"/>
                </a:cubicBezTo>
                <a:cubicBezTo>
                  <a:pt x="6095369" y="1208156"/>
                  <a:pt x="6065400" y="1188754"/>
                  <a:pt x="6032311" y="1187356"/>
                </a:cubicBezTo>
                <a:cubicBezTo>
                  <a:pt x="5741383" y="1175063"/>
                  <a:pt x="5450006" y="1178257"/>
                  <a:pt x="5158854" y="1173708"/>
                </a:cubicBezTo>
                <a:cubicBezTo>
                  <a:pt x="4887366" y="992711"/>
                  <a:pt x="5126266" y="1140515"/>
                  <a:pt x="4285397" y="1173708"/>
                </a:cubicBezTo>
                <a:cubicBezTo>
                  <a:pt x="4217060" y="1176406"/>
                  <a:pt x="4149045" y="1185483"/>
                  <a:pt x="4080681" y="1187356"/>
                </a:cubicBezTo>
                <a:cubicBezTo>
                  <a:pt x="3816884" y="1194583"/>
                  <a:pt x="3552950" y="1195506"/>
                  <a:pt x="3289111" y="1201003"/>
                </a:cubicBezTo>
                <a:lnTo>
                  <a:pt x="2361063" y="1228299"/>
                </a:lnTo>
                <a:lnTo>
                  <a:pt x="1269242" y="1255594"/>
                </a:lnTo>
                <a:lnTo>
                  <a:pt x="968991" y="1282890"/>
                </a:lnTo>
                <a:cubicBezTo>
                  <a:pt x="896287" y="1288630"/>
                  <a:pt x="823258" y="1289935"/>
                  <a:pt x="750627" y="1296538"/>
                </a:cubicBezTo>
                <a:cubicBezTo>
                  <a:pt x="723069" y="1299043"/>
                  <a:pt x="696223" y="1306952"/>
                  <a:pt x="668740" y="1310185"/>
                </a:cubicBezTo>
                <a:cubicBezTo>
                  <a:pt x="618836" y="1316056"/>
                  <a:pt x="568657" y="1319284"/>
                  <a:pt x="518615" y="1323833"/>
                </a:cubicBezTo>
                <a:cubicBezTo>
                  <a:pt x="502097" y="1322915"/>
                  <a:pt x="282014" y="1322304"/>
                  <a:pt x="204717" y="1296538"/>
                </a:cubicBezTo>
                <a:cubicBezTo>
                  <a:pt x="185416" y="1290104"/>
                  <a:pt x="168826" y="1277256"/>
                  <a:pt x="150126" y="1269242"/>
                </a:cubicBezTo>
                <a:cubicBezTo>
                  <a:pt x="136903" y="1263575"/>
                  <a:pt x="122049" y="1262028"/>
                  <a:pt x="109182" y="1255594"/>
                </a:cubicBezTo>
                <a:cubicBezTo>
                  <a:pt x="94511" y="1248259"/>
                  <a:pt x="82910" y="1235634"/>
                  <a:pt x="68239" y="1228299"/>
                </a:cubicBezTo>
                <a:cubicBezTo>
                  <a:pt x="55372" y="1221865"/>
                  <a:pt x="30785" y="1228607"/>
                  <a:pt x="27296" y="1214651"/>
                </a:cubicBezTo>
                <a:cubicBezTo>
                  <a:pt x="15159" y="1166103"/>
                  <a:pt x="27296" y="1114568"/>
                  <a:pt x="27296" y="1064526"/>
                </a:cubicBezTo>
              </a:path>
            </a:pathLst>
          </a:cu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297" name="Text Box 12"/>
          <p:cNvSpPr txBox="1">
            <a:spLocks noChangeArrowheads="1"/>
          </p:cNvSpPr>
          <p:nvPr/>
        </p:nvSpPr>
        <p:spPr bwMode="auto">
          <a:xfrm rot="-404803">
            <a:off x="8439150" y="6165850"/>
            <a:ext cx="571500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5282" tIns="32641" rIns="65282" bIns="32641">
            <a:spAutoFit/>
          </a:bodyPr>
          <a:lstStyle/>
          <a:p>
            <a:pPr defTabSz="911225"/>
            <a:r>
              <a:rPr lang="ru-RU" sz="1200">
                <a:solidFill>
                  <a:srgbClr val="FFC000"/>
                </a:solidFill>
              </a:rPr>
              <a:t>р. Зея</a:t>
            </a:r>
          </a:p>
        </p:txBody>
      </p:sp>
      <p:sp>
        <p:nvSpPr>
          <p:cNvPr id="12298" name="Line 15"/>
          <p:cNvSpPr>
            <a:spLocks noChangeShapeType="1"/>
          </p:cNvSpPr>
          <p:nvPr/>
        </p:nvSpPr>
        <p:spPr bwMode="auto">
          <a:xfrm rot="1504308" flipH="1">
            <a:off x="8359775" y="6278563"/>
            <a:ext cx="681038" cy="407987"/>
          </a:xfrm>
          <a:prstGeom prst="line">
            <a:avLst/>
          </a:prstGeom>
          <a:noFill/>
          <a:ln w="9525">
            <a:solidFill>
              <a:srgbClr val="FFC000"/>
            </a:solidFill>
            <a:round/>
            <a:headEnd/>
            <a:tailEnd type="triangle" w="med" len="med"/>
          </a:ln>
        </p:spPr>
        <p:txBody>
          <a:bodyPr lIns="65298" tIns="32649" rIns="65298" bIns="32649"/>
          <a:lstStyle/>
          <a:p>
            <a:endParaRPr lang="ru-RU"/>
          </a:p>
        </p:txBody>
      </p:sp>
      <p:graphicFrame>
        <p:nvGraphicFramePr>
          <p:cNvPr id="7" name="Group 75"/>
          <p:cNvGraphicFramePr>
            <a:graphicFrameLocks noGrp="1"/>
          </p:cNvGraphicFramePr>
          <p:nvPr/>
        </p:nvGraphicFramePr>
        <p:xfrm>
          <a:off x="0" y="5718175"/>
          <a:ext cx="4891088" cy="1139824"/>
        </p:xfrm>
        <a:graphic>
          <a:graphicData uri="http://schemas.openxmlformats.org/drawingml/2006/table">
            <a:tbl>
              <a:tblPr/>
              <a:tblGrid>
                <a:gridCol w="244475"/>
                <a:gridCol w="1660525"/>
                <a:gridCol w="730250"/>
                <a:gridCol w="636588"/>
                <a:gridCol w="796925"/>
                <a:gridCol w="822325"/>
              </a:tblGrid>
              <a:tr h="203554">
                <a:tc gridSpan="6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Характеристика зон возможного подтопления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40786" marR="40786" marT="40785" marB="4078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5608">
                <a:tc grid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Уровни</a:t>
                      </a:r>
                    </a:p>
                  </a:txBody>
                  <a:tcPr marL="40786" marR="40786" marT="40785" marB="4078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Подъем воды, см</a:t>
                      </a:r>
                    </a:p>
                  </a:txBody>
                  <a:tcPr marL="40786" marR="40786" marT="40785" marB="4078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Дома</a:t>
                      </a:r>
                    </a:p>
                  </a:txBody>
                  <a:tcPr marL="40786" marR="40786" marT="40785" marB="4078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Население</a:t>
                      </a:r>
                    </a:p>
                  </a:txBody>
                  <a:tcPr marL="40786" marR="40786" marT="40785" marB="4078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Соц. знач. объекты</a:t>
                      </a:r>
                    </a:p>
                  </a:txBody>
                  <a:tcPr marL="40786" marR="40786" marT="40785" marB="4078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203554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40786" marR="40786" marT="40785" marB="4078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Выход на пойму</a:t>
                      </a:r>
                    </a:p>
                  </a:txBody>
                  <a:tcPr marL="40786" marR="40786" marT="40785" marB="4078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450</a:t>
                      </a:r>
                    </a:p>
                  </a:txBody>
                  <a:tcPr marL="40786" marR="40786" marT="40785" marB="4078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40786" marR="40786" marT="40785" marB="4078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40786" marR="40786" marT="40785" marB="4078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40786" marR="40786" marT="40785" marB="4078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554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40786" marR="40786" marT="40785" marB="4078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Неблагоприятное явление (НЯ)</a:t>
                      </a:r>
                    </a:p>
                  </a:txBody>
                  <a:tcPr marL="40786" marR="40786" marT="40785" marB="4078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600</a:t>
                      </a:r>
                    </a:p>
                  </a:txBody>
                  <a:tcPr marL="40786" marR="40786" marT="40785" marB="4078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40786" marR="40786" marT="40785" marB="4078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40786" marR="40786" marT="40785" marB="4078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40786" marR="40786" marT="40785" marB="4078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554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40786" marR="40786" marT="40785" marB="4078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Опасное явление (ОЯ)</a:t>
                      </a:r>
                    </a:p>
                  </a:txBody>
                  <a:tcPr marL="40786" marR="40786" marT="40785" marB="4078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720</a:t>
                      </a:r>
                    </a:p>
                  </a:txBody>
                  <a:tcPr marL="40786" marR="40786" marT="40785" marB="4078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680</a:t>
                      </a:r>
                    </a:p>
                  </a:txBody>
                  <a:tcPr marL="40786" marR="40786" marT="40785" marB="4078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687</a:t>
                      </a:r>
                    </a:p>
                  </a:txBody>
                  <a:tcPr marL="40786" marR="40786" marT="40785" marB="4078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</a:p>
                  </a:txBody>
                  <a:tcPr marL="40786" marR="40786" marT="40785" marB="4078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2337" name="Прямоугольная выноска 16"/>
          <p:cNvSpPr>
            <a:spLocks noChangeArrowheads="1"/>
          </p:cNvSpPr>
          <p:nvPr/>
        </p:nvSpPr>
        <p:spPr bwMode="auto">
          <a:xfrm>
            <a:off x="7313613" y="4173538"/>
            <a:ext cx="1700212" cy="715962"/>
          </a:xfrm>
          <a:prstGeom prst="wedgeRectCallout">
            <a:avLst>
              <a:gd name="adj1" fmla="val 708"/>
              <a:gd name="adj2" fmla="val 217852"/>
            </a:avLst>
          </a:prstGeom>
          <a:solidFill>
            <a:srgbClr val="1BF5F5">
              <a:alpha val="54901"/>
            </a:srgb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65116" tIns="32557" rIns="65116" bIns="32557" anchor="ctr"/>
          <a:lstStyle/>
          <a:p>
            <a:pPr defTabSz="909638"/>
            <a:r>
              <a:rPr lang="ru-RU" sz="800">
                <a:latin typeface="Times New Roman" pitchFamily="18" charset="0"/>
                <a:cs typeface="Times New Roman" pitchFamily="18" charset="0"/>
              </a:rPr>
              <a:t>р. Зея</a:t>
            </a:r>
          </a:p>
          <a:p>
            <a:pPr defTabSz="909638"/>
            <a:r>
              <a:rPr lang="ru-RU" sz="800">
                <a:latin typeface="Times New Roman" pitchFamily="18" charset="0"/>
                <a:cs typeface="Times New Roman" pitchFamily="18" charset="0"/>
              </a:rPr>
              <a:t>Длина – 1242 км.</a:t>
            </a:r>
          </a:p>
          <a:p>
            <a:pPr defTabSz="909638"/>
            <a:r>
              <a:rPr lang="ru-RU" sz="800">
                <a:latin typeface="Times New Roman" pitchFamily="18" charset="0"/>
                <a:cs typeface="Times New Roman" pitchFamily="18" charset="0"/>
              </a:rPr>
              <a:t>Глубина – до 5 метров</a:t>
            </a:r>
          </a:p>
          <a:p>
            <a:pPr defTabSz="909638"/>
            <a:r>
              <a:rPr lang="ru-RU" sz="800">
                <a:latin typeface="Times New Roman" pitchFamily="18" charset="0"/>
                <a:cs typeface="Times New Roman" pitchFamily="18" charset="0"/>
              </a:rPr>
              <a:t>Скорость – 2 м/с</a:t>
            </a:r>
          </a:p>
          <a:p>
            <a:pPr defTabSz="909638"/>
            <a:r>
              <a:rPr lang="ru-RU" sz="800">
                <a:latin typeface="Times New Roman" pitchFamily="18" charset="0"/>
                <a:cs typeface="Times New Roman" pitchFamily="18" charset="0"/>
              </a:rPr>
              <a:t>Площадь водосбора – 233000 кв.км.</a:t>
            </a:r>
          </a:p>
          <a:p>
            <a:pPr defTabSz="909638"/>
            <a:r>
              <a:rPr lang="ru-RU" sz="800">
                <a:latin typeface="Times New Roman" pitchFamily="18" charset="0"/>
                <a:cs typeface="Times New Roman" pitchFamily="18" charset="0"/>
              </a:rPr>
              <a:t>Характеристика дна – каменистое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468</TotalTime>
  <Words>2163</Words>
  <Application>Microsoft Office PowerPoint</Application>
  <PresentationFormat>Экран (4:3)</PresentationFormat>
  <Paragraphs>731</Paragraphs>
  <Slides>18</Slides>
  <Notes>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Times New Roman</vt:lpstr>
      <vt:lpstr>Тема Office</vt:lpstr>
      <vt:lpstr>Document</vt:lpstr>
      <vt:lpstr>Image</vt:lpstr>
      <vt:lpstr>РИСКИ ПОДТОПЛЕНИЯ (ЗАТОПЛЕНИЯ)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РИСКИ ПОДТОПЛЕНИЯ (ЗАТОПЛЕНИЯ)</dc:title>
  <dc:creator>Лебовски</dc:creator>
  <cp:lastModifiedBy>Лебовски</cp:lastModifiedBy>
  <cp:revision>46</cp:revision>
  <dcterms:modified xsi:type="dcterms:W3CDTF">2019-11-22T04:35:46Z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1239014</vt:lpwstr>
  </property>
  <property fmtid="{D5CDD505-2E9C-101B-9397-08002B2CF9AE}" name="NXPowerLiteSettings" pid="3">
    <vt:lpwstr>C700052003A000</vt:lpwstr>
  </property>
  <property fmtid="{D5CDD505-2E9C-101B-9397-08002B2CF9AE}" name="NXPowerLiteVersion" pid="4">
    <vt:lpwstr>D8.0.4</vt:lpwstr>
  </property>
</Properties>
</file>