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801600" cy="9601200" type="A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5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7" autoAdjust="0"/>
    <p:restoredTop sz="94660"/>
  </p:normalViewPr>
  <p:slideViewPr>
    <p:cSldViewPr>
      <p:cViewPr>
        <p:scale>
          <a:sx n="91" d="100"/>
          <a:sy n="91" d="100"/>
        </p:scale>
        <p:origin x="-96" y="1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4A403E1-B77F-4B32-89CB-10E8CC778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438" y="2982913"/>
            <a:ext cx="10880725" cy="2057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875" y="5440363"/>
            <a:ext cx="8959850" cy="24542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1CC6EA-A3FE-4B1B-991C-F1C9BC77D5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455BF-1B79-4AC9-AD63-FBF6E7AC5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2113" y="384175"/>
            <a:ext cx="2879725" cy="819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39763" y="384175"/>
            <a:ext cx="8489950" cy="819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B4422-9449-4B46-B784-D9F7AE003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0A5C8-C749-42D1-AFEE-DB3EADED37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025"/>
            <a:ext cx="10880725" cy="19081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8763"/>
            <a:ext cx="10880725" cy="210026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E29F-7CF7-41A6-84B0-04EC35599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39763" y="2239963"/>
            <a:ext cx="5684837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77000" y="2239963"/>
            <a:ext cx="5684838" cy="633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CC3AA-B4ED-47B2-A7A5-475E71096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9763" y="2149475"/>
            <a:ext cx="5656262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9763" y="3044825"/>
            <a:ext cx="5656262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2400" y="2149475"/>
            <a:ext cx="5659438" cy="895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502400" y="3044825"/>
            <a:ext cx="5659438" cy="55324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0A42E-4C22-4EDD-A31F-C0CDD78E49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97F11-370A-478B-B82F-196D5B29F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D950F-23C8-4419-997A-655471870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9763" y="382588"/>
            <a:ext cx="4211637" cy="16271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5388" y="382588"/>
            <a:ext cx="7156450" cy="81946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9763" y="2009775"/>
            <a:ext cx="4211637" cy="6567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3E33D-712A-4A3A-89C6-A2D9C0DE7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838" y="6721475"/>
            <a:ext cx="7680325" cy="7921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838" y="857250"/>
            <a:ext cx="7680325" cy="57610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838" y="7513638"/>
            <a:ext cx="7680325" cy="11271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A11C7C-BFA6-4B60-B0FF-3D34BBBB5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97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>
              <a:defRPr sz="2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3563" y="8743950"/>
            <a:ext cx="40544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ctr">
              <a:defRPr sz="20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4163" y="8743950"/>
            <a:ext cx="2987675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8001" tIns="64001" rIns="128001" bIns="64001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latin typeface="Arial" charset="0"/>
              </a:defRPr>
            </a:lvl1pPr>
          </a:lstStyle>
          <a:p>
            <a:pPr>
              <a:defRPr/>
            </a:pPr>
            <a:fld id="{4F895506-074F-494C-AE37-9F0F3694D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2"/>
          </a:solidFill>
          <a:latin typeface="Arial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45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Char char="–"/>
        <a:defRPr sz="3900">
          <a:solidFill>
            <a:schemeClr val="tx1"/>
          </a:solidFill>
          <a:latin typeface="+mn-lt"/>
        </a:defRPr>
      </a:lvl2pPr>
      <a:lvl3pPr marL="1600200" indent="-320675" algn="l" defTabSz="1279525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33369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37941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42513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4708525" indent="-319088" algn="l" defTabSz="1279525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54475" y="533400"/>
          <a:ext cx="4727575" cy="8732838"/>
        </p:xfrm>
        <a:graphic>
          <a:graphicData uri="http://schemas.openxmlformats.org/presentationml/2006/ole">
            <p:oleObj spid="_x0000_s1026" name="Image" r:id="rId3" imgW="1403250" imgH="2592000" progId="Photoshop.Image.8">
              <p:embed/>
            </p:oleObj>
          </a:graphicData>
        </a:graphic>
      </p:graphicFrame>
      <p:sp>
        <p:nvSpPr>
          <p:cNvPr id="1029" name="Freeform 3"/>
          <p:cNvSpPr>
            <a:spLocks/>
          </p:cNvSpPr>
          <p:nvPr/>
        </p:nvSpPr>
        <p:spPr bwMode="auto">
          <a:xfrm>
            <a:off x="4054475" y="827088"/>
            <a:ext cx="4692650" cy="8774112"/>
          </a:xfrm>
          <a:custGeom>
            <a:avLst/>
            <a:gdLst>
              <a:gd name="T0" fmla="*/ 2147483647 w 2112"/>
              <a:gd name="T1" fmla="*/ 2147483647 h 3948"/>
              <a:gd name="T2" fmla="*/ 2147483647 w 2112"/>
              <a:gd name="T3" fmla="*/ 2147483647 h 3948"/>
              <a:gd name="T4" fmla="*/ 2147483647 w 2112"/>
              <a:gd name="T5" fmla="*/ 2147483647 h 3948"/>
              <a:gd name="T6" fmla="*/ 2147483647 w 2112"/>
              <a:gd name="T7" fmla="*/ 2147483647 h 3948"/>
              <a:gd name="T8" fmla="*/ 2147483647 w 2112"/>
              <a:gd name="T9" fmla="*/ 2147483647 h 3948"/>
              <a:gd name="T10" fmla="*/ 2147483647 w 2112"/>
              <a:gd name="T11" fmla="*/ 2147483647 h 3948"/>
              <a:gd name="T12" fmla="*/ 2147483647 w 2112"/>
              <a:gd name="T13" fmla="*/ 2147483647 h 3948"/>
              <a:gd name="T14" fmla="*/ 2147483647 w 2112"/>
              <a:gd name="T15" fmla="*/ 2147483647 h 3948"/>
              <a:gd name="T16" fmla="*/ 2147483647 w 2112"/>
              <a:gd name="T17" fmla="*/ 2147483647 h 3948"/>
              <a:gd name="T18" fmla="*/ 2147483647 w 2112"/>
              <a:gd name="T19" fmla="*/ 2147483647 h 3948"/>
              <a:gd name="T20" fmla="*/ 2147483647 w 2112"/>
              <a:gd name="T21" fmla="*/ 2147483647 h 3948"/>
              <a:gd name="T22" fmla="*/ 2147483647 w 2112"/>
              <a:gd name="T23" fmla="*/ 2147483647 h 3948"/>
              <a:gd name="T24" fmla="*/ 2147483647 w 2112"/>
              <a:gd name="T25" fmla="*/ 2147483647 h 3948"/>
              <a:gd name="T26" fmla="*/ 2147483647 w 2112"/>
              <a:gd name="T27" fmla="*/ 2147483647 h 3948"/>
              <a:gd name="T28" fmla="*/ 2147483647 w 2112"/>
              <a:gd name="T29" fmla="*/ 2147483647 h 3948"/>
              <a:gd name="T30" fmla="*/ 2147483647 w 2112"/>
              <a:gd name="T31" fmla="*/ 2147483647 h 3948"/>
              <a:gd name="T32" fmla="*/ 2147483647 w 2112"/>
              <a:gd name="T33" fmla="*/ 2147483647 h 3948"/>
              <a:gd name="T34" fmla="*/ 2147483647 w 2112"/>
              <a:gd name="T35" fmla="*/ 2147483647 h 3948"/>
              <a:gd name="T36" fmla="*/ 2147483647 w 2112"/>
              <a:gd name="T37" fmla="*/ 2147483647 h 3948"/>
              <a:gd name="T38" fmla="*/ 2147483647 w 2112"/>
              <a:gd name="T39" fmla="*/ 2147483647 h 3948"/>
              <a:gd name="T40" fmla="*/ 2147483647 w 2112"/>
              <a:gd name="T41" fmla="*/ 2147483647 h 3948"/>
              <a:gd name="T42" fmla="*/ 2147483647 w 2112"/>
              <a:gd name="T43" fmla="*/ 2147483647 h 3948"/>
              <a:gd name="T44" fmla="*/ 2147483647 w 2112"/>
              <a:gd name="T45" fmla="*/ 2147483647 h 3948"/>
              <a:gd name="T46" fmla="*/ 2147483647 w 2112"/>
              <a:gd name="T47" fmla="*/ 2147483647 h 3948"/>
              <a:gd name="T48" fmla="*/ 2147483647 w 2112"/>
              <a:gd name="T49" fmla="*/ 2147483647 h 3948"/>
              <a:gd name="T50" fmla="*/ 2147483647 w 2112"/>
              <a:gd name="T51" fmla="*/ 2147483647 h 3948"/>
              <a:gd name="T52" fmla="*/ 2147483647 w 2112"/>
              <a:gd name="T53" fmla="*/ 2147483647 h 3948"/>
              <a:gd name="T54" fmla="*/ 2147483647 w 2112"/>
              <a:gd name="T55" fmla="*/ 2147483647 h 3948"/>
              <a:gd name="T56" fmla="*/ 2147483647 w 2112"/>
              <a:gd name="T57" fmla="*/ 2147483647 h 3948"/>
              <a:gd name="T58" fmla="*/ 2147483647 w 2112"/>
              <a:gd name="T59" fmla="*/ 2147483647 h 3948"/>
              <a:gd name="T60" fmla="*/ 2147483647 w 2112"/>
              <a:gd name="T61" fmla="*/ 2147483647 h 3948"/>
              <a:gd name="T62" fmla="*/ 2147483647 w 2112"/>
              <a:gd name="T63" fmla="*/ 2147483647 h 3948"/>
              <a:gd name="T64" fmla="*/ 2147483647 w 2112"/>
              <a:gd name="T65" fmla="*/ 2147483647 h 3948"/>
              <a:gd name="T66" fmla="*/ 2147483647 w 2112"/>
              <a:gd name="T67" fmla="*/ 2147483647 h 3948"/>
              <a:gd name="T68" fmla="*/ 2147483647 w 2112"/>
              <a:gd name="T69" fmla="*/ 2147483647 h 3948"/>
              <a:gd name="T70" fmla="*/ 2147483647 w 2112"/>
              <a:gd name="T71" fmla="*/ 2147483647 h 3948"/>
              <a:gd name="T72" fmla="*/ 2147483647 w 2112"/>
              <a:gd name="T73" fmla="*/ 2147483647 h 3948"/>
              <a:gd name="T74" fmla="*/ 2147483647 w 2112"/>
              <a:gd name="T75" fmla="*/ 2147483647 h 3948"/>
              <a:gd name="T76" fmla="*/ 2147483647 w 2112"/>
              <a:gd name="T77" fmla="*/ 2147483647 h 3948"/>
              <a:gd name="T78" fmla="*/ 2147483647 w 2112"/>
              <a:gd name="T79" fmla="*/ 2147483647 h 3948"/>
              <a:gd name="T80" fmla="*/ 2147483647 w 2112"/>
              <a:gd name="T81" fmla="*/ 2147483647 h 3948"/>
              <a:gd name="T82" fmla="*/ 2147483647 w 2112"/>
              <a:gd name="T83" fmla="*/ 2147483647 h 3948"/>
              <a:gd name="T84" fmla="*/ 2147483647 w 2112"/>
              <a:gd name="T85" fmla="*/ 2147483647 h 394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112"/>
              <a:gd name="T130" fmla="*/ 0 h 3948"/>
              <a:gd name="T131" fmla="*/ 2112 w 2112"/>
              <a:gd name="T132" fmla="*/ 3948 h 3948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112" h="3948">
                <a:moveTo>
                  <a:pt x="904" y="3888"/>
                </a:moveTo>
                <a:cubicBezTo>
                  <a:pt x="914" y="3848"/>
                  <a:pt x="931" y="3813"/>
                  <a:pt x="960" y="3784"/>
                </a:cubicBezTo>
                <a:cubicBezTo>
                  <a:pt x="969" y="3758"/>
                  <a:pt x="972" y="3728"/>
                  <a:pt x="984" y="3704"/>
                </a:cubicBezTo>
                <a:cubicBezTo>
                  <a:pt x="999" y="3675"/>
                  <a:pt x="1080" y="3592"/>
                  <a:pt x="1112" y="3560"/>
                </a:cubicBezTo>
                <a:cubicBezTo>
                  <a:pt x="1107" y="3475"/>
                  <a:pt x="1107" y="3400"/>
                  <a:pt x="1080" y="3320"/>
                </a:cubicBezTo>
                <a:cubicBezTo>
                  <a:pt x="1071" y="3292"/>
                  <a:pt x="1003" y="3272"/>
                  <a:pt x="976" y="3264"/>
                </a:cubicBezTo>
                <a:cubicBezTo>
                  <a:pt x="960" y="3259"/>
                  <a:pt x="928" y="3248"/>
                  <a:pt x="928" y="3248"/>
                </a:cubicBezTo>
                <a:cubicBezTo>
                  <a:pt x="892" y="3212"/>
                  <a:pt x="915" y="3228"/>
                  <a:pt x="856" y="3208"/>
                </a:cubicBezTo>
                <a:cubicBezTo>
                  <a:pt x="821" y="3196"/>
                  <a:pt x="795" y="3156"/>
                  <a:pt x="760" y="3144"/>
                </a:cubicBezTo>
                <a:cubicBezTo>
                  <a:pt x="712" y="3128"/>
                  <a:pt x="674" y="3100"/>
                  <a:pt x="624" y="3088"/>
                </a:cubicBezTo>
                <a:cubicBezTo>
                  <a:pt x="545" y="3035"/>
                  <a:pt x="427" y="3033"/>
                  <a:pt x="392" y="2928"/>
                </a:cubicBezTo>
                <a:cubicBezTo>
                  <a:pt x="395" y="2872"/>
                  <a:pt x="395" y="2816"/>
                  <a:pt x="400" y="2760"/>
                </a:cubicBezTo>
                <a:cubicBezTo>
                  <a:pt x="408" y="2666"/>
                  <a:pt x="448" y="2504"/>
                  <a:pt x="352" y="2440"/>
                </a:cubicBezTo>
                <a:cubicBezTo>
                  <a:pt x="323" y="2352"/>
                  <a:pt x="315" y="2209"/>
                  <a:pt x="400" y="2152"/>
                </a:cubicBezTo>
                <a:cubicBezTo>
                  <a:pt x="418" y="2125"/>
                  <a:pt x="441" y="2111"/>
                  <a:pt x="464" y="2088"/>
                </a:cubicBezTo>
                <a:cubicBezTo>
                  <a:pt x="512" y="1943"/>
                  <a:pt x="443" y="1831"/>
                  <a:pt x="384" y="1712"/>
                </a:cubicBezTo>
                <a:cubicBezTo>
                  <a:pt x="369" y="1682"/>
                  <a:pt x="382" y="1685"/>
                  <a:pt x="368" y="1648"/>
                </a:cubicBezTo>
                <a:cubicBezTo>
                  <a:pt x="365" y="1639"/>
                  <a:pt x="356" y="1633"/>
                  <a:pt x="352" y="1624"/>
                </a:cubicBezTo>
                <a:cubicBezTo>
                  <a:pt x="327" y="1564"/>
                  <a:pt x="325" y="1536"/>
                  <a:pt x="312" y="1472"/>
                </a:cubicBezTo>
                <a:cubicBezTo>
                  <a:pt x="309" y="1434"/>
                  <a:pt x="317" y="1391"/>
                  <a:pt x="296" y="1360"/>
                </a:cubicBezTo>
                <a:cubicBezTo>
                  <a:pt x="261" y="1307"/>
                  <a:pt x="282" y="1364"/>
                  <a:pt x="256" y="1312"/>
                </a:cubicBezTo>
                <a:cubicBezTo>
                  <a:pt x="230" y="1261"/>
                  <a:pt x="277" y="1317"/>
                  <a:pt x="216" y="1256"/>
                </a:cubicBezTo>
                <a:cubicBezTo>
                  <a:pt x="194" y="1180"/>
                  <a:pt x="172" y="1110"/>
                  <a:pt x="152" y="1032"/>
                </a:cubicBezTo>
                <a:cubicBezTo>
                  <a:pt x="146" y="1007"/>
                  <a:pt x="142" y="981"/>
                  <a:pt x="128" y="960"/>
                </a:cubicBezTo>
                <a:cubicBezTo>
                  <a:pt x="117" y="944"/>
                  <a:pt x="65" y="931"/>
                  <a:pt x="56" y="928"/>
                </a:cubicBezTo>
                <a:cubicBezTo>
                  <a:pt x="48" y="925"/>
                  <a:pt x="32" y="920"/>
                  <a:pt x="32" y="920"/>
                </a:cubicBezTo>
                <a:cubicBezTo>
                  <a:pt x="23" y="894"/>
                  <a:pt x="9" y="874"/>
                  <a:pt x="0" y="848"/>
                </a:cubicBezTo>
                <a:cubicBezTo>
                  <a:pt x="3" y="805"/>
                  <a:pt x="1" y="762"/>
                  <a:pt x="8" y="720"/>
                </a:cubicBezTo>
                <a:cubicBezTo>
                  <a:pt x="14" y="679"/>
                  <a:pt x="133" y="620"/>
                  <a:pt x="168" y="608"/>
                </a:cubicBezTo>
                <a:cubicBezTo>
                  <a:pt x="197" y="565"/>
                  <a:pt x="177" y="591"/>
                  <a:pt x="232" y="536"/>
                </a:cubicBezTo>
                <a:cubicBezTo>
                  <a:pt x="244" y="524"/>
                  <a:pt x="266" y="529"/>
                  <a:pt x="280" y="520"/>
                </a:cubicBezTo>
                <a:cubicBezTo>
                  <a:pt x="296" y="509"/>
                  <a:pt x="312" y="499"/>
                  <a:pt x="328" y="488"/>
                </a:cubicBezTo>
                <a:cubicBezTo>
                  <a:pt x="336" y="483"/>
                  <a:pt x="352" y="472"/>
                  <a:pt x="352" y="472"/>
                </a:cubicBezTo>
                <a:cubicBezTo>
                  <a:pt x="359" y="451"/>
                  <a:pt x="370" y="386"/>
                  <a:pt x="384" y="368"/>
                </a:cubicBezTo>
                <a:cubicBezTo>
                  <a:pt x="398" y="350"/>
                  <a:pt x="419" y="339"/>
                  <a:pt x="432" y="320"/>
                </a:cubicBezTo>
                <a:cubicBezTo>
                  <a:pt x="440" y="307"/>
                  <a:pt x="453" y="282"/>
                  <a:pt x="472" y="280"/>
                </a:cubicBezTo>
                <a:cubicBezTo>
                  <a:pt x="544" y="273"/>
                  <a:pt x="616" y="275"/>
                  <a:pt x="688" y="272"/>
                </a:cubicBezTo>
                <a:cubicBezTo>
                  <a:pt x="709" y="269"/>
                  <a:pt x="731" y="269"/>
                  <a:pt x="752" y="264"/>
                </a:cubicBezTo>
                <a:cubicBezTo>
                  <a:pt x="781" y="257"/>
                  <a:pt x="801" y="226"/>
                  <a:pt x="832" y="224"/>
                </a:cubicBezTo>
                <a:cubicBezTo>
                  <a:pt x="904" y="219"/>
                  <a:pt x="976" y="219"/>
                  <a:pt x="1048" y="216"/>
                </a:cubicBezTo>
                <a:cubicBezTo>
                  <a:pt x="1083" y="204"/>
                  <a:pt x="1096" y="178"/>
                  <a:pt x="1128" y="160"/>
                </a:cubicBezTo>
                <a:cubicBezTo>
                  <a:pt x="1191" y="124"/>
                  <a:pt x="1383" y="136"/>
                  <a:pt x="1392" y="136"/>
                </a:cubicBezTo>
                <a:cubicBezTo>
                  <a:pt x="1402" y="97"/>
                  <a:pt x="1415" y="86"/>
                  <a:pt x="1448" y="64"/>
                </a:cubicBezTo>
                <a:cubicBezTo>
                  <a:pt x="1476" y="22"/>
                  <a:pt x="1501" y="33"/>
                  <a:pt x="1552" y="16"/>
                </a:cubicBezTo>
                <a:cubicBezTo>
                  <a:pt x="1568" y="11"/>
                  <a:pt x="1600" y="0"/>
                  <a:pt x="1600" y="0"/>
                </a:cubicBezTo>
                <a:cubicBezTo>
                  <a:pt x="1688" y="3"/>
                  <a:pt x="1776" y="3"/>
                  <a:pt x="1864" y="8"/>
                </a:cubicBezTo>
                <a:cubicBezTo>
                  <a:pt x="1872" y="8"/>
                  <a:pt x="1888" y="8"/>
                  <a:pt x="1888" y="16"/>
                </a:cubicBezTo>
                <a:cubicBezTo>
                  <a:pt x="1888" y="27"/>
                  <a:pt x="1872" y="32"/>
                  <a:pt x="1864" y="40"/>
                </a:cubicBezTo>
                <a:cubicBezTo>
                  <a:pt x="1885" y="45"/>
                  <a:pt x="1921" y="35"/>
                  <a:pt x="1928" y="56"/>
                </a:cubicBezTo>
                <a:cubicBezTo>
                  <a:pt x="1931" y="64"/>
                  <a:pt x="1929" y="75"/>
                  <a:pt x="1936" y="80"/>
                </a:cubicBezTo>
                <a:cubicBezTo>
                  <a:pt x="1948" y="88"/>
                  <a:pt x="2012" y="97"/>
                  <a:pt x="2032" y="104"/>
                </a:cubicBezTo>
                <a:cubicBezTo>
                  <a:pt x="2112" y="224"/>
                  <a:pt x="2069" y="140"/>
                  <a:pt x="2056" y="416"/>
                </a:cubicBezTo>
                <a:cubicBezTo>
                  <a:pt x="2053" y="487"/>
                  <a:pt x="2035" y="565"/>
                  <a:pt x="1984" y="616"/>
                </a:cubicBezTo>
                <a:cubicBezTo>
                  <a:pt x="1974" y="646"/>
                  <a:pt x="1956" y="668"/>
                  <a:pt x="1944" y="696"/>
                </a:cubicBezTo>
                <a:cubicBezTo>
                  <a:pt x="1934" y="719"/>
                  <a:pt x="1928" y="744"/>
                  <a:pt x="1920" y="768"/>
                </a:cubicBezTo>
                <a:cubicBezTo>
                  <a:pt x="1917" y="777"/>
                  <a:pt x="1908" y="783"/>
                  <a:pt x="1904" y="792"/>
                </a:cubicBezTo>
                <a:cubicBezTo>
                  <a:pt x="1892" y="818"/>
                  <a:pt x="1870" y="891"/>
                  <a:pt x="1856" y="912"/>
                </a:cubicBezTo>
                <a:cubicBezTo>
                  <a:pt x="1840" y="936"/>
                  <a:pt x="1824" y="960"/>
                  <a:pt x="1808" y="984"/>
                </a:cubicBezTo>
                <a:cubicBezTo>
                  <a:pt x="1797" y="1000"/>
                  <a:pt x="1776" y="1032"/>
                  <a:pt x="1776" y="1032"/>
                </a:cubicBezTo>
                <a:cubicBezTo>
                  <a:pt x="1771" y="1134"/>
                  <a:pt x="1774" y="1206"/>
                  <a:pt x="1744" y="1296"/>
                </a:cubicBezTo>
                <a:cubicBezTo>
                  <a:pt x="1738" y="1354"/>
                  <a:pt x="1739" y="1426"/>
                  <a:pt x="1712" y="1480"/>
                </a:cubicBezTo>
                <a:cubicBezTo>
                  <a:pt x="1698" y="1509"/>
                  <a:pt x="1648" y="1552"/>
                  <a:pt x="1648" y="1552"/>
                </a:cubicBezTo>
                <a:cubicBezTo>
                  <a:pt x="1643" y="1663"/>
                  <a:pt x="1663" y="1761"/>
                  <a:pt x="1584" y="1840"/>
                </a:cubicBezTo>
                <a:cubicBezTo>
                  <a:pt x="1570" y="1882"/>
                  <a:pt x="1581" y="1857"/>
                  <a:pt x="1544" y="1912"/>
                </a:cubicBezTo>
                <a:cubicBezTo>
                  <a:pt x="1530" y="1933"/>
                  <a:pt x="1528" y="1960"/>
                  <a:pt x="1520" y="1984"/>
                </a:cubicBezTo>
                <a:cubicBezTo>
                  <a:pt x="1513" y="2006"/>
                  <a:pt x="1486" y="2023"/>
                  <a:pt x="1472" y="2040"/>
                </a:cubicBezTo>
                <a:cubicBezTo>
                  <a:pt x="1405" y="2126"/>
                  <a:pt x="1470" y="2058"/>
                  <a:pt x="1416" y="2112"/>
                </a:cubicBezTo>
                <a:cubicBezTo>
                  <a:pt x="1402" y="2170"/>
                  <a:pt x="1397" y="2266"/>
                  <a:pt x="1464" y="2288"/>
                </a:cubicBezTo>
                <a:cubicBezTo>
                  <a:pt x="1497" y="2321"/>
                  <a:pt x="1531" y="2357"/>
                  <a:pt x="1576" y="2368"/>
                </a:cubicBezTo>
                <a:cubicBezTo>
                  <a:pt x="1608" y="2392"/>
                  <a:pt x="1620" y="2403"/>
                  <a:pt x="1632" y="2440"/>
                </a:cubicBezTo>
                <a:cubicBezTo>
                  <a:pt x="1626" y="2517"/>
                  <a:pt x="1600" y="2676"/>
                  <a:pt x="1640" y="2736"/>
                </a:cubicBezTo>
                <a:cubicBezTo>
                  <a:pt x="1645" y="2743"/>
                  <a:pt x="1656" y="2743"/>
                  <a:pt x="1664" y="2744"/>
                </a:cubicBezTo>
                <a:cubicBezTo>
                  <a:pt x="1701" y="2748"/>
                  <a:pt x="1739" y="2749"/>
                  <a:pt x="1776" y="2752"/>
                </a:cubicBezTo>
                <a:cubicBezTo>
                  <a:pt x="1794" y="2766"/>
                  <a:pt x="1820" y="2773"/>
                  <a:pt x="1832" y="2792"/>
                </a:cubicBezTo>
                <a:cubicBezTo>
                  <a:pt x="1861" y="2839"/>
                  <a:pt x="1850" y="2876"/>
                  <a:pt x="1904" y="2912"/>
                </a:cubicBezTo>
                <a:cubicBezTo>
                  <a:pt x="1913" y="2978"/>
                  <a:pt x="1902" y="3002"/>
                  <a:pt x="1968" y="3024"/>
                </a:cubicBezTo>
                <a:cubicBezTo>
                  <a:pt x="2018" y="3098"/>
                  <a:pt x="1926" y="3129"/>
                  <a:pt x="1880" y="3160"/>
                </a:cubicBezTo>
                <a:cubicBezTo>
                  <a:pt x="1869" y="3176"/>
                  <a:pt x="1854" y="3190"/>
                  <a:pt x="1848" y="3208"/>
                </a:cubicBezTo>
                <a:cubicBezTo>
                  <a:pt x="1843" y="3224"/>
                  <a:pt x="1832" y="3256"/>
                  <a:pt x="1832" y="3256"/>
                </a:cubicBezTo>
                <a:cubicBezTo>
                  <a:pt x="1835" y="3323"/>
                  <a:pt x="1835" y="3389"/>
                  <a:pt x="1840" y="3456"/>
                </a:cubicBezTo>
                <a:cubicBezTo>
                  <a:pt x="1841" y="3464"/>
                  <a:pt x="1846" y="3472"/>
                  <a:pt x="1848" y="3480"/>
                </a:cubicBezTo>
                <a:cubicBezTo>
                  <a:pt x="1871" y="3570"/>
                  <a:pt x="1838" y="3465"/>
                  <a:pt x="1872" y="3568"/>
                </a:cubicBezTo>
                <a:cubicBezTo>
                  <a:pt x="1875" y="3576"/>
                  <a:pt x="1880" y="3592"/>
                  <a:pt x="1880" y="3592"/>
                </a:cubicBezTo>
                <a:cubicBezTo>
                  <a:pt x="1871" y="3661"/>
                  <a:pt x="1877" y="3665"/>
                  <a:pt x="1816" y="3680"/>
                </a:cubicBezTo>
                <a:cubicBezTo>
                  <a:pt x="1781" y="3926"/>
                  <a:pt x="1604" y="3779"/>
                  <a:pt x="1264" y="3784"/>
                </a:cubicBezTo>
                <a:cubicBezTo>
                  <a:pt x="1232" y="3795"/>
                  <a:pt x="1216" y="3808"/>
                  <a:pt x="1192" y="3832"/>
                </a:cubicBezTo>
                <a:cubicBezTo>
                  <a:pt x="1153" y="3948"/>
                  <a:pt x="1013" y="3888"/>
                  <a:pt x="904" y="3888"/>
                </a:cubicBezTo>
                <a:close/>
              </a:path>
            </a:pathLst>
          </a:custGeom>
          <a:solidFill>
            <a:srgbClr val="F6FCA2">
              <a:alpha val="74117"/>
            </a:srgbClr>
          </a:solidFill>
          <a:ln w="9525">
            <a:solidFill>
              <a:srgbClr val="F6FCA2"/>
            </a:solidFill>
            <a:round/>
            <a:headEnd/>
            <a:tailEnd/>
          </a:ln>
        </p:spPr>
        <p:txBody>
          <a:bodyPr lIns="125798" tIns="63000" rIns="125798" bIns="63000"/>
          <a:lstStyle/>
          <a:p>
            <a:endParaRPr lang="ru-RU"/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669" tIns="44796" rIns="89669" bIns="44796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8778875"/>
            <a:ext cx="3886200" cy="822325"/>
          </a:xfrm>
          <a:prstGeom prst="rect">
            <a:avLst/>
          </a:prstGeom>
          <a:solidFill>
            <a:srgbClr val="FFFF99">
              <a:alpha val="79999"/>
            </a:srgbClr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5446" tIns="62817" rIns="125446" bIns="62817">
            <a:spAutoFit/>
          </a:bodyPr>
          <a:lstStyle/>
          <a:p>
            <a:pPr defTabSz="1790700">
              <a:spcBef>
                <a:spcPct val="50000"/>
              </a:spcBef>
            </a:pPr>
            <a:r>
              <a:rPr lang="ru-RU" sz="800"/>
              <a:t>Примечание:</a:t>
            </a:r>
          </a:p>
          <a:p>
            <a:pPr defTabSz="1790700">
              <a:spcBef>
                <a:spcPct val="50000"/>
              </a:spcBef>
            </a:pPr>
            <a:r>
              <a:rPr lang="ru-RU" sz="800"/>
              <a:t>Маршруты авиационной разведки на территории отсутствуют</a:t>
            </a:r>
          </a:p>
          <a:p>
            <a:pPr defTabSz="1790700">
              <a:spcBef>
                <a:spcPct val="50000"/>
              </a:spcBef>
            </a:pPr>
            <a:r>
              <a:rPr lang="ru-RU" sz="800"/>
              <a:t>Эвакуация населения не производится</a:t>
            </a:r>
          </a:p>
          <a:p>
            <a:pPr defTabSz="1790700">
              <a:spcBef>
                <a:spcPct val="50000"/>
              </a:spcBef>
            </a:pPr>
            <a:r>
              <a:rPr lang="ru-RU" sz="800"/>
              <a:t>Автодорог федерального значения нет</a:t>
            </a:r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9677400" y="4267200"/>
            <a:ext cx="2895600" cy="1295400"/>
            <a:chOff x="3985" y="2064"/>
            <a:chExt cx="1609" cy="868"/>
          </a:xfrm>
        </p:grpSpPr>
        <p:sp>
          <p:nvSpPr>
            <p:cNvPr id="1227" name="Text Box 10"/>
            <p:cNvSpPr txBox="1">
              <a:spLocks noChangeArrowheads="1"/>
            </p:cNvSpPr>
            <p:nvPr/>
          </p:nvSpPr>
          <p:spPr bwMode="auto">
            <a:xfrm>
              <a:off x="3985" y="2064"/>
              <a:ext cx="1609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75535" tIns="87776" rIns="175535" bIns="87776">
              <a:spAutoFit/>
            </a:bodyPr>
            <a:lstStyle/>
            <a:p>
              <a:pPr algn="ctr" defTabSz="1790700">
                <a:spcBef>
                  <a:spcPct val="50000"/>
                </a:spcBef>
              </a:pPr>
              <a:r>
                <a:rPr lang="ru-RU" sz="1400" b="1">
                  <a:cs typeface="Arial" charset="0"/>
                </a:rPr>
                <a:t>Районирование ОСР-97-С (вероятность возможного превышения в течении </a:t>
              </a:r>
            </a:p>
            <a:p>
              <a:pPr algn="ctr" defTabSz="1790700">
                <a:spcBef>
                  <a:spcPct val="50000"/>
                </a:spcBef>
              </a:pPr>
              <a:r>
                <a:rPr lang="ru-RU" sz="1400" b="1">
                  <a:cs typeface="Arial" charset="0"/>
                </a:rPr>
                <a:t>50 лет-1%)</a:t>
              </a:r>
            </a:p>
          </p:txBody>
        </p:sp>
        <p:sp>
          <p:nvSpPr>
            <p:cNvPr id="1228" name="Text Box 11"/>
            <p:cNvSpPr txBox="1">
              <a:spLocks noChangeArrowheads="1"/>
            </p:cNvSpPr>
            <p:nvPr/>
          </p:nvSpPr>
          <p:spPr bwMode="auto">
            <a:xfrm>
              <a:off x="4361" y="2579"/>
              <a:ext cx="732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91" tIns="59438" rIns="118891" bIns="59438">
              <a:spAutoFit/>
            </a:bodyPr>
            <a:lstStyle/>
            <a:p>
              <a:pPr algn="ctr" defTabSz="1211263">
                <a:spcBef>
                  <a:spcPct val="50000"/>
                </a:spcBef>
              </a:pPr>
              <a:endParaRPr lang="ru-RU" sz="14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29" name="Text Box 12"/>
            <p:cNvSpPr txBox="1">
              <a:spLocks noChangeArrowheads="1"/>
            </p:cNvSpPr>
            <p:nvPr/>
          </p:nvSpPr>
          <p:spPr bwMode="auto">
            <a:xfrm>
              <a:off x="4350" y="2612"/>
              <a:ext cx="731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91" tIns="59438" rIns="118891" bIns="59438">
              <a:spAutoFit/>
            </a:bodyPr>
            <a:lstStyle/>
            <a:p>
              <a:pPr algn="ctr" defTabSz="1211263" eaLnBrk="0" hangingPunct="0"/>
              <a:endParaRPr lang="ru-RU" sz="14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30" name="Text Box 13"/>
            <p:cNvSpPr txBox="1">
              <a:spLocks noChangeArrowheads="1"/>
            </p:cNvSpPr>
            <p:nvPr/>
          </p:nvSpPr>
          <p:spPr bwMode="auto">
            <a:xfrm>
              <a:off x="4350" y="2612"/>
              <a:ext cx="731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91" tIns="59438" rIns="118891" bIns="59438">
              <a:spAutoFit/>
            </a:bodyPr>
            <a:lstStyle/>
            <a:p>
              <a:pPr algn="ctr" defTabSz="1211263" eaLnBrk="0" hangingPunct="0"/>
              <a:endParaRPr lang="ru-RU" sz="14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31" name="Text Box 14"/>
            <p:cNvSpPr txBox="1">
              <a:spLocks noChangeArrowheads="1"/>
            </p:cNvSpPr>
            <p:nvPr/>
          </p:nvSpPr>
          <p:spPr bwMode="auto">
            <a:xfrm>
              <a:off x="4350" y="2612"/>
              <a:ext cx="731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91" tIns="59438" rIns="118891" bIns="59438">
              <a:spAutoFit/>
            </a:bodyPr>
            <a:lstStyle/>
            <a:p>
              <a:pPr algn="ctr" defTabSz="1211263" eaLnBrk="0" hangingPunct="0"/>
              <a:endParaRPr lang="ru-RU" sz="14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32" name="Text Box 15"/>
            <p:cNvSpPr txBox="1">
              <a:spLocks noChangeArrowheads="1"/>
            </p:cNvSpPr>
            <p:nvPr/>
          </p:nvSpPr>
          <p:spPr bwMode="auto">
            <a:xfrm>
              <a:off x="4350" y="2612"/>
              <a:ext cx="731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18891" tIns="59438" rIns="118891" bIns="59438">
              <a:spAutoFit/>
            </a:bodyPr>
            <a:lstStyle/>
            <a:p>
              <a:pPr algn="ctr" defTabSz="1211263" eaLnBrk="0" hangingPunct="0"/>
              <a:endParaRPr lang="ru-RU" sz="14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33" name="Text Box 16"/>
            <p:cNvSpPr txBox="1">
              <a:spLocks noChangeArrowheads="1"/>
            </p:cNvSpPr>
            <p:nvPr/>
          </p:nvSpPr>
          <p:spPr bwMode="auto">
            <a:xfrm>
              <a:off x="4337" y="2612"/>
              <a:ext cx="961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322" tIns="5281" rIns="10322" bIns="5281">
              <a:spAutoFit/>
            </a:bodyPr>
            <a:lstStyle/>
            <a:p>
              <a:pPr algn="ctr" defTabSz="1211263" eaLnBrk="0" hangingPunct="0"/>
              <a:endParaRPr lang="ru-RU" sz="1500" b="1">
                <a:solidFill>
                  <a:srgbClr val="FF3300"/>
                </a:solidFill>
                <a:cs typeface="Arial" charset="0"/>
              </a:endParaRPr>
            </a:p>
          </p:txBody>
        </p:sp>
        <p:sp>
          <p:nvSpPr>
            <p:cNvPr id="1234" name="Rectangle 20"/>
            <p:cNvSpPr>
              <a:spLocks noChangeArrowheads="1"/>
            </p:cNvSpPr>
            <p:nvPr/>
          </p:nvSpPr>
          <p:spPr bwMode="auto">
            <a:xfrm>
              <a:off x="4068" y="2765"/>
              <a:ext cx="250" cy="76"/>
            </a:xfrm>
            <a:prstGeom prst="rect">
              <a:avLst/>
            </a:prstGeom>
            <a:solidFill>
              <a:srgbClr val="FFCC00"/>
            </a:solidFill>
            <a:ln w="9525">
              <a:noFill/>
              <a:prstDash val="dash"/>
              <a:miter lim="800000"/>
              <a:headEnd/>
              <a:tailEnd/>
            </a:ln>
          </p:spPr>
          <p:txBody>
            <a:bodyPr wrap="none" lIns="89753" tIns="44841" rIns="89753" bIns="44841" anchor="ctr"/>
            <a:lstStyle/>
            <a:p>
              <a:pPr defTabSz="912813"/>
              <a:endParaRPr lang="ru-RU"/>
            </a:p>
          </p:txBody>
        </p:sp>
        <p:sp>
          <p:nvSpPr>
            <p:cNvPr id="1235" name="Text Box 26"/>
            <p:cNvSpPr txBox="1">
              <a:spLocks noChangeArrowheads="1"/>
            </p:cNvSpPr>
            <p:nvPr/>
          </p:nvSpPr>
          <p:spPr bwMode="auto">
            <a:xfrm>
              <a:off x="4359" y="2665"/>
              <a:ext cx="1079" cy="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75594" tIns="87808" rIns="175594" bIns="87808">
              <a:spAutoFit/>
            </a:bodyPr>
            <a:lstStyle/>
            <a:p>
              <a:pPr defTabSz="1790700"/>
              <a:r>
                <a:rPr lang="ru-RU" sz="1400">
                  <a:cs typeface="Arial" charset="0"/>
                </a:rPr>
                <a:t>Интенсивность 7 баллов</a:t>
              </a:r>
            </a:p>
          </p:txBody>
        </p:sp>
      </p:grpSp>
      <p:grpSp>
        <p:nvGrpSpPr>
          <p:cNvPr id="1033" name="Group 40"/>
          <p:cNvGrpSpPr>
            <a:grpSpLocks/>
          </p:cNvGrpSpPr>
          <p:nvPr/>
        </p:nvGrpSpPr>
        <p:grpSpPr bwMode="auto">
          <a:xfrm>
            <a:off x="5334000" y="5867400"/>
            <a:ext cx="360363" cy="360363"/>
            <a:chOff x="3949" y="2759"/>
            <a:chExt cx="116" cy="85"/>
          </a:xfrm>
        </p:grpSpPr>
        <p:sp>
          <p:nvSpPr>
            <p:cNvPr id="1225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89571" tIns="44744" rIns="89571" bIns="44744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  <p:sp>
          <p:nvSpPr>
            <p:cNvPr id="1226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89571" tIns="44744" rIns="89571" bIns="44744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</p:grpSp>
      <p:sp>
        <p:nvSpPr>
          <p:cNvPr id="1034" name="Rectangle 33"/>
          <p:cNvSpPr>
            <a:spLocks noChangeArrowheads="1"/>
          </p:cNvSpPr>
          <p:nvPr/>
        </p:nvSpPr>
        <p:spPr bwMode="auto">
          <a:xfrm>
            <a:off x="9607550" y="5591175"/>
            <a:ext cx="3194050" cy="40100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753" tIns="44841" rIns="89753" bIns="44841" anchor="ctr"/>
          <a:lstStyle/>
          <a:p>
            <a:pPr defTabSz="912813"/>
            <a:endParaRPr lang="ru-RU"/>
          </a:p>
        </p:txBody>
      </p:sp>
      <p:sp>
        <p:nvSpPr>
          <p:cNvPr id="1035" name="Text Box 34"/>
          <p:cNvSpPr txBox="1">
            <a:spLocks noChangeArrowheads="1"/>
          </p:cNvSpPr>
          <p:nvPr/>
        </p:nvSpPr>
        <p:spPr bwMode="auto">
          <a:xfrm>
            <a:off x="9929813" y="5591175"/>
            <a:ext cx="284480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5404" tIns="62797" rIns="125404" bIns="62797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 sz="1400" b="1">
                <a:latin typeface="Times New Roman" pitchFamily="18" charset="0"/>
                <a:cs typeface="Arial" charset="0"/>
              </a:rPr>
              <a:t>Условные обозначения</a:t>
            </a:r>
          </a:p>
        </p:txBody>
      </p:sp>
      <p:sp>
        <p:nvSpPr>
          <p:cNvPr id="1036" name="Text Box 37"/>
          <p:cNvSpPr txBox="1">
            <a:spLocks noChangeArrowheads="1"/>
          </p:cNvSpPr>
          <p:nvPr/>
        </p:nvSpPr>
        <p:spPr bwMode="auto">
          <a:xfrm>
            <a:off x="10439400" y="6477000"/>
            <a:ext cx="2736850" cy="496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439" tIns="62821" rIns="125439" bIns="6282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200">
                <a:latin typeface="Times New Roman" pitchFamily="18" charset="0"/>
                <a:cs typeface="Arial" charset="0"/>
              </a:rPr>
              <a:t>Федеральная противопожарная служба</a:t>
            </a:r>
          </a:p>
        </p:txBody>
      </p:sp>
      <p:sp>
        <p:nvSpPr>
          <p:cNvPr id="1037" name="Text Box 38"/>
          <p:cNvSpPr txBox="1">
            <a:spLocks noChangeArrowheads="1"/>
          </p:cNvSpPr>
          <p:nvPr/>
        </p:nvSpPr>
        <p:spPr bwMode="auto">
          <a:xfrm>
            <a:off x="10385425" y="7696200"/>
            <a:ext cx="1120775" cy="342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439" tIns="62821" rIns="125439" bIns="6282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400">
                <a:latin typeface="Times New Roman" pitchFamily="18" charset="0"/>
                <a:cs typeface="Arial" charset="0"/>
              </a:rPr>
              <a:t>Аэропорт</a:t>
            </a: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9725025" y="8329613"/>
            <a:ext cx="708025" cy="431800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211410" tIns="105711" rIns="211410" bIns="105711">
            <a:spAutoFit/>
          </a:bodyPr>
          <a:lstStyle/>
          <a:p>
            <a:pPr algn="ctr" defTabSz="2160588">
              <a:spcBef>
                <a:spcPct val="50000"/>
              </a:spcBef>
            </a:pPr>
            <a:endParaRPr lang="ru-RU" sz="1300" b="1">
              <a:cs typeface="Arial" charset="0"/>
            </a:endParaRPr>
          </a:p>
        </p:txBody>
      </p:sp>
      <p:sp>
        <p:nvSpPr>
          <p:cNvPr id="1039" name="Text Box 40"/>
          <p:cNvSpPr txBox="1">
            <a:spLocks noChangeArrowheads="1"/>
          </p:cNvSpPr>
          <p:nvPr/>
        </p:nvSpPr>
        <p:spPr bwMode="auto">
          <a:xfrm>
            <a:off x="10439400" y="8296275"/>
            <a:ext cx="2371725" cy="550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439" tIns="62821" rIns="125439" bIns="6282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400">
                <a:latin typeface="Times New Roman" pitchFamily="18" charset="0"/>
                <a:cs typeface="Arial" charset="0"/>
              </a:rPr>
              <a:t>Населенный пункт в зоне землетрясения</a:t>
            </a:r>
          </a:p>
        </p:txBody>
      </p:sp>
      <p:grpSp>
        <p:nvGrpSpPr>
          <p:cNvPr id="1040" name="Group 40"/>
          <p:cNvGrpSpPr>
            <a:grpSpLocks/>
          </p:cNvGrpSpPr>
          <p:nvPr/>
        </p:nvGrpSpPr>
        <p:grpSpPr bwMode="auto">
          <a:xfrm>
            <a:off x="9780588" y="7691438"/>
            <a:ext cx="360362" cy="360362"/>
            <a:chOff x="3949" y="2759"/>
            <a:chExt cx="116" cy="85"/>
          </a:xfrm>
        </p:grpSpPr>
        <p:sp>
          <p:nvSpPr>
            <p:cNvPr id="1223" name="Oval 41"/>
            <p:cNvSpPr>
              <a:spLocks noChangeArrowheads="1"/>
            </p:cNvSpPr>
            <p:nvPr/>
          </p:nvSpPr>
          <p:spPr bwMode="auto">
            <a:xfrm>
              <a:off x="3949" y="2759"/>
              <a:ext cx="116" cy="85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89571" tIns="44744" rIns="89571" bIns="44744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  <p:sp>
          <p:nvSpPr>
            <p:cNvPr id="1224" name="Rectangle 42"/>
            <p:cNvSpPr>
              <a:spLocks noChangeArrowheads="1"/>
            </p:cNvSpPr>
            <p:nvPr/>
          </p:nvSpPr>
          <p:spPr bwMode="auto">
            <a:xfrm>
              <a:off x="3993" y="2759"/>
              <a:ext cx="30" cy="8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89571" tIns="44744" rIns="89571" bIns="44744" anchor="ctr"/>
            <a:lstStyle/>
            <a:p>
              <a:pPr algn="ctr" defTabSz="912813"/>
              <a:endParaRPr lang="ru-RU" sz="800">
                <a:cs typeface="Arial" charset="0"/>
              </a:endParaRPr>
            </a:p>
          </p:txBody>
        </p:sp>
      </p:grpSp>
      <p:sp>
        <p:nvSpPr>
          <p:cNvPr id="1041" name="Line 201"/>
          <p:cNvSpPr>
            <a:spLocks noChangeShapeType="1"/>
          </p:cNvSpPr>
          <p:nvPr/>
        </p:nvSpPr>
        <p:spPr bwMode="auto">
          <a:xfrm>
            <a:off x="7632700" y="7913688"/>
            <a:ext cx="0" cy="131762"/>
          </a:xfrm>
          <a:prstGeom prst="line">
            <a:avLst/>
          </a:prstGeom>
          <a:noFill/>
          <a:ln w="25400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743631" name="Group 207"/>
          <p:cNvGraphicFramePr>
            <a:graphicFrameLocks noGrp="1"/>
          </p:cNvGraphicFramePr>
          <p:nvPr/>
        </p:nvGraphicFramePr>
        <p:xfrm>
          <a:off x="0" y="1295400"/>
          <a:ext cx="12801600" cy="1359316"/>
        </p:xfrm>
        <a:graphic>
          <a:graphicData uri="http://schemas.openxmlformats.org/drawingml/2006/table">
            <a:tbl>
              <a:tblPr/>
              <a:tblGrid>
                <a:gridCol w="1446213"/>
                <a:gridCol w="1600200"/>
                <a:gridCol w="1600200"/>
                <a:gridCol w="1600200"/>
                <a:gridCol w="1754187"/>
                <a:gridCol w="4800600"/>
              </a:tblGrid>
              <a:tr h="230984">
                <a:tc gridSpan="5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Статистика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Оценка риска возникновения ЧС</a:t>
                      </a: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</a:tr>
              <a:tr h="23098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2015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2017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2018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215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3432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Землетрясений на территории района не зарегистрировано</a:t>
                      </a: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Землетрясений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 территории района не зафиксировано</a:t>
                      </a: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Землетрясений на территории района не зарегистрировано</a:t>
                      </a: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Землетрясений на территории района не зарегистрировано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Землетрясений на территории района не зарегистрировано</a:t>
                      </a: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По долгосрочному прогнозу существует высокая вероятность возникновения ЧС от землетрясений в северных районах области. Благовещенский район находится в 7-ми бальной зоне с 10% вероятностью возникновения ЧС -50 лет </a:t>
                      </a:r>
                    </a:p>
                  </a:txBody>
                  <a:tcPr marL="125586" marR="125586" marT="62891" marB="6289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2156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67" name="Text Box 79"/>
          <p:cNvSpPr txBox="1">
            <a:spLocks noChangeArrowheads="1"/>
          </p:cNvSpPr>
          <p:nvPr/>
        </p:nvSpPr>
        <p:spPr bwMode="auto">
          <a:xfrm>
            <a:off x="10363200" y="7162800"/>
            <a:ext cx="2736850" cy="550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439" tIns="62821" rIns="125439" bIns="6282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400">
                <a:latin typeface="Times New Roman" pitchFamily="18" charset="0"/>
                <a:cs typeface="Arial" charset="0"/>
              </a:rPr>
              <a:t>Противопожарная служба субъекта</a:t>
            </a:r>
          </a:p>
        </p:txBody>
      </p:sp>
      <p:sp>
        <p:nvSpPr>
          <p:cNvPr id="1068" name="AutoShape 80"/>
          <p:cNvSpPr>
            <a:spLocks noChangeArrowheads="1"/>
          </p:cNvSpPr>
          <p:nvPr/>
        </p:nvSpPr>
        <p:spPr bwMode="auto">
          <a:xfrm>
            <a:off x="1295400" y="5232400"/>
            <a:ext cx="2944813" cy="1008063"/>
          </a:xfrm>
          <a:prstGeom prst="wedgeRectCallout">
            <a:avLst>
              <a:gd name="adj1" fmla="val 110917"/>
              <a:gd name="adj2" fmla="val 12700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614" tIns="62909" rIns="125614" bIns="62909"/>
          <a:lstStyle/>
          <a:p>
            <a:pPr algn="ctr" defTabSz="1279525"/>
            <a:r>
              <a:rPr lang="ru-RU" sz="800"/>
              <a:t>возможно разрушение жилых зданий аварийного и ветхого фонда в количестве 276 домов, а также срабатывание электрозащиты на центральных подстанциях, что может привести к временным отключениям электроэнергии в жилом секторе и на объектах экономики.</a:t>
            </a:r>
          </a:p>
        </p:txBody>
      </p:sp>
      <p:sp>
        <p:nvSpPr>
          <p:cNvPr id="1069" name="AutoShape 81"/>
          <p:cNvSpPr>
            <a:spLocks noChangeArrowheads="1"/>
          </p:cNvSpPr>
          <p:nvPr/>
        </p:nvSpPr>
        <p:spPr bwMode="auto">
          <a:xfrm rot="10800000">
            <a:off x="5943600" y="4038600"/>
            <a:ext cx="1943100" cy="1009650"/>
          </a:xfrm>
          <a:prstGeom prst="wedgeRectCallout">
            <a:avLst>
              <a:gd name="adj1" fmla="val -73204"/>
              <a:gd name="adj2" fmla="val -90727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lIns="100936" tIns="50331" rIns="100936" bIns="50331"/>
          <a:lstStyle/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Район размещения 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эвакуированного населения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г. Белогорск Белогорского района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размещаются в зданиях  административного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 (средние школы, детские сады, 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дома культуры).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значения</a:t>
            </a:r>
          </a:p>
        </p:txBody>
      </p:sp>
      <p:sp>
        <p:nvSpPr>
          <p:cNvPr id="1070" name="AutoShape 82"/>
          <p:cNvSpPr>
            <a:spLocks noChangeArrowheads="1"/>
          </p:cNvSpPr>
          <p:nvPr/>
        </p:nvSpPr>
        <p:spPr bwMode="auto">
          <a:xfrm rot="10800000">
            <a:off x="6761163" y="8185150"/>
            <a:ext cx="1944687" cy="1370013"/>
          </a:xfrm>
          <a:prstGeom prst="wedgeRectCallout">
            <a:avLst>
              <a:gd name="adj1" fmla="val 33995"/>
              <a:gd name="adj2" fmla="val 107653"/>
            </a:avLst>
          </a:prstGeom>
          <a:solidFill>
            <a:srgbClr val="FFFF00"/>
          </a:solidFill>
          <a:ln w="19050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lIns="100936" tIns="50331" rIns="100936" bIns="50331"/>
          <a:lstStyle/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Маршрут эвакуации из зоны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 возможного землетрясения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автомобильная дорога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Характеристика: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3 категория,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покрытие: асфальто-бетон,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двуполостная,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ширина проезжей части </a:t>
            </a:r>
            <a:r>
              <a:rPr lang="en-US" sz="800"/>
              <a:t>6</a:t>
            </a:r>
            <a:r>
              <a:rPr lang="ru-RU" sz="800"/>
              <a:t> метров</a:t>
            </a:r>
          </a:p>
          <a:p>
            <a:pPr marL="606425" indent="-606425" algn="ctr" defTabSz="1628775">
              <a:lnSpc>
                <a:spcPct val="80000"/>
              </a:lnSpc>
              <a:spcBef>
                <a:spcPct val="20000"/>
              </a:spcBef>
            </a:pPr>
            <a:r>
              <a:rPr lang="ru-RU" sz="800"/>
              <a:t>Протяженность маршрута </a:t>
            </a:r>
            <a:r>
              <a:rPr lang="en-US" sz="800"/>
              <a:t>121</a:t>
            </a:r>
            <a:r>
              <a:rPr lang="ru-RU" sz="800"/>
              <a:t> км</a:t>
            </a:r>
          </a:p>
        </p:txBody>
      </p:sp>
      <p:sp>
        <p:nvSpPr>
          <p:cNvPr id="1071" name="Line 83"/>
          <p:cNvSpPr>
            <a:spLocks noChangeShapeType="1"/>
          </p:cNvSpPr>
          <p:nvPr/>
        </p:nvSpPr>
        <p:spPr bwMode="auto">
          <a:xfrm flipV="1">
            <a:off x="6705600" y="7313613"/>
            <a:ext cx="533400" cy="77787"/>
          </a:xfrm>
          <a:prstGeom prst="line">
            <a:avLst/>
          </a:prstGeom>
          <a:noFill/>
          <a:ln w="28575">
            <a:solidFill>
              <a:srgbClr val="0066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2" name="Line 84"/>
          <p:cNvSpPr>
            <a:spLocks noChangeShapeType="1"/>
          </p:cNvSpPr>
          <p:nvPr/>
        </p:nvSpPr>
        <p:spPr bwMode="auto">
          <a:xfrm>
            <a:off x="7239000" y="7313613"/>
            <a:ext cx="382588" cy="153987"/>
          </a:xfrm>
          <a:prstGeom prst="line">
            <a:avLst/>
          </a:prstGeom>
          <a:noFill/>
          <a:ln w="28575">
            <a:solidFill>
              <a:srgbClr val="0066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3" name="Line 85"/>
          <p:cNvSpPr>
            <a:spLocks noChangeShapeType="1"/>
          </p:cNvSpPr>
          <p:nvPr/>
        </p:nvSpPr>
        <p:spPr bwMode="auto">
          <a:xfrm flipV="1">
            <a:off x="7621588" y="6477000"/>
            <a:ext cx="379412" cy="990600"/>
          </a:xfrm>
          <a:prstGeom prst="line">
            <a:avLst/>
          </a:prstGeom>
          <a:noFill/>
          <a:ln w="28575">
            <a:solidFill>
              <a:srgbClr val="0066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4" name="Line 86"/>
          <p:cNvSpPr>
            <a:spLocks noChangeShapeType="1"/>
          </p:cNvSpPr>
          <p:nvPr/>
        </p:nvSpPr>
        <p:spPr bwMode="auto">
          <a:xfrm flipV="1">
            <a:off x="8001000" y="5791200"/>
            <a:ext cx="228600" cy="685800"/>
          </a:xfrm>
          <a:prstGeom prst="line">
            <a:avLst/>
          </a:prstGeom>
          <a:noFill/>
          <a:ln w="28575">
            <a:solidFill>
              <a:srgbClr val="00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75" name="Oval 87"/>
          <p:cNvSpPr>
            <a:spLocks noChangeArrowheads="1"/>
          </p:cNvSpPr>
          <p:nvPr/>
        </p:nvSpPr>
        <p:spPr bwMode="auto">
          <a:xfrm>
            <a:off x="8229600" y="5410200"/>
            <a:ext cx="288925" cy="288925"/>
          </a:xfrm>
          <a:prstGeom prst="ellipse">
            <a:avLst/>
          </a:prstGeom>
          <a:solidFill>
            <a:srgbClr val="FF9900"/>
          </a:solidFill>
          <a:ln w="9525" algn="ctr">
            <a:solidFill>
              <a:srgbClr val="FF990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defTabSz="912813"/>
            <a:endParaRPr lang="ru-RU"/>
          </a:p>
        </p:txBody>
      </p:sp>
      <p:sp>
        <p:nvSpPr>
          <p:cNvPr id="1076" name="TextBox 137"/>
          <p:cNvSpPr txBox="1">
            <a:spLocks noChangeArrowheads="1"/>
          </p:cNvSpPr>
          <p:nvPr/>
        </p:nvSpPr>
        <p:spPr bwMode="auto">
          <a:xfrm>
            <a:off x="8077200" y="5713413"/>
            <a:ext cx="1397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680" tIns="44801" rIns="89680" bIns="44801">
            <a:spAutoFit/>
          </a:bodyPr>
          <a:lstStyle/>
          <a:p>
            <a:pPr defTabSz="912813"/>
            <a:r>
              <a:rPr lang="ru-RU" sz="1500" b="1" i="1"/>
              <a:t>г. Белогорск</a:t>
            </a:r>
          </a:p>
        </p:txBody>
      </p:sp>
      <p:sp>
        <p:nvSpPr>
          <p:cNvPr id="1077" name="Line 102"/>
          <p:cNvSpPr>
            <a:spLocks noChangeShapeType="1"/>
          </p:cNvSpPr>
          <p:nvPr/>
        </p:nvSpPr>
        <p:spPr bwMode="auto">
          <a:xfrm>
            <a:off x="9785350" y="9191625"/>
            <a:ext cx="647700" cy="0"/>
          </a:xfrm>
          <a:prstGeom prst="line">
            <a:avLst/>
          </a:prstGeom>
          <a:noFill/>
          <a:ln w="127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8" name="Text Box 103"/>
          <p:cNvSpPr txBox="1">
            <a:spLocks noChangeArrowheads="1"/>
          </p:cNvSpPr>
          <p:nvPr/>
        </p:nvSpPr>
        <p:spPr bwMode="auto">
          <a:xfrm>
            <a:off x="10433050" y="8977313"/>
            <a:ext cx="2368550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25439" tIns="62821" rIns="125439" bIns="62821">
            <a:spAutoFit/>
          </a:bodyPr>
          <a:lstStyle/>
          <a:p>
            <a:pPr defTabSz="1279525">
              <a:spcBef>
                <a:spcPct val="50000"/>
              </a:spcBef>
            </a:pPr>
            <a:r>
              <a:rPr lang="ru-RU" sz="1400">
                <a:latin typeface="Times New Roman" pitchFamily="18" charset="0"/>
                <a:cs typeface="Arial" charset="0"/>
              </a:rPr>
              <a:t>Маршрут эвакуации</a:t>
            </a:r>
          </a:p>
        </p:txBody>
      </p:sp>
      <p:grpSp>
        <p:nvGrpSpPr>
          <p:cNvPr id="1079" name="Group 104"/>
          <p:cNvGrpSpPr>
            <a:grpSpLocks/>
          </p:cNvGrpSpPr>
          <p:nvPr/>
        </p:nvGrpSpPr>
        <p:grpSpPr bwMode="auto">
          <a:xfrm>
            <a:off x="4024313" y="4656138"/>
            <a:ext cx="2241550" cy="4105275"/>
            <a:chOff x="1403" y="1673"/>
            <a:chExt cx="1412" cy="2586"/>
          </a:xfrm>
        </p:grpSpPr>
        <p:sp>
          <p:nvSpPr>
            <p:cNvPr id="1188" name="Line 69"/>
            <p:cNvSpPr>
              <a:spLocks noChangeShapeType="1"/>
            </p:cNvSpPr>
            <p:nvPr/>
          </p:nvSpPr>
          <p:spPr bwMode="auto">
            <a:xfrm flipH="1">
              <a:off x="2536" y="3521"/>
              <a:ext cx="279" cy="73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9" name="Line 71"/>
            <p:cNvSpPr>
              <a:spLocks noChangeShapeType="1"/>
            </p:cNvSpPr>
            <p:nvPr/>
          </p:nvSpPr>
          <p:spPr bwMode="auto">
            <a:xfrm>
              <a:off x="1459" y="1959"/>
              <a:ext cx="37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0" name="Line 72"/>
            <p:cNvSpPr>
              <a:spLocks noChangeShapeType="1"/>
            </p:cNvSpPr>
            <p:nvPr/>
          </p:nvSpPr>
          <p:spPr bwMode="auto">
            <a:xfrm>
              <a:off x="1465" y="2083"/>
              <a:ext cx="38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1" name="Line 73"/>
            <p:cNvSpPr>
              <a:spLocks noChangeShapeType="1"/>
            </p:cNvSpPr>
            <p:nvPr/>
          </p:nvSpPr>
          <p:spPr bwMode="auto">
            <a:xfrm rot="5400000">
              <a:off x="1783" y="2017"/>
              <a:ext cx="12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2" name="Line 74"/>
            <p:cNvSpPr>
              <a:spLocks noChangeShapeType="1"/>
            </p:cNvSpPr>
            <p:nvPr/>
          </p:nvSpPr>
          <p:spPr bwMode="auto">
            <a:xfrm rot="5400000">
              <a:off x="1737" y="2021"/>
              <a:ext cx="12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3" name="Line 75"/>
            <p:cNvSpPr>
              <a:spLocks noChangeShapeType="1"/>
            </p:cNvSpPr>
            <p:nvPr/>
          </p:nvSpPr>
          <p:spPr bwMode="auto">
            <a:xfrm>
              <a:off x="1469" y="2816"/>
              <a:ext cx="352" cy="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4" name="Line 76"/>
            <p:cNvSpPr>
              <a:spLocks noChangeShapeType="1"/>
            </p:cNvSpPr>
            <p:nvPr/>
          </p:nvSpPr>
          <p:spPr bwMode="auto">
            <a:xfrm rot="-1200000">
              <a:off x="1469" y="2939"/>
              <a:ext cx="352" cy="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5" name="Line 77"/>
            <p:cNvSpPr>
              <a:spLocks noChangeShapeType="1"/>
            </p:cNvSpPr>
            <p:nvPr/>
          </p:nvSpPr>
          <p:spPr bwMode="auto">
            <a:xfrm rot="5400000">
              <a:off x="1789" y="2910"/>
              <a:ext cx="6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6" name="Text Box 78"/>
            <p:cNvSpPr txBox="1">
              <a:spLocks noChangeArrowheads="1"/>
            </p:cNvSpPr>
            <p:nvPr/>
          </p:nvSpPr>
          <p:spPr bwMode="auto">
            <a:xfrm>
              <a:off x="1423" y="2808"/>
              <a:ext cx="532" cy="17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89624" tIns="44778" rIns="89624" bIns="44778">
              <a:spAutoFit/>
            </a:bodyPr>
            <a:lstStyle/>
            <a:p>
              <a:pPr defTabSz="912813"/>
              <a:r>
                <a:rPr lang="ru-RU" sz="600" b="1"/>
                <a:t>ПСО г.Благовещенск</a:t>
              </a:r>
              <a:endParaRPr lang="ru-RU" sz="600"/>
            </a:p>
          </p:txBody>
        </p:sp>
        <p:sp>
          <p:nvSpPr>
            <p:cNvPr id="1197" name="Line 79"/>
            <p:cNvSpPr>
              <a:spLocks noChangeShapeType="1"/>
            </p:cNvSpPr>
            <p:nvPr/>
          </p:nvSpPr>
          <p:spPr bwMode="auto">
            <a:xfrm>
              <a:off x="1463" y="2151"/>
              <a:ext cx="382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8" name="Line 80"/>
            <p:cNvSpPr>
              <a:spLocks noChangeShapeType="1"/>
            </p:cNvSpPr>
            <p:nvPr/>
          </p:nvSpPr>
          <p:spPr bwMode="auto">
            <a:xfrm>
              <a:off x="1463" y="2268"/>
              <a:ext cx="31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9" name="Line 81"/>
            <p:cNvSpPr>
              <a:spLocks noChangeShapeType="1"/>
            </p:cNvSpPr>
            <p:nvPr/>
          </p:nvSpPr>
          <p:spPr bwMode="auto">
            <a:xfrm flipH="1">
              <a:off x="1717" y="2151"/>
              <a:ext cx="64" cy="1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0" name="Line 82"/>
            <p:cNvSpPr>
              <a:spLocks noChangeShapeType="1"/>
            </p:cNvSpPr>
            <p:nvPr/>
          </p:nvSpPr>
          <p:spPr bwMode="auto">
            <a:xfrm flipV="1">
              <a:off x="1781" y="2148"/>
              <a:ext cx="64" cy="11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1" name="Line 818"/>
            <p:cNvSpPr>
              <a:spLocks noChangeShapeType="1"/>
            </p:cNvSpPr>
            <p:nvPr/>
          </p:nvSpPr>
          <p:spPr bwMode="auto">
            <a:xfrm>
              <a:off x="1445" y="1673"/>
              <a:ext cx="47" cy="258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2" name="Text Box 84"/>
            <p:cNvSpPr txBox="1">
              <a:spLocks noChangeArrowheads="1"/>
            </p:cNvSpPr>
            <p:nvPr/>
          </p:nvSpPr>
          <p:spPr bwMode="auto">
            <a:xfrm>
              <a:off x="1403" y="2548"/>
              <a:ext cx="452" cy="21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89624" tIns="44778" rIns="89624" bIns="44778">
              <a:spAutoFit/>
            </a:bodyPr>
            <a:lstStyle/>
            <a:p>
              <a:pPr defTabSz="912813"/>
              <a:r>
                <a:rPr lang="ru-RU" sz="800" b="1"/>
                <a:t>ПСО области</a:t>
              </a:r>
              <a:endParaRPr lang="ru-RU" sz="800"/>
            </a:p>
          </p:txBody>
        </p:sp>
        <p:grpSp>
          <p:nvGrpSpPr>
            <p:cNvPr id="1203" name="Group 85"/>
            <p:cNvGrpSpPr>
              <a:grpSpLocks/>
            </p:cNvGrpSpPr>
            <p:nvPr/>
          </p:nvGrpSpPr>
          <p:grpSpPr bwMode="auto">
            <a:xfrm>
              <a:off x="1472" y="2564"/>
              <a:ext cx="376" cy="193"/>
              <a:chOff x="835" y="3323"/>
              <a:chExt cx="376" cy="193"/>
            </a:xfrm>
          </p:grpSpPr>
          <p:sp>
            <p:nvSpPr>
              <p:cNvPr id="1220" name="Line 86"/>
              <p:cNvSpPr>
                <a:spLocks noChangeShapeType="1"/>
              </p:cNvSpPr>
              <p:nvPr/>
            </p:nvSpPr>
            <p:spPr bwMode="auto">
              <a:xfrm>
                <a:off x="835" y="3323"/>
                <a:ext cx="376" cy="6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1" name="Line 87"/>
              <p:cNvSpPr>
                <a:spLocks noChangeShapeType="1"/>
              </p:cNvSpPr>
              <p:nvPr/>
            </p:nvSpPr>
            <p:spPr bwMode="auto">
              <a:xfrm rot="-1200000">
                <a:off x="835" y="3452"/>
                <a:ext cx="376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2" name="Line 88"/>
              <p:cNvSpPr>
                <a:spLocks noChangeShapeType="1"/>
              </p:cNvSpPr>
              <p:nvPr/>
            </p:nvSpPr>
            <p:spPr bwMode="auto">
              <a:xfrm rot="16200000" flipH="1">
                <a:off x="1172" y="3415"/>
                <a:ext cx="69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04" name="Group 89"/>
            <p:cNvGrpSpPr>
              <a:grpSpLocks/>
            </p:cNvGrpSpPr>
            <p:nvPr/>
          </p:nvGrpSpPr>
          <p:grpSpPr bwMode="auto">
            <a:xfrm>
              <a:off x="1465" y="2326"/>
              <a:ext cx="378" cy="193"/>
              <a:chOff x="835" y="3323"/>
              <a:chExt cx="376" cy="193"/>
            </a:xfrm>
          </p:grpSpPr>
          <p:sp>
            <p:nvSpPr>
              <p:cNvPr id="1217" name="Line 90"/>
              <p:cNvSpPr>
                <a:spLocks noChangeShapeType="1"/>
              </p:cNvSpPr>
              <p:nvPr/>
            </p:nvSpPr>
            <p:spPr bwMode="auto">
              <a:xfrm>
                <a:off x="835" y="3323"/>
                <a:ext cx="376" cy="6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" name="Line 91"/>
              <p:cNvSpPr>
                <a:spLocks noChangeShapeType="1"/>
              </p:cNvSpPr>
              <p:nvPr/>
            </p:nvSpPr>
            <p:spPr bwMode="auto">
              <a:xfrm rot="-1200000">
                <a:off x="835" y="3452"/>
                <a:ext cx="376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9" name="Line 92"/>
              <p:cNvSpPr>
                <a:spLocks noChangeShapeType="1"/>
              </p:cNvSpPr>
              <p:nvPr/>
            </p:nvSpPr>
            <p:spPr bwMode="auto">
              <a:xfrm rot="16200000" flipH="1">
                <a:off x="1172" y="3415"/>
                <a:ext cx="69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05" name="Text Box 93"/>
            <p:cNvSpPr txBox="1">
              <a:spLocks noChangeArrowheads="1"/>
            </p:cNvSpPr>
            <p:nvPr/>
          </p:nvSpPr>
          <p:spPr bwMode="auto">
            <a:xfrm>
              <a:off x="1423" y="2353"/>
              <a:ext cx="451" cy="13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lIns="89624" tIns="44778" rIns="89624" bIns="44778">
              <a:spAutoFit/>
            </a:bodyPr>
            <a:lstStyle/>
            <a:p>
              <a:pPr defTabSz="912813"/>
              <a:r>
                <a:rPr lang="ru-RU" sz="800" b="1"/>
                <a:t>ДВРПСО</a:t>
              </a:r>
              <a:endParaRPr lang="ru-RU" sz="800"/>
            </a:p>
          </p:txBody>
        </p:sp>
        <p:grpSp>
          <p:nvGrpSpPr>
            <p:cNvPr id="1206" name="Group 98"/>
            <p:cNvGrpSpPr>
              <a:grpSpLocks/>
            </p:cNvGrpSpPr>
            <p:nvPr/>
          </p:nvGrpSpPr>
          <p:grpSpPr bwMode="auto">
            <a:xfrm>
              <a:off x="1452" y="1679"/>
              <a:ext cx="431" cy="190"/>
              <a:chOff x="1378" y="1509"/>
              <a:chExt cx="505" cy="181"/>
            </a:xfrm>
          </p:grpSpPr>
          <p:sp>
            <p:nvSpPr>
              <p:cNvPr id="1212" name="Line 99"/>
              <p:cNvSpPr>
                <a:spLocks noChangeShapeType="1"/>
              </p:cNvSpPr>
              <p:nvPr/>
            </p:nvSpPr>
            <p:spPr bwMode="auto">
              <a:xfrm flipH="1" flipV="1">
                <a:off x="1784" y="1509"/>
                <a:ext cx="90" cy="18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3" name="Line 100"/>
              <p:cNvSpPr>
                <a:spLocks noChangeShapeType="1"/>
              </p:cNvSpPr>
              <p:nvPr/>
            </p:nvSpPr>
            <p:spPr bwMode="auto">
              <a:xfrm>
                <a:off x="1378" y="1515"/>
                <a:ext cx="40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4" name="Line 101"/>
              <p:cNvSpPr>
                <a:spLocks noChangeShapeType="1"/>
              </p:cNvSpPr>
              <p:nvPr/>
            </p:nvSpPr>
            <p:spPr bwMode="auto">
              <a:xfrm>
                <a:off x="1384" y="1645"/>
                <a:ext cx="47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5" name="Line 102"/>
              <p:cNvSpPr>
                <a:spLocks noChangeShapeType="1"/>
              </p:cNvSpPr>
              <p:nvPr/>
            </p:nvSpPr>
            <p:spPr bwMode="auto">
              <a:xfrm>
                <a:off x="1384" y="1690"/>
                <a:ext cx="49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6" name="Line 103"/>
              <p:cNvSpPr>
                <a:spLocks noChangeShapeType="1"/>
              </p:cNvSpPr>
              <p:nvPr/>
            </p:nvSpPr>
            <p:spPr bwMode="auto">
              <a:xfrm>
                <a:off x="1384" y="1554"/>
                <a:ext cx="41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07" name="Line 104"/>
            <p:cNvSpPr>
              <a:spLocks noChangeShapeType="1"/>
            </p:cNvSpPr>
            <p:nvPr/>
          </p:nvSpPr>
          <p:spPr bwMode="auto">
            <a:xfrm flipH="1">
              <a:off x="1495" y="4259"/>
              <a:ext cx="104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" name="AutoShape 683"/>
            <p:cNvSpPr>
              <a:spLocks noChangeArrowheads="1"/>
            </p:cNvSpPr>
            <p:nvPr/>
          </p:nvSpPr>
          <p:spPr bwMode="auto">
            <a:xfrm rot="-5400000">
              <a:off x="1530" y="3034"/>
              <a:ext cx="195" cy="32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506 h 21600"/>
                <a:gd name="T14" fmla="*/ 17058 w 21600"/>
                <a:gd name="T15" fmla="*/ 170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175" tIns="32063" rIns="64175" bIns="32063" anchor="ctr"/>
            <a:lstStyle/>
            <a:p>
              <a:pPr algn="ctr" defTabSz="912813"/>
              <a:r>
                <a:rPr lang="ru-RU" sz="800" b="1"/>
                <a:t>ПЧ-1</a:t>
              </a:r>
            </a:p>
          </p:txBody>
        </p:sp>
        <p:sp>
          <p:nvSpPr>
            <p:cNvPr id="1209" name="AutoShape 684"/>
            <p:cNvSpPr>
              <a:spLocks noChangeArrowheads="1"/>
            </p:cNvSpPr>
            <p:nvPr/>
          </p:nvSpPr>
          <p:spPr bwMode="auto">
            <a:xfrm rot="-5400000">
              <a:off x="1529" y="3295"/>
              <a:ext cx="195" cy="3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533 h 21600"/>
                <a:gd name="T14" fmla="*/ 17058 w 21600"/>
                <a:gd name="T15" fmla="*/ 1713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175" tIns="32063" rIns="64175" bIns="32063" anchor="ctr"/>
            <a:lstStyle/>
            <a:p>
              <a:pPr algn="ctr" defTabSz="912813"/>
              <a:r>
                <a:rPr lang="ru-RU" sz="800" b="1"/>
                <a:t>ПЧ-2</a:t>
              </a:r>
            </a:p>
          </p:txBody>
        </p:sp>
        <p:sp>
          <p:nvSpPr>
            <p:cNvPr id="1210" name="AutoShape 685"/>
            <p:cNvSpPr>
              <a:spLocks noChangeArrowheads="1"/>
            </p:cNvSpPr>
            <p:nvPr/>
          </p:nvSpPr>
          <p:spPr bwMode="auto">
            <a:xfrm rot="-5400000">
              <a:off x="1552" y="3554"/>
              <a:ext cx="195" cy="3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480 h 21600"/>
                <a:gd name="T14" fmla="*/ 17058 w 21600"/>
                <a:gd name="T15" fmla="*/ 17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175" tIns="32063" rIns="64175" bIns="32063" anchor="ctr"/>
            <a:lstStyle/>
            <a:p>
              <a:pPr algn="ctr" defTabSz="912813"/>
              <a:r>
                <a:rPr lang="ru-RU" sz="800" b="1"/>
                <a:t>ПЧ-12</a:t>
              </a:r>
            </a:p>
          </p:txBody>
        </p:sp>
        <p:sp>
          <p:nvSpPr>
            <p:cNvPr id="1211" name="AutoShape 686"/>
            <p:cNvSpPr>
              <a:spLocks noChangeArrowheads="1"/>
            </p:cNvSpPr>
            <p:nvPr/>
          </p:nvSpPr>
          <p:spPr bwMode="auto">
            <a:xfrm rot="-5400000">
              <a:off x="1552" y="3813"/>
              <a:ext cx="195" cy="3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42 w 21600"/>
                <a:gd name="T13" fmla="*/ 4480 h 21600"/>
                <a:gd name="T14" fmla="*/ 17058 w 21600"/>
                <a:gd name="T15" fmla="*/ 1712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vert="eaVert" wrap="none" lIns="64175" tIns="32063" rIns="64175" bIns="32063" anchor="ctr"/>
            <a:lstStyle/>
            <a:p>
              <a:pPr algn="ctr" defTabSz="912813"/>
              <a:r>
                <a:rPr lang="ru-RU" sz="800" b="1"/>
                <a:t>СЧ</a:t>
              </a:r>
            </a:p>
          </p:txBody>
        </p:sp>
      </p:grpSp>
      <p:sp>
        <p:nvSpPr>
          <p:cNvPr id="1080" name="AutoShape 29"/>
          <p:cNvSpPr>
            <a:spLocks noChangeArrowheads="1"/>
          </p:cNvSpPr>
          <p:nvPr/>
        </p:nvSpPr>
        <p:spPr bwMode="auto">
          <a:xfrm>
            <a:off x="2362200" y="6553200"/>
            <a:ext cx="1611313" cy="609600"/>
          </a:xfrm>
          <a:prstGeom prst="wedgeRectCallout">
            <a:avLst>
              <a:gd name="adj1" fmla="val 202907"/>
              <a:gd name="adj2" fmla="val 87991"/>
            </a:avLst>
          </a:prstGeom>
          <a:solidFill>
            <a:srgbClr val="808080">
              <a:alpha val="7607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572" tIns="62888" rIns="125572" bIns="62888"/>
          <a:lstStyle/>
          <a:p>
            <a:pPr algn="ctr" defTabSz="1279525"/>
            <a:r>
              <a:rPr lang="ru-RU" sz="1200"/>
              <a:t>Численность населения – 2-0,181 тыс.чел</a:t>
            </a:r>
          </a:p>
        </p:txBody>
      </p:sp>
      <p:sp>
        <p:nvSpPr>
          <p:cNvPr id="1081" name="Text Box 14"/>
          <p:cNvSpPr txBox="1">
            <a:spLocks noChangeArrowheads="1"/>
          </p:cNvSpPr>
          <p:nvPr/>
        </p:nvSpPr>
        <p:spPr bwMode="auto">
          <a:xfrm>
            <a:off x="4887913" y="7610475"/>
            <a:ext cx="1828800" cy="614363"/>
          </a:xfrm>
          <a:prstGeom prst="rect">
            <a:avLst/>
          </a:prstGeom>
          <a:gradFill rotWithShape="1">
            <a:gsLst>
              <a:gs pos="0">
                <a:srgbClr val="FF0000">
                  <a:alpha val="92998"/>
                </a:srgbClr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lIns="211410" tIns="105711" rIns="211410" bIns="105711">
            <a:spAutoFit/>
          </a:bodyPr>
          <a:lstStyle/>
          <a:p>
            <a:pPr algn="ctr" defTabSz="2160588">
              <a:spcBef>
                <a:spcPct val="50000"/>
              </a:spcBef>
            </a:pPr>
            <a:r>
              <a:rPr lang="ru-RU" sz="1300" b="1">
                <a:cs typeface="Arial" charset="0"/>
              </a:rPr>
              <a:t>Благовещенский район</a:t>
            </a:r>
          </a:p>
        </p:txBody>
      </p:sp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0" y="5943600"/>
          <a:ext cx="1731963" cy="1027113"/>
        </p:xfrm>
        <a:graphic>
          <a:graphicData uri="http://schemas.openxmlformats.org/presentationml/2006/ole">
            <p:oleObj spid="_x0000_s1027" name="Лист" r:id="rId4" imgW="2200445" imgH="1304941" progId="Excel.Sheet.8">
              <p:embed/>
            </p:oleObj>
          </a:graphicData>
        </a:graphic>
      </p:graphicFrame>
      <p:grpSp>
        <p:nvGrpSpPr>
          <p:cNvPr id="1082" name="Group 576"/>
          <p:cNvGrpSpPr>
            <a:grpSpLocks/>
          </p:cNvGrpSpPr>
          <p:nvPr/>
        </p:nvGrpSpPr>
        <p:grpSpPr bwMode="auto">
          <a:xfrm>
            <a:off x="5465763" y="3646488"/>
            <a:ext cx="755650" cy="720725"/>
            <a:chOff x="2740" y="3296"/>
            <a:chExt cx="476" cy="454"/>
          </a:xfrm>
        </p:grpSpPr>
        <p:sp>
          <p:nvSpPr>
            <p:cNvPr id="1186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7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ПППЧ-42</a:t>
              </a:r>
            </a:p>
          </p:txBody>
        </p:sp>
      </p:grpSp>
      <p:grpSp>
        <p:nvGrpSpPr>
          <p:cNvPr id="1083" name="Group 576"/>
          <p:cNvGrpSpPr>
            <a:grpSpLocks/>
          </p:cNvGrpSpPr>
          <p:nvPr/>
        </p:nvGrpSpPr>
        <p:grpSpPr bwMode="auto">
          <a:xfrm>
            <a:off x="7769225" y="2424113"/>
            <a:ext cx="755650" cy="719137"/>
            <a:chOff x="2740" y="3296"/>
            <a:chExt cx="476" cy="454"/>
          </a:xfrm>
        </p:grpSpPr>
        <p:sp>
          <p:nvSpPr>
            <p:cNvPr id="1184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5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ПЧ-42</a:t>
              </a:r>
            </a:p>
          </p:txBody>
        </p:sp>
      </p:grpSp>
      <p:grpSp>
        <p:nvGrpSpPr>
          <p:cNvPr id="1084" name="Group 576"/>
          <p:cNvGrpSpPr>
            <a:grpSpLocks/>
          </p:cNvGrpSpPr>
          <p:nvPr/>
        </p:nvGrpSpPr>
        <p:grpSpPr bwMode="auto">
          <a:xfrm>
            <a:off x="9713913" y="7032625"/>
            <a:ext cx="755650" cy="719138"/>
            <a:chOff x="2740" y="3296"/>
            <a:chExt cx="476" cy="454"/>
          </a:xfrm>
        </p:grpSpPr>
        <p:sp>
          <p:nvSpPr>
            <p:cNvPr id="1182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3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ПЧ-41</a:t>
              </a:r>
            </a:p>
          </p:txBody>
        </p:sp>
      </p:grpSp>
      <p:grpSp>
        <p:nvGrpSpPr>
          <p:cNvPr id="1085" name="Group 576"/>
          <p:cNvGrpSpPr>
            <a:grpSpLocks/>
          </p:cNvGrpSpPr>
          <p:nvPr/>
        </p:nvGrpSpPr>
        <p:grpSpPr bwMode="auto">
          <a:xfrm>
            <a:off x="9713913" y="6456363"/>
            <a:ext cx="755650" cy="720725"/>
            <a:chOff x="2740" y="3296"/>
            <a:chExt cx="476" cy="454"/>
          </a:xfrm>
        </p:grpSpPr>
        <p:sp>
          <p:nvSpPr>
            <p:cNvPr id="1180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1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ПЧ-12</a:t>
              </a:r>
            </a:p>
          </p:txBody>
        </p:sp>
      </p:grpSp>
      <p:graphicFrame>
        <p:nvGraphicFramePr>
          <p:cNvPr id="743632" name="Group 208"/>
          <p:cNvGraphicFramePr>
            <a:graphicFrameLocks noGrp="1"/>
          </p:cNvGraphicFramePr>
          <p:nvPr/>
        </p:nvGraphicFramePr>
        <p:xfrm>
          <a:off x="0" y="4191000"/>
          <a:ext cx="3047999" cy="1175652"/>
        </p:xfrm>
        <a:graphic>
          <a:graphicData uri="http://schemas.openxmlformats.org/drawingml/2006/table">
            <a:tbl>
              <a:tblPr/>
              <a:tblGrid>
                <a:gridCol w="900545"/>
                <a:gridCol w="762000"/>
                <a:gridCol w="692727"/>
                <a:gridCol w="692727"/>
              </a:tblGrid>
              <a:tr h="314194">
                <a:tc gridSpan="4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Характеристика населенного пункта, попадающего в зону возможного землетрясения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3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966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Населенный пункт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Территория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тыс. кв.км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Население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3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Плотность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чел/кв.км.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3D"/>
                    </a:solidFill>
                  </a:tcPr>
                </a:tc>
              </a:tr>
              <a:tr h="34244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Благовещенский район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3,1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21738/4651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6,51</a:t>
                      </a:r>
                    </a:p>
                  </a:txBody>
                  <a:tcPr marL="125495" marR="125495" marT="62846" marB="6284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</a:tbl>
          </a:graphicData>
        </a:graphic>
      </p:graphicFrame>
      <p:sp>
        <p:nvSpPr>
          <p:cNvPr id="1105" name="Oval 112"/>
          <p:cNvSpPr>
            <a:spLocks noChangeArrowheads="1"/>
          </p:cNvSpPr>
          <p:nvPr/>
        </p:nvSpPr>
        <p:spPr bwMode="auto">
          <a:xfrm>
            <a:off x="9918700" y="5954713"/>
            <a:ext cx="214313" cy="2127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89564" tIns="44740" rIns="89564" bIns="44740" anchor="ctr"/>
          <a:lstStyle/>
          <a:p>
            <a:pPr algn="ctr" defTabSz="912813"/>
            <a:r>
              <a:rPr lang="ru-RU" sz="800" b="1">
                <a:latin typeface="Times New Roman" pitchFamily="18" charset="0"/>
                <a:cs typeface="Arial" charset="0"/>
              </a:rPr>
              <a:t>Т</a:t>
            </a:r>
          </a:p>
        </p:txBody>
      </p:sp>
      <p:sp>
        <p:nvSpPr>
          <p:cNvPr id="1106" name="Text Box 15"/>
          <p:cNvSpPr txBox="1">
            <a:spLocks noChangeAspect="1" noChangeArrowheads="1"/>
          </p:cNvSpPr>
          <p:nvPr/>
        </p:nvSpPr>
        <p:spPr bwMode="auto">
          <a:xfrm>
            <a:off x="10352088" y="6002338"/>
            <a:ext cx="274478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2765" tIns="61386" rIns="122765" bIns="61386"/>
          <a:lstStyle/>
          <a:p>
            <a:pPr defTabSz="1254125">
              <a:lnSpc>
                <a:spcPct val="80000"/>
              </a:lnSpc>
            </a:pPr>
            <a:r>
              <a:rPr lang="ru-RU" sz="1400">
                <a:solidFill>
                  <a:srgbClr val="000000"/>
                </a:solidFill>
                <a:cs typeface="Times New Roman" pitchFamily="18" charset="0"/>
              </a:rPr>
              <a:t>Вертолетная площадка</a:t>
            </a:r>
            <a:endParaRPr 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07" name="Oval 112"/>
          <p:cNvSpPr>
            <a:spLocks noChangeArrowheads="1"/>
          </p:cNvSpPr>
          <p:nvPr/>
        </p:nvSpPr>
        <p:spPr bwMode="auto">
          <a:xfrm>
            <a:off x="6184900" y="5521325"/>
            <a:ext cx="214313" cy="2143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lIns="89564" tIns="44740" rIns="89564" bIns="44740" anchor="ctr"/>
          <a:lstStyle/>
          <a:p>
            <a:pPr algn="ctr" defTabSz="912813"/>
            <a:r>
              <a:rPr lang="ru-RU" sz="800" b="1">
                <a:latin typeface="Times New Roman" pitchFamily="18" charset="0"/>
                <a:cs typeface="Arial" charset="0"/>
              </a:rPr>
              <a:t>Т</a:t>
            </a:r>
          </a:p>
        </p:txBody>
      </p:sp>
      <p:grpSp>
        <p:nvGrpSpPr>
          <p:cNvPr id="1108" name="Group 576"/>
          <p:cNvGrpSpPr>
            <a:grpSpLocks/>
          </p:cNvGrpSpPr>
          <p:nvPr/>
        </p:nvGrpSpPr>
        <p:grpSpPr bwMode="auto">
          <a:xfrm>
            <a:off x="7624763" y="7265988"/>
            <a:ext cx="755650" cy="717550"/>
            <a:chOff x="2740" y="3296"/>
            <a:chExt cx="476" cy="454"/>
          </a:xfrm>
        </p:grpSpPr>
        <p:sp>
          <p:nvSpPr>
            <p:cNvPr id="1178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9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ПППЧ-41</a:t>
              </a:r>
            </a:p>
          </p:txBody>
        </p:sp>
      </p:grpSp>
      <p:grpSp>
        <p:nvGrpSpPr>
          <p:cNvPr id="1109" name="Group 576"/>
          <p:cNvGrpSpPr>
            <a:grpSpLocks/>
          </p:cNvGrpSpPr>
          <p:nvPr/>
        </p:nvGrpSpPr>
        <p:grpSpPr bwMode="auto">
          <a:xfrm>
            <a:off x="7769225" y="6313488"/>
            <a:ext cx="755650" cy="719137"/>
            <a:chOff x="2740" y="3296"/>
            <a:chExt cx="476" cy="454"/>
          </a:xfrm>
        </p:grpSpPr>
        <p:sp>
          <p:nvSpPr>
            <p:cNvPr id="1176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ПЧ-41</a:t>
              </a:r>
            </a:p>
          </p:txBody>
        </p:sp>
      </p:grpSp>
      <p:graphicFrame>
        <p:nvGraphicFramePr>
          <p:cNvPr id="743633" name="Group 209"/>
          <p:cNvGraphicFramePr>
            <a:graphicFrameLocks noGrp="1"/>
          </p:cNvGraphicFramePr>
          <p:nvPr/>
        </p:nvGraphicFramePr>
        <p:xfrm>
          <a:off x="8266113" y="2743200"/>
          <a:ext cx="4535487" cy="1655763"/>
        </p:xfrm>
        <a:graphic>
          <a:graphicData uri="http://schemas.openxmlformats.org/drawingml/2006/table">
            <a:tbl>
              <a:tblPr/>
              <a:tblGrid>
                <a:gridCol w="977900"/>
                <a:gridCol w="530225"/>
                <a:gridCol w="649287"/>
                <a:gridCol w="1173163"/>
                <a:gridCol w="684212"/>
                <a:gridCol w="520700"/>
              </a:tblGrid>
              <a:tr h="498475">
                <a:tc gridSpan="6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Силы и средства, привлекаемые к эвакуации пострадавших при ЧС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Организация выделения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техники,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ед.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Марка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Время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готовности,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мин.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Время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прибытия, мин.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Областная больница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УАЗ 33303-2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ГАЗ-32214  (Газель)-1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 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20-30 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Автотранспортные предприятия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г.Благовещенска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ПАЗ-3205-3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КАВЗ--39762 (23 места) 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 Cyr" charset="-52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910" name="Group 214"/>
          <p:cNvGraphicFramePr>
            <a:graphicFrameLocks noGrp="1"/>
          </p:cNvGraphicFramePr>
          <p:nvPr/>
        </p:nvGraphicFramePr>
        <p:xfrm>
          <a:off x="0" y="2819400"/>
          <a:ext cx="3048000" cy="1278551"/>
        </p:xfrm>
        <a:graphic>
          <a:graphicData uri="http://schemas.openxmlformats.org/drawingml/2006/table">
            <a:tbl>
              <a:tblPr/>
              <a:tblGrid>
                <a:gridCol w="1675775"/>
                <a:gridCol w="736965"/>
                <a:gridCol w="635260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Силы и средства, привлекаемые к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ликвидации последствий ЧС</a:t>
                      </a: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Формирования и подразделения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Л/состав,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чел.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Техника,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ед.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ФГКУ "Отряд № 1 ФПС по Амурской области"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85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Times New Roman" pitchFamily="18" charset="0"/>
                          <a:cs typeface="Arial Cyr" charset="0"/>
                        </a:rPr>
                        <a:t> «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Cyr" charset="0"/>
                        </a:rPr>
                        <a:t>1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0"/>
                          <a:ea typeface="Times New Roman" pitchFamily="18" charset="0"/>
                          <a:cs typeface="Arial Cyr" charset="0"/>
                        </a:rPr>
                        <a:t> отряд ППС Амурской области</a:t>
                      </a: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 Cyr" charset="0"/>
                        </a:rPr>
                        <a:t>»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539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Пожарный поезд на ст.Белогорск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32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  <a:tr h="195263">
                <a:tc>
                  <a:txBody>
                    <a:bodyPr/>
                    <a:lstStyle/>
                    <a:p>
                      <a:pPr marL="0" marR="0" lvl="0" indent="0" algn="ctr" defTabSz="912813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Восстановительный поезд  ст.Белогорск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30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marL="24791" marR="24791" marT="24791" marB="247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8" name="Object 29"/>
          <p:cNvGraphicFramePr>
            <a:graphicFrameLocks noChangeAspect="1"/>
          </p:cNvGraphicFramePr>
          <p:nvPr/>
        </p:nvGraphicFramePr>
        <p:xfrm>
          <a:off x="0" y="7010400"/>
          <a:ext cx="1752600" cy="1657350"/>
        </p:xfrm>
        <a:graphic>
          <a:graphicData uri="http://schemas.openxmlformats.org/presentationml/2006/ole">
            <p:oleObj spid="_x0000_s1028" name="Лист" r:id="rId5" imgW="2190628" imgH="2438413" progId="Excel.Sheet.8">
              <p:embed/>
            </p:oleObj>
          </a:graphicData>
        </a:graphic>
      </p:graphicFrame>
      <p:grpSp>
        <p:nvGrpSpPr>
          <p:cNvPr id="1170" name="Group 576"/>
          <p:cNvGrpSpPr>
            <a:grpSpLocks/>
          </p:cNvGrpSpPr>
          <p:nvPr/>
        </p:nvGrpSpPr>
        <p:grpSpPr bwMode="auto">
          <a:xfrm>
            <a:off x="8077200" y="990600"/>
            <a:ext cx="755650" cy="720725"/>
            <a:chOff x="2740" y="3296"/>
            <a:chExt cx="476" cy="454"/>
          </a:xfrm>
        </p:grpSpPr>
        <p:sp>
          <p:nvSpPr>
            <p:cNvPr id="1174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5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ПППЧ-42</a:t>
              </a:r>
            </a:p>
          </p:txBody>
        </p:sp>
      </p:grpSp>
      <p:grpSp>
        <p:nvGrpSpPr>
          <p:cNvPr id="1171" name="Group 576"/>
          <p:cNvGrpSpPr>
            <a:grpSpLocks/>
          </p:cNvGrpSpPr>
          <p:nvPr/>
        </p:nvGrpSpPr>
        <p:grpSpPr bwMode="auto">
          <a:xfrm>
            <a:off x="6324600" y="6477000"/>
            <a:ext cx="755650" cy="720725"/>
            <a:chOff x="2740" y="3296"/>
            <a:chExt cx="476" cy="454"/>
          </a:xfrm>
        </p:grpSpPr>
        <p:sp>
          <p:nvSpPr>
            <p:cNvPr id="1172" name="Line 818"/>
            <p:cNvSpPr>
              <a:spLocks noChangeShapeType="1"/>
            </p:cNvSpPr>
            <p:nvPr/>
          </p:nvSpPr>
          <p:spPr bwMode="auto">
            <a:xfrm>
              <a:off x="2746" y="3296"/>
              <a:ext cx="0" cy="4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3" name="AutoShape 578"/>
            <p:cNvSpPr>
              <a:spLocks noChangeArrowheads="1"/>
            </p:cNvSpPr>
            <p:nvPr/>
          </p:nvSpPr>
          <p:spPr bwMode="auto">
            <a:xfrm rot="-5400000">
              <a:off x="2853" y="3183"/>
              <a:ext cx="249" cy="4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1 w 21600"/>
                <a:gd name="T13" fmla="*/ 4492 h 21600"/>
                <a:gd name="T14" fmla="*/ 17089 w 21600"/>
                <a:gd name="T15" fmla="*/ 171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eaVert" wrap="none" lIns="89711" tIns="44818" rIns="89711" bIns="44818" anchor="ctr"/>
            <a:lstStyle/>
            <a:p>
              <a:pPr algn="ctr" defTabSz="1279525"/>
              <a:r>
                <a:rPr lang="ru-RU" sz="1300" b="1"/>
                <a:t>ОП-2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596" tIns="44757" rIns="89596" bIns="44757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479425" y="1631950"/>
          <a:ext cx="11776075" cy="4214813"/>
        </p:xfrm>
        <a:graphic>
          <a:graphicData uri="http://schemas.openxmlformats.org/presentationml/2006/ole">
            <p:oleObj spid="_x0000_s2050" name="Документ" r:id="rId3" imgW="6179032" imgH="221165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942" tIns="44941" rIns="89942" bIns="44941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Характеристика ПВР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304800" y="1404938"/>
          <a:ext cx="12268200" cy="7815262"/>
        </p:xfrm>
        <a:graphic>
          <a:graphicData uri="http://schemas.openxmlformats.org/presentationml/2006/ole">
            <p:oleObj spid="_x0000_s3074" name="Документ" r:id="rId3" imgW="10096356" imgH="6793488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596" tIns="44757" rIns="89596" bIns="44757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209550" y="1485900"/>
          <a:ext cx="12363450" cy="8096250"/>
        </p:xfrm>
        <a:graphic>
          <a:graphicData uri="http://schemas.openxmlformats.org/presentationml/2006/ole">
            <p:oleObj spid="_x0000_s4098" name="Document" r:id="rId3" imgW="10061756" imgH="682574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596" tIns="44757" rIns="89596" bIns="44757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222250" y="1482725"/>
          <a:ext cx="11988800" cy="8074025"/>
        </p:xfrm>
        <a:graphic>
          <a:graphicData uri="http://schemas.openxmlformats.org/presentationml/2006/ole">
            <p:oleObj spid="_x0000_s5122" name="Документ" r:id="rId3" imgW="10035604" imgH="6767771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869" tIns="44902" rIns="89869" bIns="44902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304800" y="1371600"/>
            <a:ext cx="12115800" cy="51276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125845" tIns="63021" rIns="125845" bIns="63021">
            <a:spAutoFit/>
          </a:bodyPr>
          <a:lstStyle/>
          <a:p>
            <a:pPr algn="ctr" defTabSz="1279525">
              <a:spcBef>
                <a:spcPct val="50000"/>
              </a:spcBef>
            </a:pPr>
            <a:r>
              <a:rPr lang="ru-RU"/>
              <a:t>Объекты экономики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" y="1905000"/>
          <a:ext cx="12115800" cy="7202494"/>
        </p:xfrm>
        <a:graphic>
          <a:graphicData uri="http://schemas.openxmlformats.org/drawingml/2006/table">
            <a:tbl>
              <a:tblPr/>
              <a:tblGrid>
                <a:gridCol w="606425"/>
                <a:gridCol w="3362325"/>
                <a:gridCol w="2325688"/>
                <a:gridCol w="1454150"/>
                <a:gridCol w="1019175"/>
                <a:gridCol w="3348037"/>
              </a:tblGrid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«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Жилкомэнерго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 Студенческая, 16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и восстановление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«Сергеевское»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Сергеевка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«Михайловское»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Михайловка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«Марковское»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Марково»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«Жилищно-тепловое» предприятие»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Чигири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«Управ-Дом»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производит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котельного оборудования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СХПК «Тепличный»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ул. Тепличная, 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овощи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МУП «Карьеры»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Благовещенского района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ул. Зейская, 169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Пескогравий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Куб/м 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 тыс.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Пекарни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«Картас»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ул. Северная, 167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Хлебобулочные изделия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Симонян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Волково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Хлебобулочные изделия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«Новинка»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Новинка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Хлебобулочные изделия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Арутинян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Чигири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Хлебобулочные изделия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т/сут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Заправочные станции ГСМ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ООО «РП-Востокнефтепродукт»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Новотроицкого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шоссе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4/25м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0" y="0"/>
            <a:ext cx="12801600" cy="134461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89869" tIns="44902" rIns="89869" bIns="44902" anchor="ctr"/>
          <a:lstStyle/>
          <a:p>
            <a:pPr algn="ctr" defTabSz="1279525"/>
            <a:r>
              <a:rPr lang="ru-RU">
                <a:latin typeface="Times New Roman" pitchFamily="18" charset="0"/>
              </a:rPr>
              <a:t>Паспорт территории  Благовещенского района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Амурской области</a:t>
            </a:r>
          </a:p>
          <a:p>
            <a:pPr algn="ctr" defTabSz="1279525"/>
            <a:r>
              <a:rPr lang="ru-RU">
                <a:latin typeface="Times New Roman" pitchFamily="18" charset="0"/>
              </a:rPr>
              <a:t>Риски возникновения землетрясений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71600"/>
          <a:ext cx="12442825" cy="8223251"/>
        </p:xfrm>
        <a:graphic>
          <a:graphicData uri="http://schemas.openxmlformats.org/drawingml/2006/table">
            <a:tbl>
              <a:tblPr/>
              <a:tblGrid>
                <a:gridCol w="3895725"/>
                <a:gridCol w="3260725"/>
                <a:gridCol w="1397000"/>
                <a:gridCol w="1249363"/>
                <a:gridCol w="2640012"/>
              </a:tblGrid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ООО «Ареал»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Новотроицкого шоссе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3/8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1225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ЧП «Ященко»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Новопетровка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3/25м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№61 ОАО «Амурнефтепродукт»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Благовещенск–Райчихинск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1/50м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1/35м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№17 ОАО «Амурнефтепродукт»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Чигири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2/50м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ЗАО «АНК»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Благовещенск-Райчихинск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4/25м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ЗАО «АНК»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Благовещенск-Райчихинск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2225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ЗАО «АНК»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Ровное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ЧП Козицын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АЗС ЧП Федирко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ул. Воронкова-Студенческая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Нефтебаза АКФК «Зенит»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Новопетровка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Нефтебаза СПК «Марковское»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Марково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ГСМ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8/25 м</a:t>
                      </a:r>
                      <a:r>
                        <a:rPr kumimoji="0" lang="ru-RU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8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Автопредприятия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ЧП Головачева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с. Чигири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ул.Централная, 39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«Держава»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Благовещенск, ул. Мухина, 150</a:t>
                      </a: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7952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826</Words>
  <Application>Microsoft Office PowerPoint</Application>
  <PresentationFormat>A3 (297x420 мм)</PresentationFormat>
  <Paragraphs>307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Arial</vt:lpstr>
      <vt:lpstr>Times New Roman</vt:lpstr>
      <vt:lpstr>Times New Roman Cyr</vt:lpstr>
      <vt:lpstr>Arial Cyr</vt:lpstr>
      <vt:lpstr>Оформление по умолчанию</vt:lpstr>
      <vt:lpstr>Adobe Photoshop Image</vt:lpstr>
      <vt:lpstr>Лист Microsoft Office Excel</vt:lpstr>
      <vt:lpstr>Документ Microsoft Word</vt:lpstr>
      <vt:lpstr>Документ Microsoft Office Word 97 - 2003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Лебовски</dc:creator>
  <cp:lastModifiedBy>Лебовски</cp:lastModifiedBy>
  <cp:revision>24</cp:revision>
  <cp:lastPrinted>1601-01-01T00:00:00Z</cp:lastPrinted>
  <dcterms:created xsi:type="dcterms:W3CDTF">1601-01-01T00:00:00Z</dcterms:created>
  <dcterms:modified xsi:type="dcterms:W3CDTF">2019-11-22T04:34:51Z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813662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  <property fmtid="{D5CDD505-2E9C-101B-9397-08002B2CF9AE}" name="Version" pid="5">
    <vt:i4>1</vt:i4>
  </property>
</Properties>
</file>