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doc" ContentType="application/msword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12801600" cy="9601200" type="A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2" autoAdjust="0"/>
    <p:restoredTop sz="94660"/>
  </p:normalViewPr>
  <p:slideViewPr>
    <p:cSldViewPr>
      <p:cViewPr>
        <p:scale>
          <a:sx n="86" d="100"/>
          <a:sy n="86" d="100"/>
        </p:scale>
        <p:origin x="-348" y="46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png"/><Relationship Id="rId6" Type="http://schemas.openxmlformats.org/officeDocument/2006/relationships/image" Target="../media/image6.e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980F81-BC96-4734-B8A7-1A6960737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05051-05C0-4B29-A6C4-1AF37D804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4DC02-861E-4949-ABA5-67E1BE10C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FDE36-3EF0-4E21-A323-B08B1237E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25CA2-B5CD-4293-A0B1-5D0E48AB78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2FC17-752E-4939-8DF3-F018E4B62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761FC-90C6-4EE7-8E6E-FF7CE8259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46F84-317C-431B-982F-6BE1F1821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088F51-5BE9-473A-AC75-EC37E3B2A7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4C3A3-C951-4F32-A143-8C08AB7E1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ED6CB-67DC-4834-820B-9A7E07359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0BEB6-6978-4B7A-8EA5-13DBEC104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ctr">
              <a:defRPr sz="2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pPr>
              <a:defRPr/>
            </a:pPr>
            <a:fld id="{FC1DCFA2-46B2-4E58-8612-BF3D7BFBA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2.jpeg"/><Relationship Id="rId18" Type="http://schemas.openxmlformats.org/officeDocument/2006/relationships/oleObject" Target="../embeddings/_____Microsoft_Office_Excel_97-20031.xls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1.jpeg"/><Relationship Id="rId17" Type="http://schemas.openxmlformats.org/officeDocument/2006/relationships/image" Target="../media/image15.gi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gi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3.bin"/><Relationship Id="rId15" Type="http://schemas.openxmlformats.org/officeDocument/2006/relationships/image" Target="../media/image13.jpeg"/><Relationship Id="rId10" Type="http://schemas.openxmlformats.org/officeDocument/2006/relationships/image" Target="../media/image9.jpeg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4989513" y="1435100"/>
          <a:ext cx="4851400" cy="8166100"/>
        </p:xfrm>
        <a:graphic>
          <a:graphicData uri="http://schemas.openxmlformats.org/presentationml/2006/ole">
            <p:oleObj spid="_x0000_s1026" name="Image" r:id="rId3" imgW="3898413" imgH="7200000" progId="Photoshop.Image.8">
              <p:embed/>
            </p:oleObj>
          </a:graphicData>
        </a:graphic>
      </p:graphicFrame>
      <p:sp>
        <p:nvSpPr>
          <p:cNvPr id="1034" name="Freeform 1598"/>
          <p:cNvSpPr>
            <a:spLocks/>
          </p:cNvSpPr>
          <p:nvPr/>
        </p:nvSpPr>
        <p:spPr bwMode="auto">
          <a:xfrm>
            <a:off x="5105400" y="1401763"/>
            <a:ext cx="4608513" cy="8208962"/>
          </a:xfrm>
          <a:custGeom>
            <a:avLst/>
            <a:gdLst>
              <a:gd name="T0" fmla="*/ 0 w 2857"/>
              <a:gd name="T1" fmla="*/ 2147483647 h 5443"/>
              <a:gd name="T2" fmla="*/ 2147483647 w 2857"/>
              <a:gd name="T3" fmla="*/ 2147483647 h 5443"/>
              <a:gd name="T4" fmla="*/ 2147483647 w 2857"/>
              <a:gd name="T5" fmla="*/ 2147483647 h 5443"/>
              <a:gd name="T6" fmla="*/ 2147483647 w 2857"/>
              <a:gd name="T7" fmla="*/ 2147483647 h 5443"/>
              <a:gd name="T8" fmla="*/ 2147483647 w 2857"/>
              <a:gd name="T9" fmla="*/ 2147483647 h 5443"/>
              <a:gd name="T10" fmla="*/ 2147483647 w 2857"/>
              <a:gd name="T11" fmla="*/ 2147483647 h 5443"/>
              <a:gd name="T12" fmla="*/ 2147483647 w 2857"/>
              <a:gd name="T13" fmla="*/ 0 h 5443"/>
              <a:gd name="T14" fmla="*/ 2147483647 w 2857"/>
              <a:gd name="T15" fmla="*/ 2147483647 h 5443"/>
              <a:gd name="T16" fmla="*/ 2147483647 w 2857"/>
              <a:gd name="T17" fmla="*/ 2147483647 h 5443"/>
              <a:gd name="T18" fmla="*/ 2147483647 w 2857"/>
              <a:gd name="T19" fmla="*/ 2147483647 h 5443"/>
              <a:gd name="T20" fmla="*/ 2147483647 w 2857"/>
              <a:gd name="T21" fmla="*/ 2147483647 h 5443"/>
              <a:gd name="T22" fmla="*/ 2147483647 w 2857"/>
              <a:gd name="T23" fmla="*/ 2147483647 h 5443"/>
              <a:gd name="T24" fmla="*/ 2147483647 w 2857"/>
              <a:gd name="T25" fmla="*/ 2147483647 h 5443"/>
              <a:gd name="T26" fmla="*/ 2147483647 w 2857"/>
              <a:gd name="T27" fmla="*/ 2147483647 h 5443"/>
              <a:gd name="T28" fmla="*/ 2147483647 w 2857"/>
              <a:gd name="T29" fmla="*/ 2147483647 h 5443"/>
              <a:gd name="T30" fmla="*/ 2147483647 w 2857"/>
              <a:gd name="T31" fmla="*/ 2147483647 h 5443"/>
              <a:gd name="T32" fmla="*/ 2147483647 w 2857"/>
              <a:gd name="T33" fmla="*/ 2147483647 h 5443"/>
              <a:gd name="T34" fmla="*/ 2147483647 w 2857"/>
              <a:gd name="T35" fmla="*/ 2147483647 h 5443"/>
              <a:gd name="T36" fmla="*/ 2147483647 w 2857"/>
              <a:gd name="T37" fmla="*/ 2147483647 h 5443"/>
              <a:gd name="T38" fmla="*/ 2147483647 w 2857"/>
              <a:gd name="T39" fmla="*/ 2147483647 h 5443"/>
              <a:gd name="T40" fmla="*/ 2147483647 w 2857"/>
              <a:gd name="T41" fmla="*/ 2147483647 h 5443"/>
              <a:gd name="T42" fmla="*/ 2147483647 w 2857"/>
              <a:gd name="T43" fmla="*/ 2147483647 h 5443"/>
              <a:gd name="T44" fmla="*/ 2147483647 w 2857"/>
              <a:gd name="T45" fmla="*/ 2147483647 h 5443"/>
              <a:gd name="T46" fmla="*/ 2147483647 w 2857"/>
              <a:gd name="T47" fmla="*/ 2147483647 h 5443"/>
              <a:gd name="T48" fmla="*/ 2147483647 w 2857"/>
              <a:gd name="T49" fmla="*/ 2147483647 h 5443"/>
              <a:gd name="T50" fmla="*/ 2147483647 w 2857"/>
              <a:gd name="T51" fmla="*/ 2147483647 h 5443"/>
              <a:gd name="T52" fmla="*/ 2147483647 w 2857"/>
              <a:gd name="T53" fmla="*/ 2147483647 h 5443"/>
              <a:gd name="T54" fmla="*/ 2147483647 w 2857"/>
              <a:gd name="T55" fmla="*/ 2147483647 h 5443"/>
              <a:gd name="T56" fmla="*/ 2147483647 w 2857"/>
              <a:gd name="T57" fmla="*/ 2147483647 h 5443"/>
              <a:gd name="T58" fmla="*/ 2147483647 w 2857"/>
              <a:gd name="T59" fmla="*/ 2147483647 h 5443"/>
              <a:gd name="T60" fmla="*/ 2147483647 w 2857"/>
              <a:gd name="T61" fmla="*/ 2147483647 h 5443"/>
              <a:gd name="T62" fmla="*/ 2147483647 w 2857"/>
              <a:gd name="T63" fmla="*/ 2147483647 h 5443"/>
              <a:gd name="T64" fmla="*/ 2147483647 w 2857"/>
              <a:gd name="T65" fmla="*/ 2147483647 h 5443"/>
              <a:gd name="T66" fmla="*/ 2147483647 w 2857"/>
              <a:gd name="T67" fmla="*/ 2147483647 h 5443"/>
              <a:gd name="T68" fmla="*/ 2147483647 w 2857"/>
              <a:gd name="T69" fmla="*/ 2147483647 h 5443"/>
              <a:gd name="T70" fmla="*/ 2147483647 w 2857"/>
              <a:gd name="T71" fmla="*/ 2147483647 h 5443"/>
              <a:gd name="T72" fmla="*/ 2147483647 w 2857"/>
              <a:gd name="T73" fmla="*/ 2147483647 h 5443"/>
              <a:gd name="T74" fmla="*/ 2147483647 w 2857"/>
              <a:gd name="T75" fmla="*/ 2147483647 h 5443"/>
              <a:gd name="T76" fmla="*/ 2147483647 w 2857"/>
              <a:gd name="T77" fmla="*/ 2147483647 h 5443"/>
              <a:gd name="T78" fmla="*/ 2147483647 w 2857"/>
              <a:gd name="T79" fmla="*/ 2147483647 h 5443"/>
              <a:gd name="T80" fmla="*/ 2147483647 w 2857"/>
              <a:gd name="T81" fmla="*/ 2147483647 h 5443"/>
              <a:gd name="T82" fmla="*/ 2147483647 w 2857"/>
              <a:gd name="T83" fmla="*/ 2147483647 h 5443"/>
              <a:gd name="T84" fmla="*/ 2147483647 w 2857"/>
              <a:gd name="T85" fmla="*/ 2147483647 h 5443"/>
              <a:gd name="T86" fmla="*/ 2147483647 w 2857"/>
              <a:gd name="T87" fmla="*/ 2147483647 h 5443"/>
              <a:gd name="T88" fmla="*/ 2147483647 w 2857"/>
              <a:gd name="T89" fmla="*/ 2147483647 h 5443"/>
              <a:gd name="T90" fmla="*/ 2147483647 w 2857"/>
              <a:gd name="T91" fmla="*/ 2147483647 h 5443"/>
              <a:gd name="T92" fmla="*/ 2147483647 w 2857"/>
              <a:gd name="T93" fmla="*/ 2147483647 h 5443"/>
              <a:gd name="T94" fmla="*/ 2147483647 w 2857"/>
              <a:gd name="T95" fmla="*/ 2147483647 h 5443"/>
              <a:gd name="T96" fmla="*/ 2147483647 w 2857"/>
              <a:gd name="T97" fmla="*/ 2147483647 h 5443"/>
              <a:gd name="T98" fmla="*/ 2147483647 w 2857"/>
              <a:gd name="T99" fmla="*/ 2147483647 h 5443"/>
              <a:gd name="T100" fmla="*/ 2147483647 w 2857"/>
              <a:gd name="T101" fmla="*/ 2147483647 h 5443"/>
              <a:gd name="T102" fmla="*/ 2147483647 w 2857"/>
              <a:gd name="T103" fmla="*/ 2147483647 h 5443"/>
              <a:gd name="T104" fmla="*/ 2147483647 w 2857"/>
              <a:gd name="T105" fmla="*/ 2147483647 h 5443"/>
              <a:gd name="T106" fmla="*/ 0 w 2857"/>
              <a:gd name="T107" fmla="*/ 2147483647 h 544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857"/>
              <a:gd name="T163" fmla="*/ 0 h 5443"/>
              <a:gd name="T164" fmla="*/ 2857 w 2857"/>
              <a:gd name="T165" fmla="*/ 5443 h 544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857" h="5443">
                <a:moveTo>
                  <a:pt x="0" y="907"/>
                </a:moveTo>
                <a:lnTo>
                  <a:pt x="317" y="816"/>
                </a:lnTo>
                <a:lnTo>
                  <a:pt x="453" y="680"/>
                </a:lnTo>
                <a:lnTo>
                  <a:pt x="544" y="635"/>
                </a:lnTo>
                <a:lnTo>
                  <a:pt x="589" y="499"/>
                </a:lnTo>
                <a:lnTo>
                  <a:pt x="635" y="317"/>
                </a:lnTo>
                <a:lnTo>
                  <a:pt x="2812" y="0"/>
                </a:lnTo>
                <a:lnTo>
                  <a:pt x="2857" y="544"/>
                </a:lnTo>
                <a:lnTo>
                  <a:pt x="2812" y="726"/>
                </a:lnTo>
                <a:lnTo>
                  <a:pt x="2812" y="1089"/>
                </a:lnTo>
                <a:lnTo>
                  <a:pt x="2494" y="1406"/>
                </a:lnTo>
                <a:lnTo>
                  <a:pt x="2449" y="1860"/>
                </a:lnTo>
                <a:lnTo>
                  <a:pt x="2313" y="2086"/>
                </a:lnTo>
                <a:lnTo>
                  <a:pt x="2313" y="2222"/>
                </a:lnTo>
                <a:lnTo>
                  <a:pt x="2358" y="2313"/>
                </a:lnTo>
                <a:lnTo>
                  <a:pt x="2222" y="2631"/>
                </a:lnTo>
                <a:lnTo>
                  <a:pt x="2177" y="2721"/>
                </a:lnTo>
                <a:lnTo>
                  <a:pt x="2041" y="2767"/>
                </a:lnTo>
                <a:lnTo>
                  <a:pt x="1995" y="3039"/>
                </a:lnTo>
                <a:lnTo>
                  <a:pt x="2177" y="3220"/>
                </a:lnTo>
                <a:lnTo>
                  <a:pt x="2313" y="3493"/>
                </a:lnTo>
                <a:lnTo>
                  <a:pt x="2358" y="3765"/>
                </a:lnTo>
                <a:lnTo>
                  <a:pt x="2857" y="4128"/>
                </a:lnTo>
                <a:lnTo>
                  <a:pt x="2812" y="4309"/>
                </a:lnTo>
                <a:lnTo>
                  <a:pt x="2676" y="4309"/>
                </a:lnTo>
                <a:lnTo>
                  <a:pt x="2494" y="4400"/>
                </a:lnTo>
                <a:lnTo>
                  <a:pt x="2676" y="4853"/>
                </a:lnTo>
                <a:lnTo>
                  <a:pt x="2676" y="5080"/>
                </a:lnTo>
                <a:lnTo>
                  <a:pt x="2494" y="5080"/>
                </a:lnTo>
                <a:lnTo>
                  <a:pt x="2540" y="5216"/>
                </a:lnTo>
                <a:lnTo>
                  <a:pt x="1632" y="5216"/>
                </a:lnTo>
                <a:lnTo>
                  <a:pt x="1632" y="5443"/>
                </a:lnTo>
                <a:lnTo>
                  <a:pt x="1224" y="5398"/>
                </a:lnTo>
                <a:lnTo>
                  <a:pt x="1632" y="4717"/>
                </a:lnTo>
                <a:lnTo>
                  <a:pt x="1542" y="4581"/>
                </a:lnTo>
                <a:lnTo>
                  <a:pt x="1224" y="4400"/>
                </a:lnTo>
                <a:lnTo>
                  <a:pt x="907" y="4264"/>
                </a:lnTo>
                <a:lnTo>
                  <a:pt x="680" y="4037"/>
                </a:lnTo>
                <a:lnTo>
                  <a:pt x="635" y="3855"/>
                </a:lnTo>
                <a:lnTo>
                  <a:pt x="816" y="3629"/>
                </a:lnTo>
                <a:lnTo>
                  <a:pt x="725" y="3356"/>
                </a:lnTo>
                <a:lnTo>
                  <a:pt x="498" y="3266"/>
                </a:lnTo>
                <a:lnTo>
                  <a:pt x="544" y="3084"/>
                </a:lnTo>
                <a:lnTo>
                  <a:pt x="725" y="2767"/>
                </a:lnTo>
                <a:lnTo>
                  <a:pt x="816" y="2495"/>
                </a:lnTo>
                <a:lnTo>
                  <a:pt x="771" y="2359"/>
                </a:lnTo>
                <a:lnTo>
                  <a:pt x="635" y="2268"/>
                </a:lnTo>
                <a:lnTo>
                  <a:pt x="498" y="1996"/>
                </a:lnTo>
                <a:lnTo>
                  <a:pt x="589" y="1724"/>
                </a:lnTo>
                <a:lnTo>
                  <a:pt x="544" y="1678"/>
                </a:lnTo>
                <a:lnTo>
                  <a:pt x="272" y="1542"/>
                </a:lnTo>
                <a:lnTo>
                  <a:pt x="226" y="1225"/>
                </a:lnTo>
                <a:lnTo>
                  <a:pt x="90" y="952"/>
                </a:lnTo>
                <a:lnTo>
                  <a:pt x="0" y="907"/>
                </a:lnTo>
                <a:close/>
              </a:path>
            </a:pathLst>
          </a:custGeom>
          <a:noFill/>
          <a:ln w="317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5" name="Rectangle 5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Информационно-справочные материалы по туристическим группам</a:t>
            </a:r>
          </a:p>
        </p:txBody>
      </p:sp>
      <p:sp>
        <p:nvSpPr>
          <p:cNvPr id="1036" name="Rectangle 9"/>
          <p:cNvSpPr>
            <a:spLocks noChangeArrowheads="1"/>
          </p:cNvSpPr>
          <p:nvPr/>
        </p:nvSpPr>
        <p:spPr bwMode="auto">
          <a:xfrm>
            <a:off x="4229100" y="2389188"/>
            <a:ext cx="1809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092" tIns="45546" rIns="91092" bIns="45546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7" name="Rectangle 10"/>
          <p:cNvSpPr>
            <a:spLocks noChangeArrowheads="1"/>
          </p:cNvSpPr>
          <p:nvPr/>
        </p:nvSpPr>
        <p:spPr bwMode="auto">
          <a:xfrm>
            <a:off x="4229100" y="2389188"/>
            <a:ext cx="1809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092" tIns="45546" rIns="91092" bIns="45546">
            <a:spAutoFit/>
          </a:bodyPr>
          <a:lstStyle/>
          <a:p>
            <a:pPr defTabSz="912813"/>
            <a:endParaRPr lang="ru-RU"/>
          </a:p>
        </p:txBody>
      </p:sp>
      <p:sp>
        <p:nvSpPr>
          <p:cNvPr id="1038" name="Rectangle 11"/>
          <p:cNvSpPr>
            <a:spLocks noChangeArrowheads="1"/>
          </p:cNvSpPr>
          <p:nvPr/>
        </p:nvSpPr>
        <p:spPr bwMode="auto">
          <a:xfrm>
            <a:off x="4229100" y="2389188"/>
            <a:ext cx="18097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092" tIns="45546" rIns="91092" bIns="45546">
            <a:spAutoFit/>
          </a:bodyPr>
          <a:lstStyle/>
          <a:p>
            <a:pPr defTabSz="912813"/>
            <a:endParaRPr lang="ru-RU"/>
          </a:p>
        </p:txBody>
      </p:sp>
      <p:grpSp>
        <p:nvGrpSpPr>
          <p:cNvPr id="1039" name="Group 12"/>
          <p:cNvGrpSpPr>
            <a:grpSpLocks/>
          </p:cNvGrpSpPr>
          <p:nvPr/>
        </p:nvGrpSpPr>
        <p:grpSpPr bwMode="auto">
          <a:xfrm>
            <a:off x="7416800" y="6856413"/>
            <a:ext cx="228600" cy="338137"/>
            <a:chOff x="2789" y="2462"/>
            <a:chExt cx="103" cy="152"/>
          </a:xfrm>
        </p:grpSpPr>
        <p:sp>
          <p:nvSpPr>
            <p:cNvPr id="6645" name="Text Box 13"/>
            <p:cNvSpPr txBox="1">
              <a:spLocks noChangeArrowheads="1"/>
            </p:cNvSpPr>
            <p:nvPr/>
          </p:nvSpPr>
          <p:spPr bwMode="auto">
            <a:xfrm>
              <a:off x="2801" y="2462"/>
              <a:ext cx="91" cy="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765300">
                <a:spcBef>
                  <a:spcPct val="50000"/>
                </a:spcBef>
              </a:pPr>
              <a:endParaRPr lang="ru-RU" sz="600">
                <a:solidFill>
                  <a:srgbClr val="FF0000"/>
                </a:solidFill>
                <a:cs typeface="Arial" charset="0"/>
              </a:endParaRPr>
            </a:p>
            <a:p>
              <a:pPr defTabSz="1765300">
                <a:spcBef>
                  <a:spcPct val="50000"/>
                </a:spcBef>
              </a:pPr>
              <a:r>
                <a:rPr lang="ru-RU" sz="700">
                  <a:solidFill>
                    <a:srgbClr val="FF0000"/>
                  </a:solidFill>
                  <a:cs typeface="Arial" charset="0"/>
                </a:rPr>
                <a:t>НГ</a:t>
              </a:r>
            </a:p>
          </p:txBody>
        </p:sp>
        <p:graphicFrame>
          <p:nvGraphicFramePr>
            <p:cNvPr id="1033" name="Object 14"/>
            <p:cNvGraphicFramePr>
              <a:graphicFrameLocks noChangeAspect="1"/>
            </p:cNvGraphicFramePr>
            <p:nvPr/>
          </p:nvGraphicFramePr>
          <p:xfrm>
            <a:off x="2789" y="2523"/>
            <a:ext cx="90" cy="91"/>
          </p:xfrm>
          <a:graphic>
            <a:graphicData uri="http://schemas.openxmlformats.org/presentationml/2006/ole">
              <p:oleObj spid="_x0000_s1033" name="Clip" r:id="rId4" imgW="176479" imgH="210312" progId="MS_ClipArt_Gallery.2">
                <p:embed/>
              </p:oleObj>
            </a:graphicData>
          </a:graphic>
        </p:graphicFrame>
      </p:grpSp>
      <p:grpSp>
        <p:nvGrpSpPr>
          <p:cNvPr id="1040" name="Group 15"/>
          <p:cNvGrpSpPr>
            <a:grpSpLocks/>
          </p:cNvGrpSpPr>
          <p:nvPr/>
        </p:nvGrpSpPr>
        <p:grpSpPr bwMode="auto">
          <a:xfrm>
            <a:off x="8812213" y="3538538"/>
            <a:ext cx="282575" cy="212725"/>
            <a:chOff x="4472" y="2994"/>
            <a:chExt cx="333" cy="287"/>
          </a:xfrm>
        </p:grpSpPr>
        <p:grpSp>
          <p:nvGrpSpPr>
            <p:cNvPr id="6637" name="Group 16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639" name="Group 17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41" name="Line 1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42" name="Line 1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43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44" name="Line 21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40" name="Freeform 22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638" name="Text Box 23"/>
            <p:cNvSpPr txBox="1">
              <a:spLocks noChangeArrowheads="1"/>
            </p:cNvSpPr>
            <p:nvPr/>
          </p:nvSpPr>
          <p:spPr bwMode="auto">
            <a:xfrm>
              <a:off x="4472" y="2994"/>
              <a:ext cx="333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ПЧ-42</a:t>
              </a:r>
            </a:p>
          </p:txBody>
        </p:sp>
      </p:grpSp>
      <p:sp>
        <p:nvSpPr>
          <p:cNvPr id="1041" name="Line 24"/>
          <p:cNvSpPr>
            <a:spLocks noChangeShapeType="1"/>
          </p:cNvSpPr>
          <p:nvPr/>
        </p:nvSpPr>
        <p:spPr bwMode="auto">
          <a:xfrm>
            <a:off x="4522788" y="38227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2" name="Line 25"/>
          <p:cNvSpPr>
            <a:spLocks noChangeShapeType="1"/>
          </p:cNvSpPr>
          <p:nvPr/>
        </p:nvSpPr>
        <p:spPr bwMode="auto">
          <a:xfrm>
            <a:off x="4633913" y="2957513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027" name="Object 27"/>
          <p:cNvGraphicFramePr>
            <a:graphicFrameLocks noChangeAspect="1"/>
          </p:cNvGraphicFramePr>
          <p:nvPr/>
        </p:nvGraphicFramePr>
        <p:xfrm>
          <a:off x="6415088" y="7623175"/>
          <a:ext cx="303212" cy="161925"/>
        </p:xfrm>
        <a:graphic>
          <a:graphicData uri="http://schemas.openxmlformats.org/presentationml/2006/ole">
            <p:oleObj spid="_x0000_s1027" name="Visio" r:id="rId5" imgW="1708271" imgH="913241" progId="Visio.Drawing.11">
              <p:embed/>
            </p:oleObj>
          </a:graphicData>
        </a:graphic>
      </p:graphicFrame>
      <p:graphicFrame>
        <p:nvGraphicFramePr>
          <p:cNvPr id="1028" name="Object 28"/>
          <p:cNvGraphicFramePr>
            <a:graphicFrameLocks noChangeAspect="1"/>
          </p:cNvGraphicFramePr>
          <p:nvPr/>
        </p:nvGraphicFramePr>
        <p:xfrm>
          <a:off x="6802438" y="7824788"/>
          <a:ext cx="303212" cy="122237"/>
        </p:xfrm>
        <a:graphic>
          <a:graphicData uri="http://schemas.openxmlformats.org/presentationml/2006/ole">
            <p:oleObj spid="_x0000_s1028" name="Visio" r:id="rId6" imgW="732677" imgH="586836" progId="Visio.Drawing.11">
              <p:embed/>
            </p:oleObj>
          </a:graphicData>
        </a:graphic>
      </p:graphicFrame>
      <p:grpSp>
        <p:nvGrpSpPr>
          <p:cNvPr id="1043" name="Group 38"/>
          <p:cNvGrpSpPr>
            <a:grpSpLocks/>
          </p:cNvGrpSpPr>
          <p:nvPr/>
        </p:nvGrpSpPr>
        <p:grpSpPr bwMode="auto">
          <a:xfrm>
            <a:off x="6078538" y="3929063"/>
            <a:ext cx="301625" cy="203200"/>
            <a:chOff x="4472" y="3009"/>
            <a:chExt cx="333" cy="272"/>
          </a:xfrm>
        </p:grpSpPr>
        <p:grpSp>
          <p:nvGrpSpPr>
            <p:cNvPr id="6629" name="Group 39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631" name="Group 40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33" name="Line 41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34" name="Line 42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35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36" name="Line 44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32" name="Freeform 45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630" name="Text Box 46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44" name="Group 47"/>
          <p:cNvGrpSpPr>
            <a:grpSpLocks/>
          </p:cNvGrpSpPr>
          <p:nvPr/>
        </p:nvGrpSpPr>
        <p:grpSpPr bwMode="auto">
          <a:xfrm>
            <a:off x="7150100" y="4589463"/>
            <a:ext cx="306388" cy="201612"/>
            <a:chOff x="4472" y="3009"/>
            <a:chExt cx="333" cy="272"/>
          </a:xfrm>
        </p:grpSpPr>
        <p:grpSp>
          <p:nvGrpSpPr>
            <p:cNvPr id="6621" name="Group 48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623" name="Group 49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25" name="Line 5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26" name="Line 51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27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28" name="Line 53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24" name="Freeform 54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622" name="Text Box 55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45" name="Group 56"/>
          <p:cNvGrpSpPr>
            <a:grpSpLocks/>
          </p:cNvGrpSpPr>
          <p:nvPr/>
        </p:nvGrpSpPr>
        <p:grpSpPr bwMode="auto">
          <a:xfrm>
            <a:off x="6407150" y="5472113"/>
            <a:ext cx="298450" cy="201612"/>
            <a:chOff x="4472" y="3009"/>
            <a:chExt cx="333" cy="272"/>
          </a:xfrm>
        </p:grpSpPr>
        <p:grpSp>
          <p:nvGrpSpPr>
            <p:cNvPr id="6613" name="Group 57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615" name="Group 58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17" name="Line 5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18" name="Line 6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19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20" name="Line 62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16" name="Freeform 63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614" name="Text Box 64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46" name="Group 65"/>
          <p:cNvGrpSpPr>
            <a:grpSpLocks/>
          </p:cNvGrpSpPr>
          <p:nvPr/>
        </p:nvGrpSpPr>
        <p:grpSpPr bwMode="auto">
          <a:xfrm>
            <a:off x="8750300" y="7221538"/>
            <a:ext cx="304800" cy="201612"/>
            <a:chOff x="4472" y="3009"/>
            <a:chExt cx="333" cy="272"/>
          </a:xfrm>
        </p:grpSpPr>
        <p:grpSp>
          <p:nvGrpSpPr>
            <p:cNvPr id="6605" name="Group 66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607" name="Group 67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09" name="Line 6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10" name="Line 6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11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12" name="Line 71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08" name="Freeform 72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606" name="Text Box 73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2 ДПО</a:t>
              </a:r>
            </a:p>
          </p:txBody>
        </p:sp>
      </p:grpSp>
      <p:grpSp>
        <p:nvGrpSpPr>
          <p:cNvPr id="1047" name="Group 74"/>
          <p:cNvGrpSpPr>
            <a:grpSpLocks/>
          </p:cNvGrpSpPr>
          <p:nvPr/>
        </p:nvGrpSpPr>
        <p:grpSpPr bwMode="auto">
          <a:xfrm>
            <a:off x="7812088" y="7924800"/>
            <a:ext cx="301625" cy="203200"/>
            <a:chOff x="4472" y="3009"/>
            <a:chExt cx="333" cy="272"/>
          </a:xfrm>
        </p:grpSpPr>
        <p:grpSp>
          <p:nvGrpSpPr>
            <p:cNvPr id="6597" name="Group 75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99" name="Group 76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601" name="Line 77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02" name="Line 7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03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604" name="Line 80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600" name="Freeform 81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98" name="Text Box 82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48" name="Group 83"/>
          <p:cNvGrpSpPr>
            <a:grpSpLocks/>
          </p:cNvGrpSpPr>
          <p:nvPr/>
        </p:nvGrpSpPr>
        <p:grpSpPr bwMode="auto">
          <a:xfrm>
            <a:off x="8551863" y="8840788"/>
            <a:ext cx="300037" cy="203200"/>
            <a:chOff x="4472" y="3009"/>
            <a:chExt cx="333" cy="272"/>
          </a:xfrm>
        </p:grpSpPr>
        <p:grpSp>
          <p:nvGrpSpPr>
            <p:cNvPr id="6589" name="Group 84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91" name="Group 85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93" name="Line 86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94" name="Line 87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95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96" name="Line 89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92" name="Freeform 90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90" name="Text Box 91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49" name="Group 92"/>
          <p:cNvGrpSpPr>
            <a:grpSpLocks/>
          </p:cNvGrpSpPr>
          <p:nvPr/>
        </p:nvGrpSpPr>
        <p:grpSpPr bwMode="auto">
          <a:xfrm>
            <a:off x="7562850" y="5835650"/>
            <a:ext cx="303213" cy="203200"/>
            <a:chOff x="4472" y="3009"/>
            <a:chExt cx="333" cy="272"/>
          </a:xfrm>
        </p:grpSpPr>
        <p:grpSp>
          <p:nvGrpSpPr>
            <p:cNvPr id="6581" name="Group 93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83" name="Group 94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85" name="Line 95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86" name="Line 96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8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88" name="Line 98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84" name="Freeform 99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82" name="Text Box 100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50" name="Group 101"/>
          <p:cNvGrpSpPr>
            <a:grpSpLocks/>
          </p:cNvGrpSpPr>
          <p:nvPr/>
        </p:nvGrpSpPr>
        <p:grpSpPr bwMode="auto">
          <a:xfrm>
            <a:off x="8274050" y="4683125"/>
            <a:ext cx="298450" cy="200025"/>
            <a:chOff x="4472" y="3009"/>
            <a:chExt cx="333" cy="272"/>
          </a:xfrm>
        </p:grpSpPr>
        <p:grpSp>
          <p:nvGrpSpPr>
            <p:cNvPr id="6573" name="Group 102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75" name="Group 103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77" name="Line 10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8" name="Line 105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9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80" name="Line 107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76" name="Freeform 108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74" name="Text Box 109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51" name="Group 110"/>
          <p:cNvGrpSpPr>
            <a:grpSpLocks/>
          </p:cNvGrpSpPr>
          <p:nvPr/>
        </p:nvGrpSpPr>
        <p:grpSpPr bwMode="auto">
          <a:xfrm>
            <a:off x="8718550" y="8199438"/>
            <a:ext cx="404813" cy="241300"/>
            <a:chOff x="4472" y="3003"/>
            <a:chExt cx="333" cy="278"/>
          </a:xfrm>
        </p:grpSpPr>
        <p:grpSp>
          <p:nvGrpSpPr>
            <p:cNvPr id="6565" name="Group 111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67" name="Group 112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69" name="Line 11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0" name="Line 11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1" name="Line 115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72" name="Line 116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68" name="Freeform 117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66" name="Text Box 118"/>
            <p:cNvSpPr txBox="1">
              <a:spLocks noChangeArrowheads="1"/>
            </p:cNvSpPr>
            <p:nvPr/>
          </p:nvSpPr>
          <p:spPr bwMode="auto">
            <a:xfrm>
              <a:off x="4472" y="3003"/>
              <a:ext cx="333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ОППЧ41</a:t>
              </a:r>
            </a:p>
          </p:txBody>
        </p:sp>
      </p:grpSp>
      <p:sp>
        <p:nvSpPr>
          <p:cNvPr id="1052" name="Text Box 119"/>
          <p:cNvSpPr txBox="1">
            <a:spLocks noChangeArrowheads="1"/>
          </p:cNvSpPr>
          <p:nvPr/>
        </p:nvSpPr>
        <p:spPr bwMode="auto">
          <a:xfrm>
            <a:off x="6811963" y="7118350"/>
            <a:ext cx="706437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446" tIns="63749" rIns="127446" bIns="63749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800" b="1" i="1"/>
              <a:t>Чигири</a:t>
            </a:r>
          </a:p>
        </p:txBody>
      </p:sp>
      <p:sp>
        <p:nvSpPr>
          <p:cNvPr id="1053" name="Text Box 120"/>
          <p:cNvSpPr txBox="1">
            <a:spLocks noChangeArrowheads="1"/>
          </p:cNvSpPr>
          <p:nvPr/>
        </p:nvSpPr>
        <p:spPr bwMode="auto">
          <a:xfrm>
            <a:off x="7751763" y="8027988"/>
            <a:ext cx="769937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446" tIns="63749" rIns="127446" bIns="63749">
            <a:spAutoFit/>
          </a:bodyPr>
          <a:lstStyle/>
          <a:p>
            <a:pPr algn="r" defTabSz="1279525">
              <a:spcBef>
                <a:spcPct val="50000"/>
              </a:spcBef>
            </a:pPr>
            <a:r>
              <a:rPr lang="ru-RU" sz="800" b="1" i="1"/>
              <a:t>Заречное</a:t>
            </a:r>
          </a:p>
        </p:txBody>
      </p:sp>
      <p:grpSp>
        <p:nvGrpSpPr>
          <p:cNvPr id="1054" name="Group 121"/>
          <p:cNvGrpSpPr>
            <a:grpSpLocks/>
          </p:cNvGrpSpPr>
          <p:nvPr/>
        </p:nvGrpSpPr>
        <p:grpSpPr bwMode="auto">
          <a:xfrm>
            <a:off x="6907213" y="6918325"/>
            <a:ext cx="300037" cy="203200"/>
            <a:chOff x="4472" y="3009"/>
            <a:chExt cx="333" cy="272"/>
          </a:xfrm>
        </p:grpSpPr>
        <p:grpSp>
          <p:nvGrpSpPr>
            <p:cNvPr id="6557" name="Group 122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59" name="Group 123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61" name="Line 12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62" name="Line 125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63" name="Line 126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64" name="Line 127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60" name="Freeform 128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58" name="Text Box 129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grpSp>
        <p:nvGrpSpPr>
          <p:cNvPr id="1055" name="Group 130"/>
          <p:cNvGrpSpPr>
            <a:grpSpLocks/>
          </p:cNvGrpSpPr>
          <p:nvPr/>
        </p:nvGrpSpPr>
        <p:grpSpPr bwMode="auto">
          <a:xfrm>
            <a:off x="9078913" y="8932863"/>
            <a:ext cx="306387" cy="201612"/>
            <a:chOff x="4472" y="3009"/>
            <a:chExt cx="333" cy="272"/>
          </a:xfrm>
        </p:grpSpPr>
        <p:grpSp>
          <p:nvGrpSpPr>
            <p:cNvPr id="6549" name="Group 131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6551" name="Group 132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6553" name="Line 133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4" name="Line 134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5" name="Line 135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6556" name="Line 136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6552" name="Freeform 137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6550" name="Text Box 138"/>
            <p:cNvSpPr txBox="1">
              <a:spLocks noChangeArrowheads="1"/>
            </p:cNvSpPr>
            <p:nvPr/>
          </p:nvSpPr>
          <p:spPr bwMode="auto">
            <a:xfrm>
              <a:off x="4472" y="3024"/>
              <a:ext cx="3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033463" eaLnBrk="0" hangingPunct="0"/>
              <a:r>
                <a:rPr lang="ru-RU" sz="700">
                  <a:cs typeface="Arial" charset="0"/>
                </a:rPr>
                <a:t>ДПО</a:t>
              </a:r>
            </a:p>
          </p:txBody>
        </p:sp>
      </p:grpSp>
      <p:sp>
        <p:nvSpPr>
          <p:cNvPr id="1056" name="Text Box 139"/>
          <p:cNvSpPr txBox="1">
            <a:spLocks noChangeArrowheads="1"/>
          </p:cNvSpPr>
          <p:nvPr/>
        </p:nvSpPr>
        <p:spPr bwMode="auto">
          <a:xfrm>
            <a:off x="8572500" y="9088438"/>
            <a:ext cx="76835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446" tIns="63749" rIns="127446" bIns="63749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800" b="1" i="1"/>
              <a:t>Удобное</a:t>
            </a:r>
          </a:p>
        </p:txBody>
      </p:sp>
      <p:grpSp>
        <p:nvGrpSpPr>
          <p:cNvPr id="1057" name="Group 140"/>
          <p:cNvGrpSpPr>
            <a:grpSpLocks/>
          </p:cNvGrpSpPr>
          <p:nvPr/>
        </p:nvGrpSpPr>
        <p:grpSpPr bwMode="auto">
          <a:xfrm>
            <a:off x="8674100" y="8023225"/>
            <a:ext cx="303213" cy="98425"/>
            <a:chOff x="4727" y="2506"/>
            <a:chExt cx="706" cy="1172"/>
          </a:xfrm>
        </p:grpSpPr>
        <p:sp>
          <p:nvSpPr>
            <p:cNvPr id="6470" name="Freeform 14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71" name="Freeform 14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72" name="Rectangle 14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3" name="Rectangle 14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4" name="Rectangle 14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5" name="Rectangle 14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6" name="Rectangle 14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7" name="Rectangle 14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8" name="Rectangle 14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79" name="Rectangle 15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0" name="Rectangle 15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1" name="Rectangle 15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2" name="Rectangle 15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3" name="Rectangle 15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4" name="Rectangle 15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5" name="Rectangle 15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6" name="Rectangle 15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87" name="Freeform 15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88" name="Freeform 15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89" name="Rectangle 16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0" name="Rectangle 16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1" name="Rectangle 16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2" name="Rectangle 16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3" name="Rectangle 16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4" name="Rectangle 16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5" name="Rectangle 16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6" name="Rectangle 16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7" name="Rectangle 16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8" name="Rectangle 16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99" name="Rectangle 17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0" name="Rectangle 17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1" name="Rectangle 17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2" name="Rectangle 17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3" name="Rectangle 17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4" name="Rectangle 17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5" name="Rectangle 17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6" name="Rectangle 17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7" name="Rectangle 17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8" name="Rectangle 17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09" name="Rectangle 18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0" name="Rectangle 18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1" name="Rectangle 18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2" name="Rectangle 18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3" name="Rectangle 18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4" name="Rectangle 18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5" name="Rectangle 18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6" name="Rectangle 18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7" name="Rectangle 18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8" name="Rectangle 18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19" name="Rectangle 19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20" name="Rectangle 19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21" name="Rectangle 19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22" name="Freeform 19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3" name="Freeform 19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4" name="Freeform 19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5" name="Freeform 19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6" name="Freeform 19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7" name="Freeform 19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8" name="Freeform 19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29" name="Freeform 20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0" name="Freeform 20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1" name="Freeform 20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2" name="Freeform 20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3" name="Freeform 20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4" name="Freeform 20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5" name="Freeform 20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6" name="Freeform 20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7" name="Freeform 20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8" name="Freeform 20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39" name="Freeform 21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40" name="Freeform 21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41" name="Freeform 21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42" name="Rectangle 21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3" name="Rectangle 21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4" name="Rectangle 21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5" name="Rectangle 21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6" name="Rectangle 21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7" name="Rectangle 21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548" name="Freeform 21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58" name="Group 220"/>
          <p:cNvGrpSpPr>
            <a:grpSpLocks/>
          </p:cNvGrpSpPr>
          <p:nvPr/>
        </p:nvGrpSpPr>
        <p:grpSpPr bwMode="auto">
          <a:xfrm>
            <a:off x="6100763" y="4094163"/>
            <a:ext cx="300037" cy="96837"/>
            <a:chOff x="4727" y="2506"/>
            <a:chExt cx="706" cy="1172"/>
          </a:xfrm>
        </p:grpSpPr>
        <p:sp>
          <p:nvSpPr>
            <p:cNvPr id="6391" name="Freeform 22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92" name="Freeform 22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93" name="Rectangle 22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4" name="Rectangle 22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5" name="Rectangle 22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6" name="Rectangle 22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7" name="Rectangle 22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8" name="Rectangle 22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9" name="Rectangle 22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0" name="Rectangle 23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1" name="Rectangle 23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2" name="Rectangle 23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3" name="Rectangle 23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4" name="Rectangle 23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5" name="Rectangle 23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6" name="Rectangle 23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7" name="Rectangle 23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08" name="Freeform 23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09" name="Freeform 23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10" name="Rectangle 24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1" name="Rectangle 24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2" name="Rectangle 24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3" name="Rectangle 24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4" name="Rectangle 24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5" name="Rectangle 24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6" name="Rectangle 24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7" name="Rectangle 24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8" name="Rectangle 24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19" name="Rectangle 24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0" name="Rectangle 25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1" name="Rectangle 25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2" name="Rectangle 25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3" name="Rectangle 25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4" name="Rectangle 25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5" name="Rectangle 25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6" name="Rectangle 25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7" name="Rectangle 25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8" name="Rectangle 25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29" name="Rectangle 25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0" name="Rectangle 26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1" name="Rectangle 26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2" name="Rectangle 26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3" name="Rectangle 26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4" name="Rectangle 26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5" name="Rectangle 26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6" name="Rectangle 26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7" name="Rectangle 26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8" name="Rectangle 26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39" name="Rectangle 26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40" name="Rectangle 27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41" name="Rectangle 27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42" name="Rectangle 27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43" name="Freeform 27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4" name="Freeform 27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5" name="Freeform 27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6" name="Freeform 27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7" name="Freeform 27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8" name="Freeform 27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49" name="Freeform 27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0" name="Freeform 28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" name="Freeform 28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" name="Freeform 28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" name="Freeform 28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4" name="Freeform 28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5" name="Freeform 28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6" name="Freeform 28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7" name="Freeform 28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8" name="Freeform 28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9" name="Freeform 28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60" name="Freeform 29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61" name="Freeform 29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62" name="Freeform 29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63" name="Rectangle 29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4" name="Rectangle 29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5" name="Rectangle 29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6" name="Rectangle 29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7" name="Rectangle 29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8" name="Rectangle 29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469" name="Freeform 29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59" name="Group 300"/>
          <p:cNvGrpSpPr>
            <a:grpSpLocks/>
          </p:cNvGrpSpPr>
          <p:nvPr/>
        </p:nvGrpSpPr>
        <p:grpSpPr bwMode="auto">
          <a:xfrm>
            <a:off x="8847138" y="7391400"/>
            <a:ext cx="303212" cy="98425"/>
            <a:chOff x="4727" y="2506"/>
            <a:chExt cx="706" cy="1172"/>
          </a:xfrm>
        </p:grpSpPr>
        <p:sp>
          <p:nvSpPr>
            <p:cNvPr id="6312" name="Freeform 30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13" name="Freeform 30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14" name="Rectangle 30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5" name="Rectangle 30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6" name="Rectangle 30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7" name="Rectangle 30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8" name="Rectangle 30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9" name="Rectangle 30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0" name="Rectangle 30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1" name="Rectangle 31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2" name="Rectangle 31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3" name="Rectangle 31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4" name="Rectangle 31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5" name="Rectangle 31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6" name="Rectangle 31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7" name="Rectangle 31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8" name="Rectangle 31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29" name="Freeform 31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30" name="Freeform 31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31" name="Rectangle 32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2" name="Rectangle 32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3" name="Rectangle 32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4" name="Rectangle 32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5" name="Rectangle 32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6" name="Rectangle 32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7" name="Rectangle 32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8" name="Rectangle 32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39" name="Rectangle 32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0" name="Rectangle 32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1" name="Rectangle 33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2" name="Rectangle 33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3" name="Rectangle 33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4" name="Rectangle 33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5" name="Rectangle 33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6" name="Rectangle 33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7" name="Rectangle 33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8" name="Rectangle 33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49" name="Rectangle 33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0" name="Rectangle 33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1" name="Rectangle 34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2" name="Rectangle 34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3" name="Rectangle 34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4" name="Rectangle 34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5" name="Rectangle 34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6" name="Rectangle 34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7" name="Rectangle 34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8" name="Rectangle 34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59" name="Rectangle 34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60" name="Rectangle 34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61" name="Rectangle 35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62" name="Rectangle 35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63" name="Rectangle 35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64" name="Freeform 35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65" name="Freeform 35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66" name="Freeform 35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67" name="Freeform 35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68" name="Freeform 35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69" name="Freeform 35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0" name="Freeform 35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1" name="Freeform 36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2" name="Freeform 36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3" name="Freeform 36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4" name="Freeform 36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5" name="Freeform 36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6" name="Freeform 36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7" name="Freeform 36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8" name="Freeform 36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79" name="Freeform 36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80" name="Freeform 36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81" name="Freeform 37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82" name="Freeform 37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83" name="Freeform 37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84" name="Rectangle 37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85" name="Rectangle 37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86" name="Rectangle 37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87" name="Rectangle 37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88" name="Rectangle 37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89" name="Rectangle 37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90" name="Freeform 37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0" name="Group 380"/>
          <p:cNvGrpSpPr>
            <a:grpSpLocks/>
          </p:cNvGrpSpPr>
          <p:nvPr/>
        </p:nvGrpSpPr>
        <p:grpSpPr bwMode="auto">
          <a:xfrm>
            <a:off x="8418513" y="3790950"/>
            <a:ext cx="300037" cy="98425"/>
            <a:chOff x="4727" y="2506"/>
            <a:chExt cx="706" cy="1172"/>
          </a:xfrm>
        </p:grpSpPr>
        <p:sp>
          <p:nvSpPr>
            <p:cNvPr id="6233" name="Freeform 38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4" name="Freeform 38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35" name="Rectangle 38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6" name="Rectangle 38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7" name="Rectangle 38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8" name="Rectangle 38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9" name="Rectangle 38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0" name="Rectangle 38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1" name="Rectangle 38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2" name="Rectangle 39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3" name="Rectangle 39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4" name="Rectangle 39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5" name="Rectangle 39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6" name="Rectangle 39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7" name="Rectangle 39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8" name="Rectangle 39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49" name="Rectangle 39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0" name="Freeform 39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1" name="Freeform 39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52" name="Rectangle 40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3" name="Rectangle 40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4" name="Rectangle 40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5" name="Rectangle 40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6" name="Rectangle 40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7" name="Rectangle 40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8" name="Rectangle 40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59" name="Rectangle 40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0" name="Rectangle 40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1" name="Rectangle 40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2" name="Rectangle 41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3" name="Rectangle 41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4" name="Rectangle 41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5" name="Rectangle 41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6" name="Rectangle 41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7" name="Rectangle 41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8" name="Rectangle 41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69" name="Rectangle 41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0" name="Rectangle 41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1" name="Rectangle 41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2" name="Rectangle 42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3" name="Rectangle 42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4" name="Rectangle 42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5" name="Rectangle 42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6" name="Rectangle 42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7" name="Rectangle 42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8" name="Rectangle 42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79" name="Rectangle 42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0" name="Rectangle 42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1" name="Rectangle 42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2" name="Rectangle 43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3" name="Rectangle 43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4" name="Rectangle 43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85" name="Freeform 43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86" name="Freeform 43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87" name="Freeform 43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88" name="Freeform 43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89" name="Freeform 43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0" name="Freeform 43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1" name="Freeform 43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2" name="Freeform 44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3" name="Freeform 44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4" name="Freeform 44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5" name="Freeform 44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6" name="Freeform 44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7" name="Freeform 44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8" name="Freeform 44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99" name="Freeform 44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0" name="Freeform 44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1" name="Freeform 44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2" name="Freeform 45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3" name="Freeform 45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4" name="Freeform 45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05" name="Rectangle 45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06" name="Rectangle 45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07" name="Rectangle 45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08" name="Rectangle 45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09" name="Rectangle 45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0" name="Rectangle 45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311" name="Freeform 45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1" name="Group 460"/>
          <p:cNvGrpSpPr>
            <a:grpSpLocks/>
          </p:cNvGrpSpPr>
          <p:nvPr/>
        </p:nvGrpSpPr>
        <p:grpSpPr bwMode="auto">
          <a:xfrm>
            <a:off x="9021763" y="2179638"/>
            <a:ext cx="301625" cy="98425"/>
            <a:chOff x="4727" y="2506"/>
            <a:chExt cx="706" cy="1172"/>
          </a:xfrm>
        </p:grpSpPr>
        <p:sp>
          <p:nvSpPr>
            <p:cNvPr id="6154" name="Freeform 46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5" name="Freeform 46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56" name="Rectangle 46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7" name="Rectangle 46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8" name="Rectangle 46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9" name="Rectangle 46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0" name="Rectangle 46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1" name="Rectangle 46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2" name="Rectangle 46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3" name="Rectangle 47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4" name="Rectangle 47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5" name="Rectangle 47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6" name="Rectangle 47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7" name="Rectangle 47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8" name="Rectangle 47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69" name="Rectangle 47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0" name="Rectangle 47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1" name="Freeform 47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2" name="Freeform 47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73" name="Rectangle 48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4" name="Rectangle 48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5" name="Rectangle 48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6" name="Rectangle 48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7" name="Rectangle 48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8" name="Rectangle 48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79" name="Rectangle 48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0" name="Rectangle 48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1" name="Rectangle 48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2" name="Rectangle 48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3" name="Rectangle 49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4" name="Rectangle 49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5" name="Rectangle 49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6" name="Rectangle 49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7" name="Rectangle 49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8" name="Rectangle 49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89" name="Rectangle 49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0" name="Rectangle 49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1" name="Rectangle 49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2" name="Rectangle 49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3" name="Rectangle 50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4" name="Rectangle 50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5" name="Rectangle 50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6" name="Rectangle 50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7" name="Rectangle 50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8" name="Rectangle 50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99" name="Rectangle 50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0" name="Rectangle 50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1" name="Rectangle 50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2" name="Rectangle 50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3" name="Rectangle 51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4" name="Rectangle 51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5" name="Rectangle 51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06" name="Freeform 51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7" name="Freeform 51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8" name="Freeform 51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09" name="Freeform 51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0" name="Freeform 51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1" name="Freeform 51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2" name="Freeform 51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3" name="Freeform 52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4" name="Freeform 52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5" name="Freeform 52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6" name="Freeform 52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7" name="Freeform 52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8" name="Freeform 52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19" name="Freeform 52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0" name="Freeform 52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1" name="Freeform 52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2" name="Freeform 52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3" name="Freeform 53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4" name="Freeform 53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5" name="Freeform 53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26" name="Rectangle 53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27" name="Rectangle 53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28" name="Rectangle 53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29" name="Rectangle 53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0" name="Rectangle 53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1" name="Rectangle 53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232" name="Freeform 53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2" name="Group 540"/>
          <p:cNvGrpSpPr>
            <a:grpSpLocks/>
          </p:cNvGrpSpPr>
          <p:nvPr/>
        </p:nvGrpSpPr>
        <p:grpSpPr bwMode="auto">
          <a:xfrm>
            <a:off x="6199188" y="4800600"/>
            <a:ext cx="301625" cy="98425"/>
            <a:chOff x="4727" y="2506"/>
            <a:chExt cx="706" cy="1172"/>
          </a:xfrm>
        </p:grpSpPr>
        <p:sp>
          <p:nvSpPr>
            <p:cNvPr id="1979" name="Freeform 54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80" name="Freeform 54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81" name="Rectangle 54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2" name="Rectangle 54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3" name="Rectangle 54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4" name="Rectangle 54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5" name="Rectangle 54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6" name="Rectangle 54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7" name="Rectangle 54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8" name="Rectangle 55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89" name="Rectangle 55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0" name="Rectangle 55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1" name="Rectangle 55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2" name="Rectangle 55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3" name="Rectangle 55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4" name="Rectangle 55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5" name="Rectangle 55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6" name="Freeform 55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97" name="Freeform 55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98" name="Rectangle 56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99" name="Rectangle 56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0" name="Rectangle 56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1" name="Rectangle 56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2" name="Rectangle 56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3" name="Rectangle 56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4" name="Rectangle 56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5" name="Rectangle 56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6" name="Rectangle 56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7" name="Rectangle 56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8" name="Rectangle 57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09" name="Rectangle 57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0" name="Rectangle 57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1" name="Rectangle 57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2" name="Rectangle 57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3" name="Rectangle 57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4" name="Rectangle 57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5" name="Rectangle 57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6" name="Rectangle 57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7" name="Rectangle 57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8" name="Rectangle 58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19" name="Rectangle 58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0" name="Rectangle 58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1" name="Rectangle 58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2" name="Rectangle 58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3" name="Rectangle 58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4" name="Rectangle 58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5" name="Rectangle 58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6" name="Rectangle 58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7" name="Rectangle 58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8" name="Rectangle 59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29" name="Rectangle 59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30" name="Rectangle 59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2031" name="Freeform 59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2" name="Freeform 59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3" name="Freeform 59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4" name="Freeform 59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5" name="Freeform 59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6" name="Freeform 59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7" name="Freeform 59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8" name="Freeform 60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9" name="Freeform 60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0" name="Freeform 60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1" name="Freeform 60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2" name="Freeform 60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3" name="Freeform 60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4" name="Freeform 60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5" name="Freeform 60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6" name="Freeform 60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7" name="Freeform 60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4" name="Freeform 61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5" name="Freeform 61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6" name="Freeform 61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7" name="Rectangle 61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48" name="Rectangle 61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49" name="Rectangle 61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0" name="Rectangle 61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1" name="Rectangle 61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2" name="Rectangle 61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6153" name="Freeform 61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3" name="Group 620"/>
          <p:cNvGrpSpPr>
            <a:grpSpLocks/>
          </p:cNvGrpSpPr>
          <p:nvPr/>
        </p:nvGrpSpPr>
        <p:grpSpPr bwMode="auto">
          <a:xfrm>
            <a:off x="6500813" y="5707063"/>
            <a:ext cx="301625" cy="98425"/>
            <a:chOff x="4727" y="2506"/>
            <a:chExt cx="706" cy="1172"/>
          </a:xfrm>
        </p:grpSpPr>
        <p:sp>
          <p:nvSpPr>
            <p:cNvPr id="1900" name="Freeform 62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01" name="Freeform 62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02" name="Rectangle 62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3" name="Rectangle 62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4" name="Rectangle 62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5" name="Rectangle 62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6" name="Rectangle 62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7" name="Rectangle 62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8" name="Rectangle 62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09" name="Rectangle 63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0" name="Rectangle 63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1" name="Rectangle 63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2" name="Rectangle 63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3" name="Rectangle 63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4" name="Rectangle 63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5" name="Rectangle 63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6" name="Rectangle 63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17" name="Freeform 63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18" name="Freeform 63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19" name="Rectangle 64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0" name="Rectangle 64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1" name="Rectangle 64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2" name="Rectangle 64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3" name="Rectangle 64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4" name="Rectangle 64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5" name="Rectangle 64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6" name="Rectangle 64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7" name="Rectangle 64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8" name="Rectangle 64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29" name="Rectangle 65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0" name="Rectangle 65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1" name="Rectangle 65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2" name="Rectangle 65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3" name="Rectangle 65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4" name="Rectangle 65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5" name="Rectangle 65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6" name="Rectangle 65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7" name="Rectangle 65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8" name="Rectangle 65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39" name="Rectangle 66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0" name="Rectangle 66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1" name="Rectangle 66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2" name="Rectangle 66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3" name="Rectangle 66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4" name="Rectangle 66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5" name="Rectangle 66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6" name="Rectangle 66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7" name="Rectangle 66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8" name="Rectangle 66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49" name="Rectangle 67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50" name="Rectangle 67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51" name="Rectangle 67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52" name="Freeform 67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3" name="Freeform 67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4" name="Freeform 67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5" name="Freeform 67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6" name="Freeform 67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7" name="Freeform 67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8" name="Freeform 67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9" name="Freeform 68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0" name="Freeform 68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1" name="Freeform 68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2" name="Freeform 68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3" name="Freeform 68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4" name="Freeform 68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5" name="Freeform 68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6" name="Freeform 68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7" name="Freeform 68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8" name="Freeform 68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9" name="Freeform 69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0" name="Freeform 69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1" name="Freeform 69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2" name="Rectangle 69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3" name="Rectangle 69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4" name="Rectangle 69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5" name="Rectangle 69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6" name="Rectangle 69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7" name="Rectangle 69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978" name="Freeform 69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4" name="Group 700"/>
          <p:cNvGrpSpPr>
            <a:grpSpLocks/>
          </p:cNvGrpSpPr>
          <p:nvPr/>
        </p:nvGrpSpPr>
        <p:grpSpPr bwMode="auto">
          <a:xfrm>
            <a:off x="7105650" y="7321550"/>
            <a:ext cx="306388" cy="96838"/>
            <a:chOff x="4727" y="2506"/>
            <a:chExt cx="706" cy="1172"/>
          </a:xfrm>
        </p:grpSpPr>
        <p:sp>
          <p:nvSpPr>
            <p:cNvPr id="1821" name="Freeform 70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2" name="Freeform 70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3" name="Rectangle 70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4" name="Rectangle 70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5" name="Rectangle 70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6" name="Rectangle 70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7" name="Rectangle 70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8" name="Rectangle 70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9" name="Rectangle 70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0" name="Rectangle 71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1" name="Rectangle 71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2" name="Rectangle 71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3" name="Rectangle 71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4" name="Rectangle 71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5" name="Rectangle 71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6" name="Rectangle 71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7" name="Rectangle 71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38" name="Freeform 71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9" name="Freeform 71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0" name="Rectangle 72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1" name="Rectangle 72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2" name="Rectangle 72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3" name="Rectangle 72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4" name="Rectangle 72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5" name="Rectangle 72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6" name="Rectangle 72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7" name="Rectangle 72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8" name="Rectangle 72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49" name="Rectangle 72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0" name="Rectangle 73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1" name="Rectangle 73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2" name="Rectangle 73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3" name="Rectangle 73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4" name="Rectangle 73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5" name="Rectangle 73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6" name="Rectangle 73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7" name="Rectangle 73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8" name="Rectangle 73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59" name="Rectangle 73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0" name="Rectangle 74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1" name="Rectangle 74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2" name="Rectangle 74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3" name="Rectangle 74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4" name="Rectangle 74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5" name="Rectangle 74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6" name="Rectangle 74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7" name="Rectangle 74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8" name="Rectangle 74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69" name="Rectangle 74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70" name="Rectangle 75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71" name="Rectangle 75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72" name="Rectangle 75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73" name="Freeform 75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4" name="Freeform 75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5" name="Freeform 75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6" name="Freeform 75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7" name="Freeform 75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8" name="Freeform 75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9" name="Freeform 75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0" name="Freeform 76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1" name="Freeform 76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2" name="Freeform 76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3" name="Freeform 76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4" name="Freeform 76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5" name="Freeform 76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6" name="Freeform 76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7" name="Freeform 76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8" name="Freeform 76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9" name="Freeform 76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0" name="Freeform 77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1" name="Freeform 77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2" name="Freeform 77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3" name="Rectangle 77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4" name="Rectangle 77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5" name="Rectangle 77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6" name="Rectangle 77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7" name="Rectangle 77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8" name="Rectangle 77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99" name="Freeform 77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5" name="Group 780"/>
          <p:cNvGrpSpPr>
            <a:grpSpLocks/>
          </p:cNvGrpSpPr>
          <p:nvPr/>
        </p:nvGrpSpPr>
        <p:grpSpPr bwMode="auto">
          <a:xfrm>
            <a:off x="8745538" y="8556625"/>
            <a:ext cx="301625" cy="98425"/>
            <a:chOff x="4727" y="2506"/>
            <a:chExt cx="706" cy="1172"/>
          </a:xfrm>
        </p:grpSpPr>
        <p:sp>
          <p:nvSpPr>
            <p:cNvPr id="1742" name="Freeform 78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3" name="Freeform 78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" name="Rectangle 78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5" name="Rectangle 78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6" name="Rectangle 78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7" name="Rectangle 78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8" name="Rectangle 78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9" name="Rectangle 78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0" name="Rectangle 78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1" name="Rectangle 79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2" name="Rectangle 79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3" name="Rectangle 79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4" name="Rectangle 79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5" name="Rectangle 79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6" name="Rectangle 79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7" name="Rectangle 79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8" name="Rectangle 79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59" name="Freeform 79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" name="Freeform 79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1" name="Rectangle 80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2" name="Rectangle 80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3" name="Rectangle 80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4" name="Rectangle 80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5" name="Rectangle 80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6" name="Rectangle 80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7" name="Rectangle 80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8" name="Rectangle 80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69" name="Rectangle 80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0" name="Rectangle 80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1" name="Rectangle 81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2" name="Rectangle 81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3" name="Rectangle 81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4" name="Rectangle 81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5" name="Rectangle 81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6" name="Rectangle 81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7" name="Rectangle 81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8" name="Rectangle 81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79" name="Rectangle 81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0" name="Rectangle 81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1" name="Rectangle 82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2" name="Rectangle 82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3" name="Rectangle 82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4" name="Rectangle 82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5" name="Rectangle 82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6" name="Rectangle 82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7" name="Rectangle 82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8" name="Rectangle 82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89" name="Rectangle 82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90" name="Rectangle 82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91" name="Rectangle 83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92" name="Rectangle 83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93" name="Rectangle 83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94" name="Freeform 83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5" name="Freeform 83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6" name="Freeform 83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7" name="Freeform 83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8" name="Freeform 83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9" name="Freeform 83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0" name="Freeform 83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1" name="Freeform 84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2" name="Freeform 84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3" name="Freeform 84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4" name="Freeform 84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5" name="Freeform 84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6" name="Freeform 84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7" name="Freeform 84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8" name="Freeform 84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9" name="Freeform 84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0" name="Freeform 84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1" name="Freeform 85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2" name="Freeform 85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3" name="Freeform 85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4" name="Rectangle 85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15" name="Rectangle 85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16" name="Rectangle 85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17" name="Rectangle 85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18" name="Rectangle 85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19" name="Rectangle 85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820" name="Freeform 85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6" name="Group 860"/>
          <p:cNvGrpSpPr>
            <a:grpSpLocks/>
          </p:cNvGrpSpPr>
          <p:nvPr/>
        </p:nvGrpSpPr>
        <p:grpSpPr bwMode="auto">
          <a:xfrm>
            <a:off x="8616950" y="3087688"/>
            <a:ext cx="306388" cy="95250"/>
            <a:chOff x="4727" y="2506"/>
            <a:chExt cx="706" cy="1172"/>
          </a:xfrm>
        </p:grpSpPr>
        <p:sp>
          <p:nvSpPr>
            <p:cNvPr id="1663" name="Freeform 86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64" name="Freeform 86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65" name="Rectangle 86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6" name="Rectangle 86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7" name="Rectangle 86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8" name="Rectangle 86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9" name="Rectangle 86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0" name="Rectangle 86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1" name="Rectangle 86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2" name="Rectangle 87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3" name="Rectangle 87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4" name="Rectangle 87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5" name="Rectangle 87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6" name="Rectangle 87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7" name="Rectangle 87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8" name="Rectangle 87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79" name="Rectangle 87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0" name="Freeform 87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81" name="Freeform 87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82" name="Rectangle 88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3" name="Rectangle 88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4" name="Rectangle 88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5" name="Rectangle 88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6" name="Rectangle 88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7" name="Rectangle 88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8" name="Rectangle 88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89" name="Rectangle 88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0" name="Rectangle 88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1" name="Rectangle 88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2" name="Rectangle 89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3" name="Rectangle 89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4" name="Rectangle 89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5" name="Rectangle 89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6" name="Rectangle 89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7" name="Rectangle 89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8" name="Rectangle 89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99" name="Rectangle 89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0" name="Rectangle 89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1" name="Rectangle 89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2" name="Rectangle 90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3" name="Rectangle 90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4" name="Rectangle 90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5" name="Rectangle 90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6" name="Rectangle 90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7" name="Rectangle 90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8" name="Rectangle 90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09" name="Rectangle 90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0" name="Rectangle 90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1" name="Rectangle 90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2" name="Rectangle 91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3" name="Rectangle 91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4" name="Rectangle 91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15" name="Freeform 91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6" name="Freeform 91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7" name="Freeform 91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8" name="Freeform 91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9" name="Freeform 91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0" name="Freeform 91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1" name="Freeform 91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2" name="Freeform 92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3" name="Freeform 92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4" name="Freeform 92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5" name="Freeform 92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6" name="Freeform 92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7" name="Freeform 92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8" name="Freeform 92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9" name="Freeform 92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0" name="Freeform 92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1" name="Freeform 92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2" name="Freeform 93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3" name="Freeform 93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4" name="Freeform 93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5" name="Rectangle 93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36" name="Rectangle 93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37" name="Rectangle 93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38" name="Rectangle 93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39" name="Rectangle 93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0" name="Rectangle 93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741" name="Freeform 93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7" name="Group 940"/>
          <p:cNvGrpSpPr>
            <a:grpSpLocks/>
          </p:cNvGrpSpPr>
          <p:nvPr/>
        </p:nvGrpSpPr>
        <p:grpSpPr bwMode="auto">
          <a:xfrm>
            <a:off x="7194550" y="6045200"/>
            <a:ext cx="304800" cy="98425"/>
            <a:chOff x="4727" y="2506"/>
            <a:chExt cx="706" cy="1172"/>
          </a:xfrm>
        </p:grpSpPr>
        <p:sp>
          <p:nvSpPr>
            <p:cNvPr id="1584" name="Freeform 941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85" name="Freeform 942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86" name="Rectangle 943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87" name="Rectangle 944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88" name="Rectangle 945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89" name="Rectangle 946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0" name="Rectangle 947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1" name="Rectangle 948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2" name="Rectangle 949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3" name="Rectangle 950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4" name="Rectangle 951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5" name="Rectangle 952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6" name="Rectangle 953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7" name="Rectangle 954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8" name="Rectangle 955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99" name="Rectangle 956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0" name="Rectangle 957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1" name="Freeform 958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02" name="Freeform 959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03" name="Rectangle 960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4" name="Rectangle 961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5" name="Rectangle 962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6" name="Rectangle 963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7" name="Rectangle 964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8" name="Rectangle 965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09" name="Rectangle 966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0" name="Rectangle 967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1" name="Rectangle 968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2" name="Rectangle 969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3" name="Rectangle 970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4" name="Rectangle 971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5" name="Rectangle 972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6" name="Rectangle 973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7" name="Rectangle 974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8" name="Rectangle 97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19" name="Rectangle 976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0" name="Rectangle 977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1" name="Rectangle 978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2" name="Rectangle 979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3" name="Rectangle 980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4" name="Rectangle 981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5" name="Rectangle 982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6" name="Rectangle 983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7" name="Rectangle 984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8" name="Rectangle 985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29" name="Rectangle 986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0" name="Rectangle 987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1" name="Rectangle 988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2" name="Rectangle 989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3" name="Rectangle 990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4" name="Rectangle 991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5" name="Rectangle 992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36" name="Freeform 993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7" name="Freeform 994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8" name="Freeform 995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9" name="Freeform 996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" name="Freeform 997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" name="Freeform 998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2" name="Freeform 999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3" name="Freeform 1000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4" name="Freeform 1001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5" name="Freeform 1002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6" name="Freeform 1003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7" name="Freeform 1004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8" name="Freeform 1005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9" name="Freeform 1006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0" name="Freeform 1007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1" name="Freeform 1008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2" name="Freeform 1009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3" name="Freeform 1010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4" name="Freeform 1011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5" name="Freeform 1012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6" name="Rectangle 1013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57" name="Rectangle 1014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58" name="Rectangle 1015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59" name="Rectangle 1016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0" name="Rectangle 1017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1" name="Rectangle 1018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662" name="Freeform 1019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68" name="Group 1022"/>
          <p:cNvGrpSpPr>
            <a:grpSpLocks/>
          </p:cNvGrpSpPr>
          <p:nvPr/>
        </p:nvGrpSpPr>
        <p:grpSpPr bwMode="auto">
          <a:xfrm>
            <a:off x="5105400" y="7246938"/>
            <a:ext cx="1341438" cy="1119187"/>
            <a:chOff x="0" y="5229"/>
            <a:chExt cx="1355" cy="884"/>
          </a:xfrm>
        </p:grpSpPr>
        <p:sp>
          <p:nvSpPr>
            <p:cNvPr id="1572" name="Rectangle 1023"/>
            <p:cNvSpPr>
              <a:spLocks noChangeArrowheads="1"/>
            </p:cNvSpPr>
            <p:nvPr/>
          </p:nvSpPr>
          <p:spPr bwMode="auto">
            <a:xfrm>
              <a:off x="0" y="5229"/>
              <a:ext cx="697" cy="819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chemeClr val="accent1"/>
                </a:gs>
              </a:gsLst>
              <a:lin ang="5400000" scaled="1"/>
            </a:gradFill>
            <a:ln w="47625" cmpd="thickThin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092" tIns="45546" rIns="91092" bIns="45546" anchor="ctr"/>
            <a:lstStyle/>
            <a:p>
              <a:pPr defTabSz="912813"/>
              <a:endParaRPr lang="ru-RU"/>
            </a:p>
          </p:txBody>
        </p:sp>
        <p:sp>
          <p:nvSpPr>
            <p:cNvPr id="1573" name="Rectangle 1024"/>
            <p:cNvSpPr>
              <a:spLocks noChangeArrowheads="1"/>
            </p:cNvSpPr>
            <p:nvPr/>
          </p:nvSpPr>
          <p:spPr bwMode="auto">
            <a:xfrm>
              <a:off x="96" y="5884"/>
              <a:ext cx="1259" cy="229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lIns="121736" tIns="60869" rIns="121736" bIns="60869">
              <a:spAutoFit/>
            </a:bodyPr>
            <a:lstStyle/>
            <a:p>
              <a:pPr algn="just" defTabSz="1012825" eaLnBrk="0" hangingPunct="0"/>
              <a:r>
                <a:rPr lang="ru-RU" sz="1100" b="1" u="sng"/>
                <a:t>Благовещенск</a:t>
              </a:r>
            </a:p>
          </p:txBody>
        </p:sp>
        <p:graphicFrame>
          <p:nvGraphicFramePr>
            <p:cNvPr id="1032" name="Object 1025"/>
            <p:cNvGraphicFramePr>
              <a:graphicFrameLocks/>
            </p:cNvGraphicFramePr>
            <p:nvPr/>
          </p:nvGraphicFramePr>
          <p:xfrm>
            <a:off x="33" y="5591"/>
            <a:ext cx="186" cy="234"/>
          </p:xfrm>
          <a:graphic>
            <a:graphicData uri="http://schemas.openxmlformats.org/presentationml/2006/ole">
              <p:oleObj spid="_x0000_s1032" name="Clip" r:id="rId7" imgW="1848520" imgH="2286519" progId="MS_ClipArt_Gallery.2">
                <p:embed/>
              </p:oleObj>
            </a:graphicData>
          </a:graphic>
        </p:graphicFrame>
        <p:grpSp>
          <p:nvGrpSpPr>
            <p:cNvPr id="1574" name="Group 1026"/>
            <p:cNvGrpSpPr>
              <a:grpSpLocks/>
            </p:cNvGrpSpPr>
            <p:nvPr/>
          </p:nvGrpSpPr>
          <p:grpSpPr bwMode="auto">
            <a:xfrm>
              <a:off x="36" y="5280"/>
              <a:ext cx="566" cy="431"/>
              <a:chOff x="2306" y="1510"/>
              <a:chExt cx="414" cy="240"/>
            </a:xfrm>
          </p:grpSpPr>
          <p:grpSp>
            <p:nvGrpSpPr>
              <p:cNvPr id="1575" name="Group 1027"/>
              <p:cNvGrpSpPr>
                <a:grpSpLocks/>
              </p:cNvGrpSpPr>
              <p:nvPr/>
            </p:nvGrpSpPr>
            <p:grpSpPr bwMode="auto">
              <a:xfrm>
                <a:off x="2369" y="1510"/>
                <a:ext cx="252" cy="177"/>
                <a:chOff x="2245" y="1133"/>
                <a:chExt cx="453" cy="435"/>
              </a:xfrm>
            </p:grpSpPr>
            <p:grpSp>
              <p:nvGrpSpPr>
                <p:cNvPr id="1577" name="Group 1028"/>
                <p:cNvGrpSpPr>
                  <a:grpSpLocks/>
                </p:cNvGrpSpPr>
                <p:nvPr/>
              </p:nvGrpSpPr>
              <p:grpSpPr bwMode="auto">
                <a:xfrm>
                  <a:off x="2245" y="1162"/>
                  <a:ext cx="45" cy="406"/>
                  <a:chOff x="3358" y="1709"/>
                  <a:chExt cx="39" cy="406"/>
                </a:xfrm>
              </p:grpSpPr>
              <p:grpSp>
                <p:nvGrpSpPr>
                  <p:cNvPr id="1579" name="Group 102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358" y="1709"/>
                    <a:ext cx="31" cy="406"/>
                    <a:chOff x="901" y="2135"/>
                    <a:chExt cx="156" cy="3009"/>
                  </a:xfrm>
                </p:grpSpPr>
                <p:sp>
                  <p:nvSpPr>
                    <p:cNvPr id="1582" name="Freeform 103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73" y="2135"/>
                      <a:ext cx="84" cy="3001"/>
                    </a:xfrm>
                    <a:custGeom>
                      <a:avLst/>
                      <a:gdLst>
                        <a:gd name="T0" fmla="*/ 41 w 84"/>
                        <a:gd name="T1" fmla="*/ 0 h 3001"/>
                        <a:gd name="T2" fmla="*/ 83 w 84"/>
                        <a:gd name="T3" fmla="*/ 0 h 3001"/>
                        <a:gd name="T4" fmla="*/ 83 w 84"/>
                        <a:gd name="T5" fmla="*/ 3000 h 3001"/>
                        <a:gd name="T6" fmla="*/ 0 w 84"/>
                        <a:gd name="T7" fmla="*/ 3000 h 3001"/>
                        <a:gd name="T8" fmla="*/ 41 w 84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84"/>
                        <a:gd name="T16" fmla="*/ 0 h 3001"/>
                        <a:gd name="T17" fmla="*/ 84 w 84"/>
                        <a:gd name="T18" fmla="*/ 3001 h 300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84" h="3001">
                          <a:moveTo>
                            <a:pt x="41" y="0"/>
                          </a:moveTo>
                          <a:lnTo>
                            <a:pt x="83" y="0"/>
                          </a:lnTo>
                          <a:lnTo>
                            <a:pt x="83" y="3000"/>
                          </a:lnTo>
                          <a:lnTo>
                            <a:pt x="0" y="3000"/>
                          </a:lnTo>
                          <a:lnTo>
                            <a:pt x="41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999933"/>
                        </a:gs>
                        <a:gs pos="100000">
                          <a:srgbClr val="7A7A29"/>
                        </a:gs>
                      </a:gsLst>
                      <a:lin ang="0" scaled="1"/>
                    </a:gra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583" name="Freeform 1031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901" y="2143"/>
                      <a:ext cx="121" cy="3001"/>
                    </a:xfrm>
                    <a:custGeom>
                      <a:avLst/>
                      <a:gdLst>
                        <a:gd name="T0" fmla="*/ 57 w 121"/>
                        <a:gd name="T1" fmla="*/ 0 h 3001"/>
                        <a:gd name="T2" fmla="*/ 111 w 121"/>
                        <a:gd name="T3" fmla="*/ 0 h 3001"/>
                        <a:gd name="T4" fmla="*/ 120 w 121"/>
                        <a:gd name="T5" fmla="*/ 3000 h 3001"/>
                        <a:gd name="T6" fmla="*/ 0 w 121"/>
                        <a:gd name="T7" fmla="*/ 3000 h 3001"/>
                        <a:gd name="T8" fmla="*/ 57 w 121"/>
                        <a:gd name="T9" fmla="*/ 0 h 3001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3001"/>
                        <a:gd name="T17" fmla="*/ 121 w 121"/>
                        <a:gd name="T18" fmla="*/ 3001 h 3001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" h="3001">
                          <a:moveTo>
                            <a:pt x="57" y="0"/>
                          </a:moveTo>
                          <a:lnTo>
                            <a:pt x="111" y="0"/>
                          </a:lnTo>
                          <a:lnTo>
                            <a:pt x="120" y="3000"/>
                          </a:lnTo>
                          <a:lnTo>
                            <a:pt x="0" y="3000"/>
                          </a:lnTo>
                          <a:lnTo>
                            <a:pt x="57" y="0"/>
                          </a:lnTo>
                        </a:path>
                      </a:pathLst>
                    </a:custGeom>
                    <a:gradFill rotWithShape="0">
                      <a:gsLst>
                        <a:gs pos="0">
                          <a:srgbClr val="663300"/>
                        </a:gs>
                        <a:gs pos="100000">
                          <a:srgbClr val="522900"/>
                        </a:gs>
                      </a:gsLst>
                      <a:lin ang="0" scaled="1"/>
                    </a:gra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580" name="Oval 103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83" y="1940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lIns="91092" tIns="45546" rIns="91092" bIns="45546" anchor="ctr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581" name="Oval 10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78" y="1722"/>
                    <a:ext cx="14" cy="9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lIns="91092" tIns="45546" rIns="91092" bIns="45546" anchor="ctr"/>
                  <a:lstStyle/>
                  <a:p>
                    <a:pPr defTabSz="912813"/>
                    <a:endParaRPr lang="ru-RU"/>
                  </a:p>
                </p:txBody>
              </p:sp>
            </p:grpSp>
            <p:pic>
              <p:nvPicPr>
                <p:cNvPr id="1578" name="Picture 1034" descr="флаг"/>
                <p:cNvPicPr>
                  <a:picLocks noChangeAspect="1" noChangeArrowheads="1" noCrop="1"/>
                </p:cNvPicPr>
                <p:nvPr/>
              </p:nvPicPr>
              <p:blipFill>
                <a:blip r:embed="rId8" cstate="email"/>
                <a:srcRect/>
                <a:stretch>
                  <a:fillRect/>
                </a:stretch>
              </p:blipFill>
              <p:spPr bwMode="auto">
                <a:xfrm>
                  <a:off x="2245" y="1133"/>
                  <a:ext cx="453" cy="3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341899" name="Text Box 1035"/>
              <p:cNvSpPr txBox="1">
                <a:spLocks noChangeArrowheads="1"/>
              </p:cNvSpPr>
              <p:nvPr/>
            </p:nvSpPr>
            <p:spPr bwMode="auto">
              <a:xfrm>
                <a:off x="2302" y="1548"/>
                <a:ext cx="414" cy="2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lIns="0" tIns="0" rIns="0" bIns="0">
                <a:spAutoFit/>
              </a:bodyPr>
              <a:lstStyle>
                <a:lvl1pPr defTabSz="1222375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612775" defTabSz="1222375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222375" defTabSz="1222375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827213" defTabSz="1222375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439988" defTabSz="1222375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897188" defTabSz="1222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3354388" defTabSz="1222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811588" defTabSz="1222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4268788" defTabSz="1222375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>
                  <a:defRPr/>
                </a:pPr>
                <a:r>
                  <a:rPr lang="ru-RU" sz="15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ГУ МЧС</a:t>
                </a:r>
              </a:p>
            </p:txBody>
          </p:sp>
        </p:grpSp>
      </p:grpSp>
      <p:sp>
        <p:nvSpPr>
          <p:cNvPr id="1069" name="Rectangle 1036"/>
          <p:cNvSpPr>
            <a:spLocks noChangeArrowheads="1"/>
          </p:cNvSpPr>
          <p:nvPr/>
        </p:nvSpPr>
        <p:spPr bwMode="auto">
          <a:xfrm>
            <a:off x="46038" y="1387475"/>
            <a:ext cx="2955925" cy="3989388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92" tIns="45546" rIns="91092" bIns="45546" anchor="ctr"/>
          <a:lstStyle/>
          <a:p>
            <a:pPr defTabSz="912813"/>
            <a:endParaRPr lang="ru-RU"/>
          </a:p>
        </p:txBody>
      </p:sp>
      <p:grpSp>
        <p:nvGrpSpPr>
          <p:cNvPr id="1070" name="Group 1037"/>
          <p:cNvGrpSpPr>
            <a:grpSpLocks/>
          </p:cNvGrpSpPr>
          <p:nvPr/>
        </p:nvGrpSpPr>
        <p:grpSpPr bwMode="auto">
          <a:xfrm>
            <a:off x="109538" y="2079625"/>
            <a:ext cx="266700" cy="142875"/>
            <a:chOff x="4727" y="2506"/>
            <a:chExt cx="706" cy="1172"/>
          </a:xfrm>
        </p:grpSpPr>
        <p:sp>
          <p:nvSpPr>
            <p:cNvPr id="1493" name="Freeform 1038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6 h 135"/>
                <a:gd name="T2" fmla="*/ 0 w 139"/>
                <a:gd name="T3" fmla="*/ 18 h 135"/>
                <a:gd name="T4" fmla="*/ 0 w 139"/>
                <a:gd name="T5" fmla="*/ 18 h 135"/>
                <a:gd name="T6" fmla="*/ 0 w 139"/>
                <a:gd name="T7" fmla="*/ 9 h 135"/>
                <a:gd name="T8" fmla="*/ 0 w 139"/>
                <a:gd name="T9" fmla="*/ 9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6 h 135"/>
                <a:gd name="T16" fmla="*/ 0 w 139"/>
                <a:gd name="T17" fmla="*/ 26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4" name="Freeform 1039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87 h 1278"/>
                <a:gd name="T2" fmla="*/ 0 w 1946"/>
                <a:gd name="T3" fmla="*/ 15 h 1278"/>
                <a:gd name="T4" fmla="*/ 0 w 1946"/>
                <a:gd name="T5" fmla="*/ 15 h 1278"/>
                <a:gd name="T6" fmla="*/ 0 w 1946"/>
                <a:gd name="T7" fmla="*/ 14 h 1278"/>
                <a:gd name="T8" fmla="*/ 0 w 1946"/>
                <a:gd name="T9" fmla="*/ 12 h 1278"/>
                <a:gd name="T10" fmla="*/ 0 w 1946"/>
                <a:gd name="T11" fmla="*/ 10 h 1278"/>
                <a:gd name="T12" fmla="*/ 0 w 1946"/>
                <a:gd name="T13" fmla="*/ 9 h 1278"/>
                <a:gd name="T14" fmla="*/ 0 w 1946"/>
                <a:gd name="T15" fmla="*/ 8 h 1278"/>
                <a:gd name="T16" fmla="*/ 0 w 1946"/>
                <a:gd name="T17" fmla="*/ 7 h 1278"/>
                <a:gd name="T18" fmla="*/ 0 w 1946"/>
                <a:gd name="T19" fmla="*/ 6 h 1278"/>
                <a:gd name="T20" fmla="*/ 0 w 1946"/>
                <a:gd name="T21" fmla="*/ 4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4 h 1278"/>
                <a:gd name="T54" fmla="*/ 0 w 1946"/>
                <a:gd name="T55" fmla="*/ 6 h 1278"/>
                <a:gd name="T56" fmla="*/ 0 w 1946"/>
                <a:gd name="T57" fmla="*/ 7 h 1278"/>
                <a:gd name="T58" fmla="*/ 0 w 1946"/>
                <a:gd name="T59" fmla="*/ 8 h 1278"/>
                <a:gd name="T60" fmla="*/ 0 w 1946"/>
                <a:gd name="T61" fmla="*/ 9 h 1278"/>
                <a:gd name="T62" fmla="*/ 0 w 1946"/>
                <a:gd name="T63" fmla="*/ 10 h 1278"/>
                <a:gd name="T64" fmla="*/ 0 w 1946"/>
                <a:gd name="T65" fmla="*/ 12 h 1278"/>
                <a:gd name="T66" fmla="*/ 0 w 1946"/>
                <a:gd name="T67" fmla="*/ 14 h 1278"/>
                <a:gd name="T68" fmla="*/ 0 w 1946"/>
                <a:gd name="T69" fmla="*/ 15 h 1278"/>
                <a:gd name="T70" fmla="*/ 0 w 1946"/>
                <a:gd name="T71" fmla="*/ 15 h 1278"/>
                <a:gd name="T72" fmla="*/ 0 w 1946"/>
                <a:gd name="T73" fmla="*/ 187 h 1278"/>
                <a:gd name="T74" fmla="*/ 0 w 1946"/>
                <a:gd name="T75" fmla="*/ 187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5" name="Rectangle 1040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496" name="Rectangle 1041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497" name="Rectangle 1042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498" name="Rectangle 1043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499" name="Rectangle 1044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0" name="Rectangle 1045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1" name="Rectangle 1046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2" name="Rectangle 1047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3" name="Rectangle 1048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4" name="Rectangle 1049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5" name="Rectangle 1050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6" name="Rectangle 1051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7" name="Rectangle 1052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8" name="Rectangle 1053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09" name="Rectangle 1054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0" name="Freeform 1055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5 h 102"/>
                <a:gd name="T2" fmla="*/ 0 w 440"/>
                <a:gd name="T3" fmla="*/ 14 h 102"/>
                <a:gd name="T4" fmla="*/ 0 w 440"/>
                <a:gd name="T5" fmla="*/ 12 h 102"/>
                <a:gd name="T6" fmla="*/ 0 w 440"/>
                <a:gd name="T7" fmla="*/ 10 h 102"/>
                <a:gd name="T8" fmla="*/ 0 w 440"/>
                <a:gd name="T9" fmla="*/ 10 h 102"/>
                <a:gd name="T10" fmla="*/ 0 w 440"/>
                <a:gd name="T11" fmla="*/ 8 h 102"/>
                <a:gd name="T12" fmla="*/ 0 w 440"/>
                <a:gd name="T13" fmla="*/ 7 h 102"/>
                <a:gd name="T14" fmla="*/ 0 w 440"/>
                <a:gd name="T15" fmla="*/ 6 h 102"/>
                <a:gd name="T16" fmla="*/ 0 w 440"/>
                <a:gd name="T17" fmla="*/ 4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4 h 102"/>
                <a:gd name="T50" fmla="*/ 0 w 440"/>
                <a:gd name="T51" fmla="*/ 6 h 102"/>
                <a:gd name="T52" fmla="*/ 0 w 440"/>
                <a:gd name="T53" fmla="*/ 7 h 102"/>
                <a:gd name="T54" fmla="*/ 0 w 440"/>
                <a:gd name="T55" fmla="*/ 8 h 102"/>
                <a:gd name="T56" fmla="*/ 0 w 440"/>
                <a:gd name="T57" fmla="*/ 10 h 102"/>
                <a:gd name="T58" fmla="*/ 0 w 440"/>
                <a:gd name="T59" fmla="*/ 10 h 102"/>
                <a:gd name="T60" fmla="*/ 0 w 440"/>
                <a:gd name="T61" fmla="*/ 12 h 102"/>
                <a:gd name="T62" fmla="*/ 0 w 440"/>
                <a:gd name="T63" fmla="*/ 14 h 102"/>
                <a:gd name="T64" fmla="*/ 0 w 440"/>
                <a:gd name="T65" fmla="*/ 15 h 102"/>
                <a:gd name="T66" fmla="*/ 0 w 440"/>
                <a:gd name="T67" fmla="*/ 15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11" name="Freeform 1056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10 h 168"/>
                <a:gd name="T2" fmla="*/ 0 w 1847"/>
                <a:gd name="T3" fmla="*/ 10 h 168"/>
                <a:gd name="T4" fmla="*/ 0 w 1847"/>
                <a:gd name="T5" fmla="*/ 12 h 168"/>
                <a:gd name="T6" fmla="*/ 0 w 1847"/>
                <a:gd name="T7" fmla="*/ 14 h 168"/>
                <a:gd name="T8" fmla="*/ 0 w 1847"/>
                <a:gd name="T9" fmla="*/ 16 h 168"/>
                <a:gd name="T10" fmla="*/ 0 w 1847"/>
                <a:gd name="T11" fmla="*/ 18 h 168"/>
                <a:gd name="T12" fmla="*/ 0 w 1847"/>
                <a:gd name="T13" fmla="*/ 21 h 168"/>
                <a:gd name="T14" fmla="*/ 0 w 1847"/>
                <a:gd name="T15" fmla="*/ 24 h 168"/>
                <a:gd name="T16" fmla="*/ 0 w 1847"/>
                <a:gd name="T17" fmla="*/ 26 h 168"/>
                <a:gd name="T18" fmla="*/ 0 w 1847"/>
                <a:gd name="T19" fmla="*/ 18 h 168"/>
                <a:gd name="T20" fmla="*/ 0 w 1847"/>
                <a:gd name="T21" fmla="*/ 18 h 168"/>
                <a:gd name="T22" fmla="*/ 0 w 1847"/>
                <a:gd name="T23" fmla="*/ 18 h 168"/>
                <a:gd name="T24" fmla="*/ 0 w 1847"/>
                <a:gd name="T25" fmla="*/ 18 h 168"/>
                <a:gd name="T26" fmla="*/ 0 w 1847"/>
                <a:gd name="T27" fmla="*/ 18 h 168"/>
                <a:gd name="T28" fmla="*/ 0 w 1847"/>
                <a:gd name="T29" fmla="*/ 18 h 168"/>
                <a:gd name="T30" fmla="*/ 0 w 1847"/>
                <a:gd name="T31" fmla="*/ 18 h 168"/>
                <a:gd name="T32" fmla="*/ 0 w 1847"/>
                <a:gd name="T33" fmla="*/ 18 h 168"/>
                <a:gd name="T34" fmla="*/ 0 w 1847"/>
                <a:gd name="T35" fmla="*/ 16 h 168"/>
                <a:gd name="T36" fmla="*/ 0 w 1847"/>
                <a:gd name="T37" fmla="*/ 13 h 168"/>
                <a:gd name="T38" fmla="*/ 0 w 1847"/>
                <a:gd name="T39" fmla="*/ 9 h 168"/>
                <a:gd name="T40" fmla="*/ 0 w 1847"/>
                <a:gd name="T41" fmla="*/ 7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7 h 168"/>
                <a:gd name="T60" fmla="*/ 0 w 1847"/>
                <a:gd name="T61" fmla="*/ 9 h 168"/>
                <a:gd name="T62" fmla="*/ 0 w 1847"/>
                <a:gd name="T63" fmla="*/ 13 h 168"/>
                <a:gd name="T64" fmla="*/ 0 w 1847"/>
                <a:gd name="T65" fmla="*/ 16 h 168"/>
                <a:gd name="T66" fmla="*/ 0 w 1847"/>
                <a:gd name="T67" fmla="*/ 18 h 168"/>
                <a:gd name="T68" fmla="*/ 0 w 1847"/>
                <a:gd name="T69" fmla="*/ 18 h 168"/>
                <a:gd name="T70" fmla="*/ 0 w 1847"/>
                <a:gd name="T71" fmla="*/ 18 h 168"/>
                <a:gd name="T72" fmla="*/ 0 w 1847"/>
                <a:gd name="T73" fmla="*/ 18 h 168"/>
                <a:gd name="T74" fmla="*/ 0 w 1847"/>
                <a:gd name="T75" fmla="*/ 18 h 168"/>
                <a:gd name="T76" fmla="*/ 0 w 1847"/>
                <a:gd name="T77" fmla="*/ 18 h 168"/>
                <a:gd name="T78" fmla="*/ 0 w 1847"/>
                <a:gd name="T79" fmla="*/ 18 h 168"/>
                <a:gd name="T80" fmla="*/ 0 w 1847"/>
                <a:gd name="T81" fmla="*/ 18 h 168"/>
                <a:gd name="T82" fmla="*/ 0 w 1847"/>
                <a:gd name="T83" fmla="*/ 26 h 168"/>
                <a:gd name="T84" fmla="*/ 0 w 1847"/>
                <a:gd name="T85" fmla="*/ 24 h 168"/>
                <a:gd name="T86" fmla="*/ 0 w 1847"/>
                <a:gd name="T87" fmla="*/ 21 h 168"/>
                <a:gd name="T88" fmla="*/ 0 w 1847"/>
                <a:gd name="T89" fmla="*/ 18 h 168"/>
                <a:gd name="T90" fmla="*/ 0 w 1847"/>
                <a:gd name="T91" fmla="*/ 16 h 168"/>
                <a:gd name="T92" fmla="*/ 0 w 1847"/>
                <a:gd name="T93" fmla="*/ 14 h 168"/>
                <a:gd name="T94" fmla="*/ 0 w 1847"/>
                <a:gd name="T95" fmla="*/ 12 h 168"/>
                <a:gd name="T96" fmla="*/ 0 w 1847"/>
                <a:gd name="T97" fmla="*/ 10 h 168"/>
                <a:gd name="T98" fmla="*/ 0 w 1847"/>
                <a:gd name="T99" fmla="*/ 1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12" name="Rectangle 1057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3" name="Rectangle 1058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4" name="Rectangle 1059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5" name="Rectangle 1060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6" name="Rectangle 1061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7" name="Rectangle 1062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8" name="Rectangle 106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19" name="Rectangle 1064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0" name="Rectangle 1065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1" name="Rectangle 1066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2" name="Rectangle 1067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3" name="Rectangle 1068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4" name="Rectangle 1069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5" name="Rectangle 1070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6" name="Rectangle 1071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7" name="Rectangle 1072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8" name="Rectangle 1073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29" name="Rectangle 1074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0" name="Rectangle 1075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1" name="Rectangle 1076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2" name="Rectangle 1077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3" name="Rectangle 1078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4" name="Rectangle 1079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5" name="Rectangle 1080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6" name="Rectangle 1081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7" name="Rectangle 1082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8" name="Rectangle 1083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39" name="Rectangle 1084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0" name="Rectangle 1085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1" name="Rectangle 1086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2" name="Rectangle 1087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3" name="Rectangle 1088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4" name="Rectangle 1089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45" name="Freeform 1090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6" name="Freeform 1091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7" name="Freeform 1092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8" name="Freeform 1093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9" name="Freeform 1094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30 h 373"/>
                <a:gd name="T2" fmla="*/ 0 w 217"/>
                <a:gd name="T3" fmla="*/ 30 h 373"/>
                <a:gd name="T4" fmla="*/ 0 w 217"/>
                <a:gd name="T5" fmla="*/ 48 h 373"/>
                <a:gd name="T6" fmla="*/ 0 w 217"/>
                <a:gd name="T7" fmla="*/ 48 h 373"/>
                <a:gd name="T8" fmla="*/ 0 w 217"/>
                <a:gd name="T9" fmla="*/ 52 h 373"/>
                <a:gd name="T10" fmla="*/ 0 w 217"/>
                <a:gd name="T11" fmla="*/ 52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4 h 373"/>
                <a:gd name="T18" fmla="*/ 0 w 217"/>
                <a:gd name="T19" fmla="*/ 4 h 373"/>
                <a:gd name="T20" fmla="*/ 0 w 217"/>
                <a:gd name="T21" fmla="*/ 23 h 373"/>
                <a:gd name="T22" fmla="*/ 0 w 217"/>
                <a:gd name="T23" fmla="*/ 23 h 373"/>
                <a:gd name="T24" fmla="*/ 0 w 217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0" name="Freeform 1095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1" name="Freeform 1096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2" name="Freeform 1097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3" name="Freeform 1098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32 h 372"/>
                <a:gd name="T2" fmla="*/ 0 w 217"/>
                <a:gd name="T3" fmla="*/ 32 h 372"/>
                <a:gd name="T4" fmla="*/ 0 w 217"/>
                <a:gd name="T5" fmla="*/ 50 h 372"/>
                <a:gd name="T6" fmla="*/ 0 w 217"/>
                <a:gd name="T7" fmla="*/ 50 h 372"/>
                <a:gd name="T8" fmla="*/ 0 w 217"/>
                <a:gd name="T9" fmla="*/ 54 h 372"/>
                <a:gd name="T10" fmla="*/ 0 w 217"/>
                <a:gd name="T11" fmla="*/ 54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24 h 372"/>
                <a:gd name="T22" fmla="*/ 0 w 217"/>
                <a:gd name="T23" fmla="*/ 24 h 372"/>
                <a:gd name="T24" fmla="*/ 0 w 217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4" name="Freeform 1099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5" name="Freeform 1100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6" name="Freeform 1101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7" name="Freeform 1102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30 h 373"/>
                <a:gd name="T2" fmla="*/ 0 w 216"/>
                <a:gd name="T3" fmla="*/ 30 h 373"/>
                <a:gd name="T4" fmla="*/ 0 w 216"/>
                <a:gd name="T5" fmla="*/ 48 h 373"/>
                <a:gd name="T6" fmla="*/ 0 w 216"/>
                <a:gd name="T7" fmla="*/ 48 h 373"/>
                <a:gd name="T8" fmla="*/ 0 w 216"/>
                <a:gd name="T9" fmla="*/ 52 h 373"/>
                <a:gd name="T10" fmla="*/ 0 w 216"/>
                <a:gd name="T11" fmla="*/ 52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4 h 373"/>
                <a:gd name="T18" fmla="*/ 0 w 216"/>
                <a:gd name="T19" fmla="*/ 4 h 373"/>
                <a:gd name="T20" fmla="*/ 0 w 216"/>
                <a:gd name="T21" fmla="*/ 23 h 373"/>
                <a:gd name="T22" fmla="*/ 0 w 216"/>
                <a:gd name="T23" fmla="*/ 23 h 373"/>
                <a:gd name="T24" fmla="*/ 0 w 216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8" name="Freeform 1103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9" name="Freeform 1104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30 h 373"/>
                <a:gd name="T2" fmla="*/ 0 w 215"/>
                <a:gd name="T3" fmla="*/ 30 h 373"/>
                <a:gd name="T4" fmla="*/ 0 w 215"/>
                <a:gd name="T5" fmla="*/ 48 h 373"/>
                <a:gd name="T6" fmla="*/ 0 w 215"/>
                <a:gd name="T7" fmla="*/ 48 h 373"/>
                <a:gd name="T8" fmla="*/ 0 w 215"/>
                <a:gd name="T9" fmla="*/ 52 h 373"/>
                <a:gd name="T10" fmla="*/ 0 w 215"/>
                <a:gd name="T11" fmla="*/ 52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4 h 373"/>
                <a:gd name="T18" fmla="*/ 0 w 215"/>
                <a:gd name="T19" fmla="*/ 4 h 373"/>
                <a:gd name="T20" fmla="*/ 0 w 215"/>
                <a:gd name="T21" fmla="*/ 23 h 373"/>
                <a:gd name="T22" fmla="*/ 0 w 215"/>
                <a:gd name="T23" fmla="*/ 23 h 373"/>
                <a:gd name="T24" fmla="*/ 0 w 215"/>
                <a:gd name="T25" fmla="*/ 3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0" name="Freeform 1105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4 h 373"/>
                <a:gd name="T2" fmla="*/ 0 w 29"/>
                <a:gd name="T3" fmla="*/ 48 h 373"/>
                <a:gd name="T4" fmla="*/ 0 w 29"/>
                <a:gd name="T5" fmla="*/ 52 h 373"/>
                <a:gd name="T6" fmla="*/ 0 w 29"/>
                <a:gd name="T7" fmla="*/ 0 h 373"/>
                <a:gd name="T8" fmla="*/ 0 w 29"/>
                <a:gd name="T9" fmla="*/ 4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1" name="Freeform 1106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32 h 372"/>
                <a:gd name="T2" fmla="*/ 0 w 216"/>
                <a:gd name="T3" fmla="*/ 32 h 372"/>
                <a:gd name="T4" fmla="*/ 0 w 216"/>
                <a:gd name="T5" fmla="*/ 50 h 372"/>
                <a:gd name="T6" fmla="*/ 0 w 216"/>
                <a:gd name="T7" fmla="*/ 50 h 372"/>
                <a:gd name="T8" fmla="*/ 0 w 216"/>
                <a:gd name="T9" fmla="*/ 54 h 372"/>
                <a:gd name="T10" fmla="*/ 0 w 216"/>
                <a:gd name="T11" fmla="*/ 54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24 h 372"/>
                <a:gd name="T22" fmla="*/ 0 w 216"/>
                <a:gd name="T23" fmla="*/ 24 h 372"/>
                <a:gd name="T24" fmla="*/ 0 w 216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2" name="Freeform 1107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3" name="Freeform 1108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32 h 372"/>
                <a:gd name="T2" fmla="*/ 0 w 215"/>
                <a:gd name="T3" fmla="*/ 32 h 372"/>
                <a:gd name="T4" fmla="*/ 0 w 215"/>
                <a:gd name="T5" fmla="*/ 50 h 372"/>
                <a:gd name="T6" fmla="*/ 0 w 215"/>
                <a:gd name="T7" fmla="*/ 50 h 372"/>
                <a:gd name="T8" fmla="*/ 0 w 215"/>
                <a:gd name="T9" fmla="*/ 54 h 372"/>
                <a:gd name="T10" fmla="*/ 0 w 215"/>
                <a:gd name="T11" fmla="*/ 54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24 h 372"/>
                <a:gd name="T22" fmla="*/ 0 w 215"/>
                <a:gd name="T23" fmla="*/ 24 h 372"/>
                <a:gd name="T24" fmla="*/ 0 w 215"/>
                <a:gd name="T25" fmla="*/ 32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4" name="Freeform 1109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50 h 372"/>
                <a:gd name="T4" fmla="*/ 0 w 29"/>
                <a:gd name="T5" fmla="*/ 54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5" name="Rectangle 1110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66" name="Rectangle 1111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67" name="Rectangle 1112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68" name="Rectangle 1113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69" name="Rectangle 1114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70" name="Rectangle 1115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 w="9525">
              <a:noFill/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571" name="Freeform 1116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4 h 38"/>
                <a:gd name="T2" fmla="*/ 0 w 37"/>
                <a:gd name="T3" fmla="*/ 22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2 h 38"/>
                <a:gd name="T32" fmla="*/ 0 w 37"/>
                <a:gd name="T33" fmla="*/ 24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71" name="Group 1117"/>
          <p:cNvGrpSpPr>
            <a:grpSpLocks/>
          </p:cNvGrpSpPr>
          <p:nvPr/>
        </p:nvGrpSpPr>
        <p:grpSpPr bwMode="auto">
          <a:xfrm>
            <a:off x="122238" y="2635250"/>
            <a:ext cx="266700" cy="296863"/>
            <a:chOff x="2247" y="1404"/>
            <a:chExt cx="349" cy="295"/>
          </a:xfrm>
        </p:grpSpPr>
        <p:grpSp>
          <p:nvGrpSpPr>
            <p:cNvPr id="7" name="Group 1118"/>
            <p:cNvGrpSpPr>
              <a:grpSpLocks/>
            </p:cNvGrpSpPr>
            <p:nvPr/>
          </p:nvGrpSpPr>
          <p:grpSpPr bwMode="auto">
            <a:xfrm>
              <a:off x="2289" y="1404"/>
              <a:ext cx="264" cy="295"/>
              <a:chOff x="5364" y="2382"/>
              <a:chExt cx="272" cy="272"/>
            </a:xfrm>
          </p:grpSpPr>
          <p:grpSp>
            <p:nvGrpSpPr>
              <p:cNvPr id="1487" name="Group 1119"/>
              <p:cNvGrpSpPr>
                <a:grpSpLocks/>
              </p:cNvGrpSpPr>
              <p:nvPr/>
            </p:nvGrpSpPr>
            <p:grpSpPr bwMode="auto">
              <a:xfrm>
                <a:off x="5364" y="2382"/>
                <a:ext cx="272" cy="272"/>
                <a:chOff x="3168" y="192"/>
                <a:chExt cx="528" cy="672"/>
              </a:xfrm>
            </p:grpSpPr>
            <p:sp>
              <p:nvSpPr>
                <p:cNvPr id="1489" name="Line 112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90" name="Line 1121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91" name="Line 1122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92" name="Line 1123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88" name="Freeform 1124"/>
              <p:cNvSpPr>
                <a:spLocks/>
              </p:cNvSpPr>
              <p:nvPr/>
            </p:nvSpPr>
            <p:spPr bwMode="auto">
              <a:xfrm>
                <a:off x="5364" y="2388"/>
                <a:ext cx="261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8 h 159"/>
                  <a:gd name="T4" fmla="*/ 64 w 291"/>
                  <a:gd name="T5" fmla="*/ 42 h 159"/>
                  <a:gd name="T6" fmla="*/ 64 w 291"/>
                  <a:gd name="T7" fmla="*/ 15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486" name="Text Box 1125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2247" y="1429"/>
              <a:ext cx="349" cy="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38188" eaLnBrk="0" hangingPunct="0"/>
              <a:r>
                <a:rPr lang="ru-RU" sz="600">
                  <a:cs typeface="Arial" charset="0"/>
                </a:rPr>
                <a:t>ПЧ-44</a:t>
              </a:r>
            </a:p>
          </p:txBody>
        </p:sp>
      </p:grpSp>
      <p:grpSp>
        <p:nvGrpSpPr>
          <p:cNvPr id="1072" name="Group 1135"/>
          <p:cNvGrpSpPr>
            <a:grpSpLocks/>
          </p:cNvGrpSpPr>
          <p:nvPr/>
        </p:nvGrpSpPr>
        <p:grpSpPr bwMode="auto">
          <a:xfrm>
            <a:off x="123825" y="3394075"/>
            <a:ext cx="266700" cy="296863"/>
            <a:chOff x="4472" y="3009"/>
            <a:chExt cx="333" cy="272"/>
          </a:xfrm>
        </p:grpSpPr>
        <p:grpSp>
          <p:nvGrpSpPr>
            <p:cNvPr id="1477" name="Group 1136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1479" name="Group 1137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1481" name="Line 113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82" name="Line 113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83" name="Line 1140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84" name="Line 1141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" name="Freeform 1142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478" name="Text Box 1143"/>
            <p:cNvSpPr txBox="1">
              <a:spLocks noChangeArrowheads="1"/>
            </p:cNvSpPr>
            <p:nvPr/>
          </p:nvSpPr>
          <p:spPr bwMode="auto">
            <a:xfrm>
              <a:off x="4472" y="3025"/>
              <a:ext cx="333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38188" eaLnBrk="0" hangingPunct="0"/>
              <a:r>
                <a:rPr lang="ru-RU" sz="600">
                  <a:cs typeface="Arial" charset="0"/>
                </a:rPr>
                <a:t>ВПО</a:t>
              </a:r>
            </a:p>
          </p:txBody>
        </p:sp>
      </p:grpSp>
      <p:grpSp>
        <p:nvGrpSpPr>
          <p:cNvPr id="1073" name="Group 1144"/>
          <p:cNvGrpSpPr>
            <a:grpSpLocks/>
          </p:cNvGrpSpPr>
          <p:nvPr/>
        </p:nvGrpSpPr>
        <p:grpSpPr bwMode="auto">
          <a:xfrm>
            <a:off x="127000" y="3643313"/>
            <a:ext cx="266700" cy="292100"/>
            <a:chOff x="4472" y="3009"/>
            <a:chExt cx="333" cy="272"/>
          </a:xfrm>
        </p:grpSpPr>
        <p:grpSp>
          <p:nvGrpSpPr>
            <p:cNvPr id="1469" name="Group 1145"/>
            <p:cNvGrpSpPr>
              <a:grpSpLocks/>
            </p:cNvGrpSpPr>
            <p:nvPr/>
          </p:nvGrpSpPr>
          <p:grpSpPr bwMode="auto">
            <a:xfrm>
              <a:off x="4502" y="3009"/>
              <a:ext cx="283" cy="272"/>
              <a:chOff x="4411" y="4922"/>
              <a:chExt cx="283" cy="272"/>
            </a:xfrm>
          </p:grpSpPr>
          <p:grpSp>
            <p:nvGrpSpPr>
              <p:cNvPr id="1471" name="Group 1146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1473" name="Line 1147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74" name="Line 114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75" name="Line 1149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76" name="Line 1150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472" name="Freeform 1151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F828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470" name="Text Box 1152"/>
            <p:cNvSpPr txBox="1">
              <a:spLocks noChangeArrowheads="1"/>
            </p:cNvSpPr>
            <p:nvPr/>
          </p:nvSpPr>
          <p:spPr bwMode="auto">
            <a:xfrm>
              <a:off x="4472" y="3025"/>
              <a:ext cx="333" cy="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38188" eaLnBrk="0" hangingPunct="0"/>
              <a:r>
                <a:rPr lang="ru-RU" sz="600">
                  <a:cs typeface="Arial" charset="0"/>
                </a:rPr>
                <a:t>ДПО</a:t>
              </a:r>
            </a:p>
          </p:txBody>
        </p:sp>
      </p:grpSp>
      <p:sp>
        <p:nvSpPr>
          <p:cNvPr id="1074" name="Rectangle 1153"/>
          <p:cNvSpPr>
            <a:spLocks noChangeArrowheads="1"/>
          </p:cNvSpPr>
          <p:nvPr/>
        </p:nvSpPr>
        <p:spPr bwMode="auto">
          <a:xfrm>
            <a:off x="431800" y="1709738"/>
            <a:ext cx="24638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cs typeface="Times New Roman" pitchFamily="18" charset="0"/>
              </a:rPr>
              <a:t>Потенциальноопасный объект</a:t>
            </a:r>
            <a:endParaRPr lang="ru-RU" sz="1100"/>
          </a:p>
        </p:txBody>
      </p:sp>
      <p:sp>
        <p:nvSpPr>
          <p:cNvPr id="1075" name="Rectangle 1154"/>
          <p:cNvSpPr>
            <a:spLocks noChangeArrowheads="1"/>
          </p:cNvSpPr>
          <p:nvPr/>
        </p:nvSpPr>
        <p:spPr bwMode="auto">
          <a:xfrm>
            <a:off x="68263" y="1416050"/>
            <a:ext cx="28273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300" b="1">
                <a:cs typeface="Times New Roman" pitchFamily="18" charset="0"/>
              </a:rPr>
              <a:t>Условные обозначения</a:t>
            </a:r>
            <a:endParaRPr lang="ru-RU" sz="1300" b="1"/>
          </a:p>
        </p:txBody>
      </p:sp>
      <p:sp>
        <p:nvSpPr>
          <p:cNvPr id="1076" name="Rectangle 1155"/>
          <p:cNvSpPr>
            <a:spLocks noChangeArrowheads="1"/>
          </p:cNvSpPr>
          <p:nvPr/>
        </p:nvSpPr>
        <p:spPr bwMode="auto">
          <a:xfrm>
            <a:off x="431800" y="3624263"/>
            <a:ext cx="2463800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latin typeface="Times New Roman" pitchFamily="18" charset="0"/>
              </a:rPr>
              <a:t>Добровольная пожарная охрана</a:t>
            </a:r>
          </a:p>
        </p:txBody>
      </p:sp>
      <p:sp>
        <p:nvSpPr>
          <p:cNvPr id="1077" name="Rectangle 1156"/>
          <p:cNvSpPr>
            <a:spLocks noChangeArrowheads="1"/>
          </p:cNvSpPr>
          <p:nvPr/>
        </p:nvSpPr>
        <p:spPr bwMode="auto">
          <a:xfrm>
            <a:off x="431800" y="3376613"/>
            <a:ext cx="24638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latin typeface="Times New Roman" pitchFamily="18" charset="0"/>
              </a:rPr>
              <a:t>Ведомственная пожарная охрана</a:t>
            </a:r>
          </a:p>
        </p:txBody>
      </p:sp>
      <p:sp>
        <p:nvSpPr>
          <p:cNvPr id="1078" name="Rectangle 1157"/>
          <p:cNvSpPr>
            <a:spLocks noChangeArrowheads="1"/>
          </p:cNvSpPr>
          <p:nvPr/>
        </p:nvSpPr>
        <p:spPr bwMode="auto">
          <a:xfrm>
            <a:off x="431800" y="3124200"/>
            <a:ext cx="24638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cs typeface="Times New Roman" pitchFamily="18" charset="0"/>
              </a:rPr>
              <a:t>Муниципальная пожарная охрана</a:t>
            </a:r>
            <a:endParaRPr lang="ru-RU" sz="1100"/>
          </a:p>
        </p:txBody>
      </p:sp>
      <p:sp>
        <p:nvSpPr>
          <p:cNvPr id="1079" name="Rectangle 1158"/>
          <p:cNvSpPr>
            <a:spLocks noChangeArrowheads="1"/>
          </p:cNvSpPr>
          <p:nvPr/>
        </p:nvSpPr>
        <p:spPr bwMode="auto">
          <a:xfrm>
            <a:off x="431800" y="2573338"/>
            <a:ext cx="2463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cs typeface="Times New Roman" pitchFamily="18" charset="0"/>
              </a:rPr>
              <a:t>Федеральная противопожарная служба</a:t>
            </a:r>
            <a:endParaRPr lang="ru-RU" sz="1100"/>
          </a:p>
        </p:txBody>
      </p:sp>
      <p:sp>
        <p:nvSpPr>
          <p:cNvPr id="1080" name="Rectangle 1159"/>
          <p:cNvSpPr>
            <a:spLocks noChangeArrowheads="1"/>
          </p:cNvSpPr>
          <p:nvPr/>
        </p:nvSpPr>
        <p:spPr bwMode="auto">
          <a:xfrm>
            <a:off x="431800" y="2298700"/>
            <a:ext cx="24638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cs typeface="Times New Roman" pitchFamily="18" charset="0"/>
              </a:rPr>
              <a:t>Нач. местного гарнизона пожарной охраны</a:t>
            </a:r>
            <a:endParaRPr lang="ru-RU" sz="1100"/>
          </a:p>
        </p:txBody>
      </p:sp>
      <p:sp>
        <p:nvSpPr>
          <p:cNvPr id="1081" name="Rectangle 1160"/>
          <p:cNvSpPr>
            <a:spLocks noChangeArrowheads="1"/>
          </p:cNvSpPr>
          <p:nvPr/>
        </p:nvSpPr>
        <p:spPr bwMode="auto">
          <a:xfrm>
            <a:off x="431800" y="2001838"/>
            <a:ext cx="246380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cs typeface="Times New Roman" pitchFamily="18" charset="0"/>
              </a:rPr>
              <a:t>Социально значимый объект</a:t>
            </a:r>
            <a:endParaRPr lang="ru-RU" sz="1100"/>
          </a:p>
        </p:txBody>
      </p:sp>
      <p:grpSp>
        <p:nvGrpSpPr>
          <p:cNvPr id="1082" name="Group 1161"/>
          <p:cNvGrpSpPr>
            <a:grpSpLocks noChangeAspect="1"/>
          </p:cNvGrpSpPr>
          <p:nvPr/>
        </p:nvGrpSpPr>
        <p:grpSpPr bwMode="auto">
          <a:xfrm>
            <a:off x="76200" y="1651000"/>
            <a:ext cx="357188" cy="315913"/>
            <a:chOff x="4262" y="3704"/>
            <a:chExt cx="182" cy="97"/>
          </a:xfrm>
        </p:grpSpPr>
        <p:sp>
          <p:nvSpPr>
            <p:cNvPr id="1366" name="AutoShape 116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67" name="Group 116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1467" name="Freeform 116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8" name="Freeform 116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68" name="Group 116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1456" name="Group 116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1461" name="Group 116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1465" name="Rectangle 116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66" name="Rectangle 117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</p:grpSp>
            <p:grpSp>
              <p:nvGrpSpPr>
                <p:cNvPr id="1462" name="Group 117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1463" name="Rectangle 117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64" name="Rectangle 117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</p:grpSp>
          </p:grpSp>
          <p:grpSp>
            <p:nvGrpSpPr>
              <p:cNvPr id="1457" name="Group 117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1458" name="Rectangle 117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59" name="Rectangle 117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60" name="Rectangle 117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</p:grpSp>
        </p:grpSp>
        <p:grpSp>
          <p:nvGrpSpPr>
            <p:cNvPr id="1369" name="Group 117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1447" name="Group 117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1452" name="Rectangle 118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grpSp>
              <p:nvGrpSpPr>
                <p:cNvPr id="1453" name="Group 118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1454" name="Rectangle 118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55" name="Rectangle 118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</p:grpSp>
          </p:grpSp>
          <p:grpSp>
            <p:nvGrpSpPr>
              <p:cNvPr id="1448" name="Group 118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1449" name="Rectangle 118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50" name="Rectangle 118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51" name="Rectangle 118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</p:grpSp>
        </p:grpSp>
        <p:grpSp>
          <p:nvGrpSpPr>
            <p:cNvPr id="1370" name="Group 118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1371" name="Group 118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1442" name="Rectangle 119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43" name="Rectangle 119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44" name="Rectangle 119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45" name="Rectangle 119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446" name="Rectangle 119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</p:grpSp>
          <p:grpSp>
            <p:nvGrpSpPr>
              <p:cNvPr id="1372" name="Group 119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1377" name="Group 119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1438" name="Rectangle 119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39" name="Rectangle 119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40" name="Line 119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41" name="Line 120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78" name="Group 120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1434" name="Rectangle 120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35" name="Rectangle 120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36" name="Line 120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7" name="Line 120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79" name="Group 120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1430" name="Rectangle 120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31" name="Rectangle 120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32" name="Line 120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33" name="Line 121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0" name="Group 121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1426" name="Rectangle 121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27" name="Rectangle 121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28" name="Line 121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29" name="Line 121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1" name="Group 121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1422" name="Rectangle 121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23" name="Rectangle 121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24" name="Line 121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25" name="Line 122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2" name="Group 122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1418" name="Rectangle 122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19" name="Rectangle 12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20" name="Line 12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21" name="Line 12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3" name="Group 122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1414" name="Rectangle 12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15" name="Rectangle 12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16" name="Line 12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17" name="Line 12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4" name="Group 123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1410" name="Rectangle 123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11" name="Rectangle 123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12" name="Line 123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13" name="Line 123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5" name="Group 123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1406" name="Rectangle 123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07" name="Rectangle 123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08" name="Line 123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09" name="Line 124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6" name="Group 124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1402" name="Rectangle 124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03" name="Rectangle 124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04" name="Line 124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05" name="Line 124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7" name="Group 124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1398" name="Rectangle 124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399" name="Rectangle 124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400" name="Line 124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401" name="Line 125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8" name="Group 125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1394" name="Rectangle 125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395" name="Rectangle 125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396" name="Line 125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7" name="Line 125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89" name="Group 125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1390" name="Rectangle 125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391" name="Rectangle 125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092" tIns="45546" rIns="91092" bIns="45546"/>
                  <a:lstStyle/>
                  <a:p>
                    <a:pPr defTabSz="912813"/>
                    <a:endParaRPr lang="ru-RU"/>
                  </a:p>
                </p:txBody>
              </p:sp>
              <p:sp>
                <p:nvSpPr>
                  <p:cNvPr id="1392" name="Line 125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93" name="Line 126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73" name="Group 126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1374" name="Rectangle 126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75" name="Rectangle 126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76" name="Oval 126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</p:grpSp>
        </p:grpSp>
      </p:grpSp>
      <p:grpSp>
        <p:nvGrpSpPr>
          <p:cNvPr id="1083" name="Group 1265"/>
          <p:cNvGrpSpPr>
            <a:grpSpLocks/>
          </p:cNvGrpSpPr>
          <p:nvPr/>
        </p:nvGrpSpPr>
        <p:grpSpPr bwMode="auto">
          <a:xfrm>
            <a:off x="153988" y="3160713"/>
            <a:ext cx="266700" cy="295275"/>
            <a:chOff x="567" y="3294"/>
            <a:chExt cx="136" cy="91"/>
          </a:xfrm>
        </p:grpSpPr>
        <p:grpSp>
          <p:nvGrpSpPr>
            <p:cNvPr id="1358" name="Group 1266"/>
            <p:cNvGrpSpPr>
              <a:grpSpLocks/>
            </p:cNvGrpSpPr>
            <p:nvPr/>
          </p:nvGrpSpPr>
          <p:grpSpPr bwMode="auto">
            <a:xfrm>
              <a:off x="567" y="3294"/>
              <a:ext cx="116" cy="91"/>
              <a:chOff x="4411" y="4922"/>
              <a:chExt cx="283" cy="272"/>
            </a:xfrm>
          </p:grpSpPr>
          <p:grpSp>
            <p:nvGrpSpPr>
              <p:cNvPr id="1360" name="Group 1267"/>
              <p:cNvGrpSpPr>
                <a:grpSpLocks/>
              </p:cNvGrpSpPr>
              <p:nvPr/>
            </p:nvGrpSpPr>
            <p:grpSpPr bwMode="auto">
              <a:xfrm>
                <a:off x="4411" y="4922"/>
                <a:ext cx="283" cy="272"/>
                <a:chOff x="3168" y="192"/>
                <a:chExt cx="528" cy="672"/>
              </a:xfrm>
            </p:grpSpPr>
            <p:sp>
              <p:nvSpPr>
                <p:cNvPr id="1362" name="Line 1268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3" name="Line 1269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4" name="Line 1270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365" name="Line 1271"/>
                <p:cNvSpPr>
                  <a:spLocks noChangeShapeType="1"/>
                </p:cNvSpPr>
                <p:nvPr/>
              </p:nvSpPr>
              <p:spPr bwMode="auto">
                <a:xfrm>
                  <a:off x="3696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61" name="Freeform 1272"/>
              <p:cNvSpPr>
                <a:spLocks/>
              </p:cNvSpPr>
              <p:nvPr/>
            </p:nvSpPr>
            <p:spPr bwMode="auto">
              <a:xfrm>
                <a:off x="4431" y="4930"/>
                <a:ext cx="260" cy="136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18 h 159"/>
                  <a:gd name="T4" fmla="*/ 60 w 291"/>
                  <a:gd name="T5" fmla="*/ 13 h 159"/>
                  <a:gd name="T6" fmla="*/ 60 w 291"/>
                  <a:gd name="T7" fmla="*/ 4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1359" name="Text Box 1273"/>
            <p:cNvSpPr txBox="1">
              <a:spLocks noChangeArrowheads="1"/>
            </p:cNvSpPr>
            <p:nvPr/>
          </p:nvSpPr>
          <p:spPr bwMode="auto">
            <a:xfrm>
              <a:off x="567" y="3294"/>
              <a:ext cx="136" cy="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38188" eaLnBrk="0" hangingPunct="0"/>
              <a:r>
                <a:rPr lang="ru-RU" sz="600">
                  <a:cs typeface="Arial" charset="0"/>
                </a:rPr>
                <a:t>МПО</a:t>
              </a:r>
            </a:p>
          </p:txBody>
        </p:sp>
      </p:grpSp>
      <p:sp>
        <p:nvSpPr>
          <p:cNvPr id="1084" name="Text Box 1274"/>
          <p:cNvSpPr txBox="1">
            <a:spLocks noChangeArrowheads="1"/>
          </p:cNvSpPr>
          <p:nvPr/>
        </p:nvSpPr>
        <p:spPr bwMode="auto">
          <a:xfrm>
            <a:off x="706438" y="2827338"/>
            <a:ext cx="2238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25" tIns="45513" rIns="91025" bIns="45513"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ru-RU" sz="1000">
                <a:latin typeface="Times New Roman" pitchFamily="18" charset="0"/>
              </a:rPr>
              <a:t>Противопожарная служба субъекта</a:t>
            </a:r>
          </a:p>
        </p:txBody>
      </p:sp>
      <p:graphicFrame>
        <p:nvGraphicFramePr>
          <p:cNvPr id="1029" name="Object 1275"/>
          <p:cNvGraphicFramePr>
            <a:graphicFrameLocks noChangeAspect="1"/>
          </p:cNvGraphicFramePr>
          <p:nvPr/>
        </p:nvGraphicFramePr>
        <p:xfrm>
          <a:off x="157163" y="2333625"/>
          <a:ext cx="177800" cy="295275"/>
        </p:xfrm>
        <a:graphic>
          <a:graphicData uri="http://schemas.openxmlformats.org/presentationml/2006/ole">
            <p:oleObj spid="_x0000_s1029" name="Clip" r:id="rId9" imgW="176479" imgH="210312" progId="MS_ClipArt_Gallery.2">
              <p:embed/>
            </p:oleObj>
          </a:graphicData>
        </a:graphic>
      </p:graphicFrame>
      <p:grpSp>
        <p:nvGrpSpPr>
          <p:cNvPr id="1085" name="Group 1276"/>
          <p:cNvGrpSpPr>
            <a:grpSpLocks/>
          </p:cNvGrpSpPr>
          <p:nvPr/>
        </p:nvGrpSpPr>
        <p:grpSpPr bwMode="auto">
          <a:xfrm>
            <a:off x="188913" y="3935413"/>
            <a:ext cx="723900" cy="363537"/>
            <a:chOff x="2290" y="4020"/>
            <a:chExt cx="817" cy="315"/>
          </a:xfrm>
        </p:grpSpPr>
        <p:sp>
          <p:nvSpPr>
            <p:cNvPr id="1348" name="Rectangle 1277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2620" tIns="12620" rIns="12620" bIns="12620"/>
            <a:lstStyle/>
            <a:p>
              <a:pPr defTabSz="912813"/>
              <a:r>
                <a:rPr lang="ru-RU" sz="800" b="1">
                  <a:cs typeface="Arial" charset="0"/>
                </a:rPr>
                <a:t>Уч. бол</a:t>
              </a:r>
              <a:endParaRPr lang="ru-RU" sz="800">
                <a:cs typeface="Arial" charset="0"/>
              </a:endParaRPr>
            </a:p>
            <a:p>
              <a:pPr defTabSz="912813"/>
              <a:r>
                <a:rPr lang="ru-RU" sz="800" b="1">
                  <a:cs typeface="Arial" charset="0"/>
                </a:rPr>
                <a:t>50</a:t>
              </a:r>
            </a:p>
          </p:txBody>
        </p:sp>
        <p:grpSp>
          <p:nvGrpSpPr>
            <p:cNvPr id="1349" name="Group 1278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50" name="Group 1279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52" name="Rectangle 1280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53" name="Line 1281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54" name="Line 1282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55" name="Group 1283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56" name="Line 1284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57" name="Line 1285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51" name="Line 1286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86" name="Rectangle 1287"/>
          <p:cNvSpPr>
            <a:spLocks noChangeArrowheads="1"/>
          </p:cNvSpPr>
          <p:nvPr/>
        </p:nvSpPr>
        <p:spPr bwMode="auto">
          <a:xfrm>
            <a:off x="231775" y="4435475"/>
            <a:ext cx="24669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latin typeface="Times New Roman" pitchFamily="18" charset="0"/>
              </a:rPr>
              <a:t>Границы пожарного</a:t>
            </a:r>
          </a:p>
          <a:p>
            <a:pPr algn="ctr" defTabSz="912813"/>
            <a:r>
              <a:rPr lang="ru-RU" sz="1100">
                <a:latin typeface="Times New Roman" pitchFamily="18" charset="0"/>
              </a:rPr>
              <a:t> гарнизона (района)</a:t>
            </a:r>
          </a:p>
        </p:txBody>
      </p:sp>
      <p:sp>
        <p:nvSpPr>
          <p:cNvPr id="1087" name="Line 1288"/>
          <p:cNvSpPr>
            <a:spLocks noChangeShapeType="1"/>
          </p:cNvSpPr>
          <p:nvPr/>
        </p:nvSpPr>
        <p:spPr bwMode="auto">
          <a:xfrm>
            <a:off x="212725" y="4546600"/>
            <a:ext cx="433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8" name="Oval 1289"/>
          <p:cNvSpPr>
            <a:spLocks noChangeArrowheads="1"/>
          </p:cNvSpPr>
          <p:nvPr/>
        </p:nvSpPr>
        <p:spPr bwMode="auto">
          <a:xfrm>
            <a:off x="287338" y="4729163"/>
            <a:ext cx="188912" cy="17303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27446" tIns="63749" rIns="127446" bIns="63749" anchor="ctr"/>
          <a:lstStyle/>
          <a:p>
            <a:pPr algn="ctr" defTabSz="1279525"/>
            <a:r>
              <a:rPr lang="ru-RU" sz="1100" b="1">
                <a:cs typeface="Arial" charset="0"/>
              </a:rPr>
              <a:t>Т</a:t>
            </a:r>
          </a:p>
        </p:txBody>
      </p:sp>
      <p:sp>
        <p:nvSpPr>
          <p:cNvPr id="1089" name="Rectangle 1290"/>
          <p:cNvSpPr>
            <a:spLocks noChangeArrowheads="1"/>
          </p:cNvSpPr>
          <p:nvPr/>
        </p:nvSpPr>
        <p:spPr bwMode="auto">
          <a:xfrm>
            <a:off x="571500" y="4729163"/>
            <a:ext cx="2468563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12813"/>
            <a:r>
              <a:rPr lang="ru-RU" sz="1100">
                <a:latin typeface="Times New Roman" pitchFamily="18" charset="0"/>
              </a:rPr>
              <a:t>Вертолетная площадка</a:t>
            </a:r>
          </a:p>
        </p:txBody>
      </p:sp>
      <p:pic>
        <p:nvPicPr>
          <p:cNvPr id="1090" name="Picture 50" descr="c_name"/>
          <p:cNvPicPr preferRelativeResize="0"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BFEF5"/>
              </a:clrFrom>
              <a:clrTo>
                <a:srgbClr val="FBFE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1138" y="4956175"/>
            <a:ext cx="288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1" name="Rectangle 1292"/>
          <p:cNvSpPr>
            <a:spLocks noChangeArrowheads="1"/>
          </p:cNvSpPr>
          <p:nvPr/>
        </p:nvSpPr>
        <p:spPr bwMode="auto">
          <a:xfrm>
            <a:off x="1055688" y="4983163"/>
            <a:ext cx="1382712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912813"/>
            <a:r>
              <a:rPr lang="ru-RU" sz="1100">
                <a:latin typeface="Times New Roman" pitchFamily="18" charset="0"/>
              </a:rPr>
              <a:t>ГИМС</a:t>
            </a:r>
          </a:p>
        </p:txBody>
      </p:sp>
      <p:pic>
        <p:nvPicPr>
          <p:cNvPr id="1092" name="Picture 50" descr="c_name"/>
          <p:cNvPicPr preferRelativeResize="0"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BFEF5"/>
              </a:clrFrom>
              <a:clrTo>
                <a:srgbClr val="FBFE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2038" y="7910513"/>
            <a:ext cx="288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3" name="Rectangle 1294"/>
          <p:cNvSpPr>
            <a:spLocks noChangeArrowheads="1"/>
          </p:cNvSpPr>
          <p:nvPr/>
        </p:nvSpPr>
        <p:spPr bwMode="auto">
          <a:xfrm>
            <a:off x="912813" y="4013200"/>
            <a:ext cx="2032000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912813"/>
            <a:r>
              <a:rPr lang="ru-RU" sz="1100">
                <a:latin typeface="Times New Roman" pitchFamily="18" charset="0"/>
              </a:rPr>
              <a:t>Лечебные учреждения</a:t>
            </a:r>
          </a:p>
          <a:p>
            <a:pPr defTabSz="912813"/>
            <a:r>
              <a:rPr lang="ru-RU" sz="1100">
                <a:latin typeface="Times New Roman" pitchFamily="18" charset="0"/>
              </a:rPr>
              <a:t> (наименование, кол-во коек)</a:t>
            </a:r>
          </a:p>
        </p:txBody>
      </p:sp>
      <p:grpSp>
        <p:nvGrpSpPr>
          <p:cNvPr id="1094" name="Group 1295"/>
          <p:cNvGrpSpPr>
            <a:grpSpLocks/>
          </p:cNvGrpSpPr>
          <p:nvPr/>
        </p:nvGrpSpPr>
        <p:grpSpPr bwMode="auto">
          <a:xfrm>
            <a:off x="6400800" y="3868738"/>
            <a:ext cx="722313" cy="433387"/>
            <a:chOff x="2290" y="4020"/>
            <a:chExt cx="817" cy="315"/>
          </a:xfrm>
        </p:grpSpPr>
        <p:sp>
          <p:nvSpPr>
            <p:cNvPr id="1338" name="Rectangle 1296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50</a:t>
              </a:r>
              <a:endParaRPr lang="ru-RU" sz="1100">
                <a:cs typeface="Arial" charset="0"/>
              </a:endParaRPr>
            </a:p>
          </p:txBody>
        </p:sp>
        <p:grpSp>
          <p:nvGrpSpPr>
            <p:cNvPr id="1339" name="Group 1297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40" name="Group 1298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42" name="Rectangle 1299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43" name="Line 1300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44" name="Line 1301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45" name="Group 1302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46" name="Line 1303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47" name="Line 1304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41" name="Line 1305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95" name="Group 1306"/>
          <p:cNvGrpSpPr>
            <a:grpSpLocks/>
          </p:cNvGrpSpPr>
          <p:nvPr/>
        </p:nvGrpSpPr>
        <p:grpSpPr bwMode="auto">
          <a:xfrm>
            <a:off x="8561388" y="3790950"/>
            <a:ext cx="719137" cy="433388"/>
            <a:chOff x="2290" y="4020"/>
            <a:chExt cx="817" cy="315"/>
          </a:xfrm>
        </p:grpSpPr>
        <p:sp>
          <p:nvSpPr>
            <p:cNvPr id="1328" name="Rectangle 1307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35</a:t>
              </a:r>
            </a:p>
          </p:txBody>
        </p:sp>
        <p:grpSp>
          <p:nvGrpSpPr>
            <p:cNvPr id="1329" name="Group 1308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30" name="Group 1309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32" name="Rectangle 1310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33" name="Line 1311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34" name="Line 1312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35" name="Group 1313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36" name="Line 1314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37" name="Line 1315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31" name="Line 1316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96" name="Group 1317"/>
          <p:cNvGrpSpPr>
            <a:grpSpLocks/>
          </p:cNvGrpSpPr>
          <p:nvPr/>
        </p:nvGrpSpPr>
        <p:grpSpPr bwMode="auto">
          <a:xfrm>
            <a:off x="6329363" y="5688013"/>
            <a:ext cx="647700" cy="358775"/>
            <a:chOff x="2290" y="4020"/>
            <a:chExt cx="817" cy="315"/>
          </a:xfrm>
        </p:grpSpPr>
        <p:sp>
          <p:nvSpPr>
            <p:cNvPr id="1318" name="Rectangle 1318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800" b="1" u="sng">
                  <a:cs typeface="Arial" charset="0"/>
                </a:rPr>
                <a:t>Амб-я</a:t>
              </a:r>
              <a:endParaRPr lang="ru-RU" sz="800" u="sng">
                <a:cs typeface="Arial" charset="0"/>
              </a:endParaRPr>
            </a:p>
            <a:p>
              <a:pPr algn="ctr" defTabSz="1279525"/>
              <a:r>
                <a:rPr lang="ru-RU" sz="800" b="1">
                  <a:cs typeface="Arial" charset="0"/>
                </a:rPr>
                <a:t>0</a:t>
              </a:r>
            </a:p>
          </p:txBody>
        </p:sp>
        <p:grpSp>
          <p:nvGrpSpPr>
            <p:cNvPr id="1319" name="Group 1319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20" name="Group 1320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22" name="Rectangle 1321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23" name="Line 1322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24" name="Line 1323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25" name="Group 1324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26" name="Line 1325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27" name="Line 1326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21" name="Line 1327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97" name="Group 1328"/>
          <p:cNvGrpSpPr>
            <a:grpSpLocks/>
          </p:cNvGrpSpPr>
          <p:nvPr/>
        </p:nvGrpSpPr>
        <p:grpSpPr bwMode="auto">
          <a:xfrm>
            <a:off x="9066213" y="7896225"/>
            <a:ext cx="719137" cy="433388"/>
            <a:chOff x="2290" y="4020"/>
            <a:chExt cx="817" cy="315"/>
          </a:xfrm>
        </p:grpSpPr>
        <p:sp>
          <p:nvSpPr>
            <p:cNvPr id="1308" name="Rectangle 1329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1100" b="1" u="sng">
                  <a:cs typeface="Arial" charset="0"/>
                </a:rPr>
                <a:t>УБ</a:t>
              </a:r>
              <a:endParaRPr lang="ru-RU" sz="1100" u="sng">
                <a:cs typeface="Arial" charset="0"/>
              </a:endParaRPr>
            </a:p>
            <a:p>
              <a:pPr defTabSz="1279525"/>
              <a:r>
                <a:rPr lang="ru-RU" sz="1100">
                  <a:cs typeface="Arial" charset="0"/>
                </a:rPr>
                <a:t> </a:t>
              </a:r>
              <a:r>
                <a:rPr lang="ru-RU" sz="1100" b="1">
                  <a:cs typeface="Arial" charset="0"/>
                </a:rPr>
                <a:t>35</a:t>
              </a:r>
            </a:p>
          </p:txBody>
        </p:sp>
        <p:grpSp>
          <p:nvGrpSpPr>
            <p:cNvPr id="1309" name="Group 1330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10" name="Group 1331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12" name="Rectangle 1332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13" name="Line 1333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14" name="Line 1334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15" name="Group 1335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16" name="Line 1336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17" name="Line 1337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11" name="Line 1338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098" name="Group 1339"/>
          <p:cNvGrpSpPr>
            <a:grpSpLocks/>
          </p:cNvGrpSpPr>
          <p:nvPr/>
        </p:nvGrpSpPr>
        <p:grpSpPr bwMode="auto">
          <a:xfrm>
            <a:off x="8923338" y="7466013"/>
            <a:ext cx="501650" cy="288925"/>
            <a:chOff x="2290" y="4020"/>
            <a:chExt cx="817" cy="315"/>
          </a:xfrm>
        </p:grpSpPr>
        <p:sp>
          <p:nvSpPr>
            <p:cNvPr id="1298" name="Rectangle 1340"/>
            <p:cNvSpPr>
              <a:spLocks noChangeArrowheads="1"/>
            </p:cNvSpPr>
            <p:nvPr/>
          </p:nvSpPr>
          <p:spPr bwMode="auto">
            <a:xfrm>
              <a:off x="2702" y="4065"/>
              <a:ext cx="405" cy="270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lIns="17676" tIns="17676" rIns="17676" bIns="17676"/>
            <a:lstStyle/>
            <a:p>
              <a:pPr defTabSz="1279525"/>
              <a:r>
                <a:rPr lang="ru-RU" sz="600" b="1" u="sng">
                  <a:cs typeface="Arial" charset="0"/>
                </a:rPr>
                <a:t>Амб-я</a:t>
              </a:r>
              <a:endParaRPr lang="ru-RU" sz="600" u="sng">
                <a:cs typeface="Arial" charset="0"/>
              </a:endParaRPr>
            </a:p>
            <a:p>
              <a:pPr algn="ctr" defTabSz="1279525"/>
              <a:r>
                <a:rPr lang="ru-RU" sz="600" b="1">
                  <a:cs typeface="Arial" charset="0"/>
                </a:rPr>
                <a:t>0</a:t>
              </a:r>
            </a:p>
          </p:txBody>
        </p:sp>
        <p:grpSp>
          <p:nvGrpSpPr>
            <p:cNvPr id="1299" name="Group 1341"/>
            <p:cNvGrpSpPr>
              <a:grpSpLocks/>
            </p:cNvGrpSpPr>
            <p:nvPr/>
          </p:nvGrpSpPr>
          <p:grpSpPr bwMode="auto">
            <a:xfrm>
              <a:off x="2290" y="4020"/>
              <a:ext cx="545" cy="210"/>
              <a:chOff x="3288" y="3929"/>
              <a:chExt cx="479" cy="210"/>
            </a:xfrm>
          </p:grpSpPr>
          <p:grpSp>
            <p:nvGrpSpPr>
              <p:cNvPr id="1300" name="Group 1342"/>
              <p:cNvGrpSpPr>
                <a:grpSpLocks/>
              </p:cNvGrpSpPr>
              <p:nvPr/>
            </p:nvGrpSpPr>
            <p:grpSpPr bwMode="auto">
              <a:xfrm>
                <a:off x="3288" y="3929"/>
                <a:ext cx="317" cy="210"/>
                <a:chOff x="0" y="1"/>
                <a:chExt cx="20000" cy="19999"/>
              </a:xfrm>
            </p:grpSpPr>
            <p:sp>
              <p:nvSpPr>
                <p:cNvPr id="1302" name="Rectangle 1343"/>
                <p:cNvSpPr>
                  <a:spLocks noChangeArrowheads="1"/>
                </p:cNvSpPr>
                <p:nvPr/>
              </p:nvSpPr>
              <p:spPr bwMode="auto">
                <a:xfrm>
                  <a:off x="0" y="7756"/>
                  <a:ext cx="20000" cy="12244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lIns="91092" tIns="45546" rIns="91092" bIns="45546"/>
                <a:lstStyle/>
                <a:p>
                  <a:pPr defTabSz="912813"/>
                  <a:endParaRPr lang="ru-RU"/>
                </a:p>
              </p:txBody>
            </p:sp>
            <p:sp>
              <p:nvSpPr>
                <p:cNvPr id="1303" name="Line 1344"/>
                <p:cNvSpPr>
                  <a:spLocks noChangeShapeType="1"/>
                </p:cNvSpPr>
                <p:nvPr/>
              </p:nvSpPr>
              <p:spPr bwMode="auto">
                <a:xfrm flipV="1">
                  <a:off x="161" y="1"/>
                  <a:ext cx="10170" cy="777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304" name="Line 1345"/>
                <p:cNvSpPr>
                  <a:spLocks noChangeShapeType="1"/>
                </p:cNvSpPr>
                <p:nvPr/>
              </p:nvSpPr>
              <p:spPr bwMode="auto">
                <a:xfrm>
                  <a:off x="10475" y="1"/>
                  <a:ext cx="9364" cy="7309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305" name="Group 1346"/>
                <p:cNvGrpSpPr>
                  <a:grpSpLocks/>
                </p:cNvGrpSpPr>
                <p:nvPr/>
              </p:nvGrpSpPr>
              <p:grpSpPr bwMode="auto">
                <a:xfrm>
                  <a:off x="8961" y="3009"/>
                  <a:ext cx="2336" cy="3408"/>
                  <a:chOff x="-1" y="0"/>
                  <a:chExt cx="20002" cy="20000"/>
                </a:xfrm>
              </p:grpSpPr>
              <p:sp>
                <p:nvSpPr>
                  <p:cNvPr id="1306" name="Line 1347"/>
                  <p:cNvSpPr>
                    <a:spLocks noChangeShapeType="1"/>
                  </p:cNvSpPr>
                  <p:nvPr/>
                </p:nvSpPr>
                <p:spPr bwMode="auto">
                  <a:xfrm>
                    <a:off x="9649" y="0"/>
                    <a:ext cx="137" cy="2000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07" name="Line 1348"/>
                  <p:cNvSpPr>
                    <a:spLocks noChangeShapeType="1"/>
                  </p:cNvSpPr>
                  <p:nvPr/>
                </p:nvSpPr>
                <p:spPr bwMode="auto">
                  <a:xfrm>
                    <a:off x="-1" y="11585"/>
                    <a:ext cx="20002" cy="140"/>
                  </a:xfrm>
                  <a:prstGeom prst="line">
                    <a:avLst/>
                  </a:prstGeom>
                  <a:noFill/>
                  <a:ln w="25400">
                    <a:solidFill>
                      <a:srgbClr val="FF0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301" name="Line 1349"/>
              <p:cNvSpPr>
                <a:spLocks noChangeShapeType="1"/>
              </p:cNvSpPr>
              <p:nvPr/>
            </p:nvSpPr>
            <p:spPr bwMode="auto">
              <a:xfrm>
                <a:off x="3669" y="4064"/>
                <a:ext cx="98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99" name="Text Box 1351"/>
          <p:cNvSpPr txBox="1">
            <a:spLocks noChangeArrowheads="1"/>
          </p:cNvSpPr>
          <p:nvPr/>
        </p:nvSpPr>
        <p:spPr bwMode="auto">
          <a:xfrm>
            <a:off x="9499600" y="8699500"/>
            <a:ext cx="3230563" cy="8556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91025" tIns="45513" rIns="91025" bIns="45513">
            <a:spAutoFit/>
          </a:bodyPr>
          <a:lstStyle/>
          <a:p>
            <a:pPr defTabSz="1279525"/>
            <a:r>
              <a:rPr lang="ru-RU" sz="1000"/>
              <a:t>Примечание:</a:t>
            </a:r>
          </a:p>
          <a:p>
            <a:pPr defTabSz="1279525"/>
            <a:r>
              <a:rPr lang="ru-RU" sz="1000"/>
              <a:t>Автодорог федерального уровня нет</a:t>
            </a:r>
          </a:p>
          <a:p>
            <a:pPr defTabSz="1279525"/>
            <a:r>
              <a:rPr lang="ru-RU" sz="1000"/>
              <a:t>Туристических групп на маршрутах нет </a:t>
            </a:r>
          </a:p>
          <a:p>
            <a:pPr defTabSz="1279525"/>
            <a:r>
              <a:rPr lang="ru-RU" sz="1000"/>
              <a:t>Сведения о проводниках не заполнены по причине отсутствия туристических групп на маршрутах</a:t>
            </a:r>
          </a:p>
        </p:txBody>
      </p:sp>
      <p:sp>
        <p:nvSpPr>
          <p:cNvPr id="1100" name="Oval 1352"/>
          <p:cNvSpPr>
            <a:spLocks noChangeArrowheads="1"/>
          </p:cNvSpPr>
          <p:nvPr/>
        </p:nvSpPr>
        <p:spPr bwMode="auto">
          <a:xfrm>
            <a:off x="7335838" y="6456363"/>
            <a:ext cx="187325" cy="17621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127446" tIns="63749" rIns="127446" bIns="63749" anchor="ctr"/>
          <a:lstStyle/>
          <a:p>
            <a:pPr algn="ctr" defTabSz="1279525"/>
            <a:r>
              <a:rPr lang="ru-RU" sz="1100" b="1">
                <a:cs typeface="Arial" charset="0"/>
              </a:rPr>
              <a:t>Т</a:t>
            </a:r>
          </a:p>
        </p:txBody>
      </p:sp>
      <p:grpSp>
        <p:nvGrpSpPr>
          <p:cNvPr id="1101" name="Group 1353"/>
          <p:cNvGrpSpPr>
            <a:grpSpLocks/>
          </p:cNvGrpSpPr>
          <p:nvPr/>
        </p:nvGrpSpPr>
        <p:grpSpPr bwMode="auto">
          <a:xfrm>
            <a:off x="6472238" y="6456363"/>
            <a:ext cx="317500" cy="288925"/>
            <a:chOff x="0" y="0"/>
            <a:chExt cx="20000" cy="20000"/>
          </a:xfrm>
        </p:grpSpPr>
        <p:sp>
          <p:nvSpPr>
            <p:cNvPr id="1296" name="Oval 1354"/>
            <p:cNvSpPr>
              <a:spLocks noChangeArrowheads="1"/>
            </p:cNvSpPr>
            <p:nvPr/>
          </p:nvSpPr>
          <p:spPr bwMode="auto">
            <a:xfrm>
              <a:off x="0" y="0"/>
              <a:ext cx="20000" cy="20000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  <p:sp>
          <p:nvSpPr>
            <p:cNvPr id="1297" name="Rectangle 1355"/>
            <p:cNvSpPr>
              <a:spLocks noChangeArrowheads="1"/>
            </p:cNvSpPr>
            <p:nvPr/>
          </p:nvSpPr>
          <p:spPr bwMode="auto">
            <a:xfrm>
              <a:off x="7492" y="1249"/>
              <a:ext cx="5016" cy="17502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91092" tIns="45546" rIns="91092" bIns="45546"/>
            <a:lstStyle/>
            <a:p>
              <a:pPr defTabSz="912813"/>
              <a:endParaRPr lang="ru-RU"/>
            </a:p>
          </p:txBody>
        </p:sp>
      </p:grpSp>
      <p:graphicFrame>
        <p:nvGraphicFramePr>
          <p:cNvPr id="212508" name="Group 1564"/>
          <p:cNvGraphicFramePr>
            <a:graphicFrameLocks noGrp="1"/>
          </p:cNvGraphicFramePr>
          <p:nvPr/>
        </p:nvGraphicFramePr>
        <p:xfrm>
          <a:off x="9753600" y="3505200"/>
          <a:ext cx="2878137" cy="1092201"/>
        </p:xfrm>
        <a:graphic>
          <a:graphicData uri="http://schemas.openxmlformats.org/drawingml/2006/table">
            <a:tbl>
              <a:tblPr/>
              <a:tblGrid>
                <a:gridCol w="1330325"/>
                <a:gridCol w="663575"/>
                <a:gridCol w="884237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Основные туристические маршруты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Количество маршрутов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Количество групп на маршрутах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- речные 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1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нет</a:t>
                      </a: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27013"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 пешие</a:t>
                      </a: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</a:rPr>
                        <a:t> нет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011" marR="91011" marT="45507" marB="455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2509" name="Group 1565"/>
          <p:cNvGraphicFramePr>
            <a:graphicFrameLocks noGrp="1"/>
          </p:cNvGraphicFramePr>
          <p:nvPr/>
        </p:nvGraphicFramePr>
        <p:xfrm>
          <a:off x="3048000" y="1371600"/>
          <a:ext cx="9448800" cy="1041552"/>
        </p:xfrm>
        <a:graphic>
          <a:graphicData uri="http://schemas.openxmlformats.org/drawingml/2006/table">
            <a:tbl>
              <a:tblPr/>
              <a:tblGrid>
                <a:gridCol w="1322832"/>
                <a:gridCol w="1228344"/>
                <a:gridCol w="1089020"/>
                <a:gridCol w="925415"/>
                <a:gridCol w="1396661"/>
                <a:gridCol w="3486528"/>
              </a:tblGrid>
              <a:tr h="217949">
                <a:tc gridSpan="5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Статистика</a:t>
                      </a:r>
                    </a:p>
                  </a:txBody>
                  <a:tcPr marL="91025" marR="91025" marT="45513" marB="455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риска возникновения ЧС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21794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025" marR="91025" marT="45513" marB="455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025" marR="91025" marT="45513" marB="455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025" marR="91025" marT="45513" marB="455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025" marR="91025" marT="45513" marB="4551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7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 Cyr"/>
                        </a:rPr>
                        <a:t>В следствии наличия маршрутов (класс опасности 1) на территории района существует вероятность возникновения ЧС на туристических маршрутах</a:t>
                      </a:r>
                    </a:p>
                  </a:txBody>
                  <a:tcPr marL="91025" marR="91025" marT="45513" marB="455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145" name="Прямоугольник 32"/>
          <p:cNvSpPr>
            <a:spLocks noChangeArrowheads="1"/>
          </p:cNvSpPr>
          <p:nvPr/>
        </p:nvSpPr>
        <p:spPr bwMode="auto">
          <a:xfrm>
            <a:off x="10134600" y="5446713"/>
            <a:ext cx="2168525" cy="3167062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1036" tIns="45518" rIns="91036" bIns="45518"/>
          <a:lstStyle/>
          <a:p>
            <a:pPr defTabSz="1279525"/>
            <a:endParaRPr lang="ru-RU"/>
          </a:p>
        </p:txBody>
      </p:sp>
      <p:grpSp>
        <p:nvGrpSpPr>
          <p:cNvPr id="1146" name="Группа 73"/>
          <p:cNvGrpSpPr>
            <a:grpSpLocks/>
          </p:cNvGrpSpPr>
          <p:nvPr/>
        </p:nvGrpSpPr>
        <p:grpSpPr bwMode="auto">
          <a:xfrm>
            <a:off x="10167938" y="5724525"/>
            <a:ext cx="277812" cy="180975"/>
            <a:chOff x="3810000" y="762000"/>
            <a:chExt cx="533400" cy="533400"/>
          </a:xfrm>
        </p:grpSpPr>
        <p:sp>
          <p:nvSpPr>
            <p:cNvPr id="1294" name="Овал 94"/>
            <p:cNvSpPr>
              <a:spLocks noChangeArrowheads="1"/>
            </p:cNvSpPr>
            <p:nvPr/>
          </p:nvSpPr>
          <p:spPr bwMode="auto">
            <a:xfrm>
              <a:off x="3810000" y="762000"/>
              <a:ext cx="533400" cy="533400"/>
            </a:xfrm>
            <a:prstGeom prst="ellipse">
              <a:avLst/>
            </a:prstGeom>
            <a:solidFill>
              <a:srgbClr val="C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036" tIns="45518" rIns="91036" bIns="45518"/>
            <a:lstStyle/>
            <a:p>
              <a:pPr defTabSz="1279525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95" name="5-конечная звезда 95"/>
            <p:cNvSpPr>
              <a:spLocks noChangeArrowheads="1"/>
            </p:cNvSpPr>
            <p:nvPr/>
          </p:nvSpPr>
          <p:spPr bwMode="auto">
            <a:xfrm>
              <a:off x="3885394" y="782239"/>
              <a:ext cx="383064" cy="456042"/>
            </a:xfrm>
            <a:custGeom>
              <a:avLst/>
              <a:gdLst>
                <a:gd name="T0" fmla="*/ 191532 w 383064"/>
                <a:gd name="T1" fmla="*/ 0 h 456042"/>
                <a:gd name="T2" fmla="*/ 0 w 383064"/>
                <a:gd name="T3" fmla="*/ 174192 h 456042"/>
                <a:gd name="T4" fmla="*/ 73159 w 383064"/>
                <a:gd name="T5" fmla="*/ 456040 h 456042"/>
                <a:gd name="T6" fmla="*/ 309905 w 383064"/>
                <a:gd name="T7" fmla="*/ 456040 h 456042"/>
                <a:gd name="T8" fmla="*/ 383064 w 383064"/>
                <a:gd name="T9" fmla="*/ 174192 h 456042"/>
                <a:gd name="T10" fmla="*/ 17694720 60000 65536"/>
                <a:gd name="T11" fmla="*/ 11796480 60000 65536"/>
                <a:gd name="T12" fmla="*/ 5898240 60000 65536"/>
                <a:gd name="T13" fmla="*/ 5898240 60000 65536"/>
                <a:gd name="T14" fmla="*/ 0 60000 65536"/>
                <a:gd name="T15" fmla="*/ 118375 w 383064"/>
                <a:gd name="T16" fmla="*/ 174193 h 456042"/>
                <a:gd name="T17" fmla="*/ 264689 w 383064"/>
                <a:gd name="T18" fmla="*/ 348383 h 4560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064" h="456042">
                  <a:moveTo>
                    <a:pt x="0" y="174192"/>
                  </a:moveTo>
                  <a:lnTo>
                    <a:pt x="146318" y="174193"/>
                  </a:lnTo>
                  <a:lnTo>
                    <a:pt x="191532" y="0"/>
                  </a:lnTo>
                  <a:lnTo>
                    <a:pt x="236746" y="174193"/>
                  </a:lnTo>
                  <a:lnTo>
                    <a:pt x="383064" y="174192"/>
                  </a:lnTo>
                  <a:lnTo>
                    <a:pt x="264689" y="281848"/>
                  </a:lnTo>
                  <a:lnTo>
                    <a:pt x="309905" y="456040"/>
                  </a:lnTo>
                  <a:lnTo>
                    <a:pt x="191532" y="348383"/>
                  </a:lnTo>
                  <a:lnTo>
                    <a:pt x="73159" y="456040"/>
                  </a:lnTo>
                  <a:lnTo>
                    <a:pt x="118375" y="281848"/>
                  </a:lnTo>
                  <a:lnTo>
                    <a:pt x="0" y="174192"/>
                  </a:lnTo>
                  <a:close/>
                </a:path>
              </a:pathLst>
            </a:cu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384" tIns="45692" rIns="91384" bIns="45692"/>
            <a:lstStyle/>
            <a:p>
              <a:endParaRPr lang="ru-RU"/>
            </a:p>
          </p:txBody>
        </p:sp>
      </p:grpSp>
      <p:sp>
        <p:nvSpPr>
          <p:cNvPr id="1147" name="TextBox 34"/>
          <p:cNvSpPr txBox="1">
            <a:spLocks noChangeArrowheads="1"/>
          </p:cNvSpPr>
          <p:nvPr/>
        </p:nvSpPr>
        <p:spPr bwMode="auto">
          <a:xfrm>
            <a:off x="10247313" y="5521325"/>
            <a:ext cx="1854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1000" b="1"/>
              <a:t>Условные обозначения</a:t>
            </a:r>
          </a:p>
        </p:txBody>
      </p:sp>
      <p:sp>
        <p:nvSpPr>
          <p:cNvPr id="1148" name="TextBox 35"/>
          <p:cNvSpPr txBox="1">
            <a:spLocks noChangeArrowheads="1"/>
          </p:cNvSpPr>
          <p:nvPr/>
        </p:nvSpPr>
        <p:spPr bwMode="auto">
          <a:xfrm>
            <a:off x="10528300" y="5746750"/>
            <a:ext cx="16621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Место выхода на связь</a:t>
            </a:r>
          </a:p>
        </p:txBody>
      </p:sp>
      <p:grpSp>
        <p:nvGrpSpPr>
          <p:cNvPr id="1149" name="Group 220"/>
          <p:cNvGrpSpPr>
            <a:grpSpLocks/>
          </p:cNvGrpSpPr>
          <p:nvPr/>
        </p:nvGrpSpPr>
        <p:grpSpPr bwMode="auto">
          <a:xfrm>
            <a:off x="10155238" y="5972175"/>
            <a:ext cx="280987" cy="134938"/>
            <a:chOff x="1632" y="1056"/>
            <a:chExt cx="724" cy="576"/>
          </a:xfrm>
        </p:grpSpPr>
        <p:sp>
          <p:nvSpPr>
            <p:cNvPr id="1290" name="Freeform 213"/>
            <p:cNvSpPr>
              <a:spLocks/>
            </p:cNvSpPr>
            <p:nvPr/>
          </p:nvSpPr>
          <p:spPr bwMode="auto">
            <a:xfrm>
              <a:off x="1632" y="1056"/>
              <a:ext cx="724" cy="576"/>
            </a:xfrm>
            <a:custGeom>
              <a:avLst/>
              <a:gdLst>
                <a:gd name="T0" fmla="*/ 31066355 w 336"/>
                <a:gd name="T1" fmla="*/ 0 h 336"/>
                <a:gd name="T2" fmla="*/ 10315768 w 336"/>
                <a:gd name="T3" fmla="*/ 535474 h 336"/>
                <a:gd name="T4" fmla="*/ 0 w 336"/>
                <a:gd name="T5" fmla="*/ 1868632 h 336"/>
                <a:gd name="T6" fmla="*/ 72553082 w 336"/>
                <a:gd name="T7" fmla="*/ 1868632 h 336"/>
                <a:gd name="T8" fmla="*/ 62230105 w 336"/>
                <a:gd name="T9" fmla="*/ 535474 h 336"/>
                <a:gd name="T10" fmla="*/ 41486719 w 336"/>
                <a:gd name="T11" fmla="*/ 0 h 336"/>
                <a:gd name="T12" fmla="*/ 31066355 w 336"/>
                <a:gd name="T13" fmla="*/ 0 h 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6"/>
                <a:gd name="T23" fmla="*/ 336 w 336"/>
                <a:gd name="T24" fmla="*/ 336 h 3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6">
                  <a:moveTo>
                    <a:pt x="144" y="0"/>
                  </a:moveTo>
                  <a:lnTo>
                    <a:pt x="48" y="96"/>
                  </a:lnTo>
                  <a:lnTo>
                    <a:pt x="0" y="336"/>
                  </a:lnTo>
                  <a:lnTo>
                    <a:pt x="336" y="336"/>
                  </a:lnTo>
                  <a:lnTo>
                    <a:pt x="288" y="96"/>
                  </a:lnTo>
                  <a:lnTo>
                    <a:pt x="192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CC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84" tIns="45692" rIns="91384" bIns="45692" anchor="ctr"/>
            <a:lstStyle/>
            <a:p>
              <a:endParaRPr lang="ru-RU"/>
            </a:p>
          </p:txBody>
        </p:sp>
        <p:sp>
          <p:nvSpPr>
            <p:cNvPr id="1291" name="Line 217"/>
            <p:cNvSpPr>
              <a:spLocks noChangeShapeType="1"/>
            </p:cNvSpPr>
            <p:nvPr/>
          </p:nvSpPr>
          <p:spPr bwMode="auto">
            <a:xfrm>
              <a:off x="1736" y="122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2" name="Line 218"/>
            <p:cNvSpPr>
              <a:spLocks noChangeShapeType="1"/>
            </p:cNvSpPr>
            <p:nvPr/>
          </p:nvSpPr>
          <p:spPr bwMode="auto">
            <a:xfrm>
              <a:off x="2108" y="122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3" name="AutoShape 219"/>
            <p:cNvSpPr>
              <a:spLocks noChangeArrowheads="1"/>
            </p:cNvSpPr>
            <p:nvPr/>
          </p:nvSpPr>
          <p:spPr bwMode="auto">
            <a:xfrm>
              <a:off x="1946" y="1200"/>
              <a:ext cx="96" cy="432"/>
            </a:xfrm>
            <a:prstGeom prst="triangle">
              <a:avLst>
                <a:gd name="adj" fmla="val 4375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</p:grpSp>
      <p:sp>
        <p:nvSpPr>
          <p:cNvPr id="1150" name="TextBox 37"/>
          <p:cNvSpPr txBox="1">
            <a:spLocks noChangeArrowheads="1"/>
          </p:cNvSpPr>
          <p:nvPr/>
        </p:nvSpPr>
        <p:spPr bwMode="auto">
          <a:xfrm>
            <a:off x="10528300" y="5956300"/>
            <a:ext cx="15160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Место привала</a:t>
            </a:r>
          </a:p>
        </p:txBody>
      </p:sp>
      <p:pic>
        <p:nvPicPr>
          <p:cNvPr id="1151" name="Picture 238" descr="A:\ак.files\proezd.files\buss.gi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0145713" y="6196013"/>
            <a:ext cx="276225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2" name="TextBox 39"/>
          <p:cNvSpPr txBox="1">
            <a:spLocks noChangeArrowheads="1"/>
          </p:cNvSpPr>
          <p:nvPr/>
        </p:nvSpPr>
        <p:spPr bwMode="auto">
          <a:xfrm>
            <a:off x="10528300" y="6167438"/>
            <a:ext cx="151606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Движение на автобусе</a:t>
            </a:r>
          </a:p>
        </p:txBody>
      </p:sp>
      <p:grpSp>
        <p:nvGrpSpPr>
          <p:cNvPr id="1153" name="Group 222"/>
          <p:cNvGrpSpPr>
            <a:grpSpLocks/>
          </p:cNvGrpSpPr>
          <p:nvPr/>
        </p:nvGrpSpPr>
        <p:grpSpPr bwMode="auto">
          <a:xfrm rot="7007404">
            <a:off x="10213976" y="6323012"/>
            <a:ext cx="152400" cy="244475"/>
            <a:chOff x="3120" y="882"/>
            <a:chExt cx="814" cy="2187"/>
          </a:xfrm>
        </p:grpSpPr>
        <p:sp>
          <p:nvSpPr>
            <p:cNvPr id="1283" name="AutoShape 223"/>
            <p:cNvSpPr>
              <a:spLocks noChangeArrowheads="1"/>
            </p:cNvSpPr>
            <p:nvPr/>
          </p:nvSpPr>
          <p:spPr bwMode="auto">
            <a:xfrm flipV="1">
              <a:off x="3216" y="882"/>
              <a:ext cx="624" cy="768"/>
            </a:xfrm>
            <a:prstGeom prst="can">
              <a:avLst>
                <a:gd name="adj" fmla="val 30769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4" name="Rectangle 224"/>
            <p:cNvSpPr>
              <a:spLocks noChangeArrowheads="1"/>
            </p:cNvSpPr>
            <p:nvPr/>
          </p:nvSpPr>
          <p:spPr bwMode="auto">
            <a:xfrm>
              <a:off x="3360" y="1200"/>
              <a:ext cx="336" cy="153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5" name="AutoShape 225"/>
            <p:cNvSpPr>
              <a:spLocks noChangeArrowheads="1"/>
            </p:cNvSpPr>
            <p:nvPr/>
          </p:nvSpPr>
          <p:spPr bwMode="auto">
            <a:xfrm flipV="1">
              <a:off x="3120" y="960"/>
              <a:ext cx="240" cy="2108"/>
            </a:xfrm>
            <a:prstGeom prst="can">
              <a:avLst>
                <a:gd name="adj" fmla="val 219583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6" name="AutoShape 226"/>
            <p:cNvSpPr>
              <a:spLocks noChangeArrowheads="1"/>
            </p:cNvSpPr>
            <p:nvPr/>
          </p:nvSpPr>
          <p:spPr bwMode="auto">
            <a:xfrm flipV="1">
              <a:off x="3694" y="961"/>
              <a:ext cx="240" cy="2108"/>
            </a:xfrm>
            <a:prstGeom prst="can">
              <a:avLst>
                <a:gd name="adj" fmla="val 219583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7" name="Rectangle 227"/>
            <p:cNvSpPr>
              <a:spLocks noChangeArrowheads="1"/>
            </p:cNvSpPr>
            <p:nvPr/>
          </p:nvSpPr>
          <p:spPr bwMode="auto">
            <a:xfrm>
              <a:off x="3360" y="2540"/>
              <a:ext cx="336" cy="192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8" name="Rectangle 228"/>
            <p:cNvSpPr>
              <a:spLocks noChangeArrowheads="1"/>
            </p:cNvSpPr>
            <p:nvPr/>
          </p:nvSpPr>
          <p:spPr bwMode="auto">
            <a:xfrm>
              <a:off x="3360" y="2064"/>
              <a:ext cx="336" cy="192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  <p:sp>
          <p:nvSpPr>
            <p:cNvPr id="1289" name="Rectangle 229"/>
            <p:cNvSpPr>
              <a:spLocks noChangeArrowheads="1"/>
            </p:cNvSpPr>
            <p:nvPr/>
          </p:nvSpPr>
          <p:spPr bwMode="auto">
            <a:xfrm>
              <a:off x="3360" y="1536"/>
              <a:ext cx="336" cy="192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</p:grpSp>
      <p:sp>
        <p:nvSpPr>
          <p:cNvPr id="1154" name="TextBox 41"/>
          <p:cNvSpPr txBox="1">
            <a:spLocks noChangeArrowheads="1"/>
          </p:cNvSpPr>
          <p:nvPr/>
        </p:nvSpPr>
        <p:spPr bwMode="auto">
          <a:xfrm>
            <a:off x="10528300" y="6376988"/>
            <a:ext cx="1739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Движение на катамаранах</a:t>
            </a:r>
          </a:p>
        </p:txBody>
      </p:sp>
      <p:grpSp>
        <p:nvGrpSpPr>
          <p:cNvPr id="1155" name="Group 230"/>
          <p:cNvGrpSpPr>
            <a:grpSpLocks/>
          </p:cNvGrpSpPr>
          <p:nvPr/>
        </p:nvGrpSpPr>
        <p:grpSpPr bwMode="auto">
          <a:xfrm flipH="1">
            <a:off x="10172700" y="6594475"/>
            <a:ext cx="227013" cy="212725"/>
            <a:chOff x="1169" y="962"/>
            <a:chExt cx="428" cy="419"/>
          </a:xfrm>
        </p:grpSpPr>
        <p:sp>
          <p:nvSpPr>
            <p:cNvPr id="1250" name="Freeform 231"/>
            <p:cNvSpPr>
              <a:spLocks/>
            </p:cNvSpPr>
            <p:nvPr/>
          </p:nvSpPr>
          <p:spPr bwMode="auto">
            <a:xfrm>
              <a:off x="1391" y="1074"/>
              <a:ext cx="194" cy="33"/>
            </a:xfrm>
            <a:custGeom>
              <a:avLst/>
              <a:gdLst>
                <a:gd name="T0" fmla="*/ 0 w 1163"/>
                <a:gd name="T1" fmla="*/ 0 h 198"/>
                <a:gd name="T2" fmla="*/ 0 w 1163"/>
                <a:gd name="T3" fmla="*/ 0 h 198"/>
                <a:gd name="T4" fmla="*/ 0 w 1163"/>
                <a:gd name="T5" fmla="*/ 0 h 198"/>
                <a:gd name="T6" fmla="*/ 0 w 1163"/>
                <a:gd name="T7" fmla="*/ 0 h 198"/>
                <a:gd name="T8" fmla="*/ 0 w 1163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3"/>
                <a:gd name="T16" fmla="*/ 0 h 198"/>
                <a:gd name="T17" fmla="*/ 1163 w 1163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3" h="198">
                  <a:moveTo>
                    <a:pt x="0" y="151"/>
                  </a:moveTo>
                  <a:lnTo>
                    <a:pt x="7" y="198"/>
                  </a:lnTo>
                  <a:lnTo>
                    <a:pt x="1163" y="41"/>
                  </a:lnTo>
                  <a:lnTo>
                    <a:pt x="1153" y="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FFA04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 lIns="91384" tIns="45692" rIns="91384" bIns="45692"/>
            <a:lstStyle/>
            <a:p>
              <a:endParaRPr lang="ru-RU"/>
            </a:p>
          </p:txBody>
        </p:sp>
        <p:sp>
          <p:nvSpPr>
            <p:cNvPr id="1251" name="Freeform 232"/>
            <p:cNvSpPr>
              <a:spLocks/>
            </p:cNvSpPr>
            <p:nvPr/>
          </p:nvSpPr>
          <p:spPr bwMode="auto">
            <a:xfrm>
              <a:off x="1545" y="1027"/>
              <a:ext cx="52" cy="109"/>
            </a:xfrm>
            <a:custGeom>
              <a:avLst/>
              <a:gdLst>
                <a:gd name="T0" fmla="*/ 0 w 308"/>
                <a:gd name="T1" fmla="*/ 0 h 655"/>
                <a:gd name="T2" fmla="*/ 0 w 308"/>
                <a:gd name="T3" fmla="*/ 0 h 655"/>
                <a:gd name="T4" fmla="*/ 0 w 308"/>
                <a:gd name="T5" fmla="*/ 0 h 655"/>
                <a:gd name="T6" fmla="*/ 0 w 308"/>
                <a:gd name="T7" fmla="*/ 0 h 655"/>
                <a:gd name="T8" fmla="*/ 0 w 308"/>
                <a:gd name="T9" fmla="*/ 0 h 655"/>
                <a:gd name="T10" fmla="*/ 0 w 308"/>
                <a:gd name="T11" fmla="*/ 0 h 655"/>
                <a:gd name="T12" fmla="*/ 0 w 308"/>
                <a:gd name="T13" fmla="*/ 0 h 655"/>
                <a:gd name="T14" fmla="*/ 0 w 308"/>
                <a:gd name="T15" fmla="*/ 0 h 655"/>
                <a:gd name="T16" fmla="*/ 0 w 308"/>
                <a:gd name="T17" fmla="*/ 0 h 655"/>
                <a:gd name="T18" fmla="*/ 0 w 308"/>
                <a:gd name="T19" fmla="*/ 0 h 655"/>
                <a:gd name="T20" fmla="*/ 0 w 308"/>
                <a:gd name="T21" fmla="*/ 0 h 655"/>
                <a:gd name="T22" fmla="*/ 0 w 308"/>
                <a:gd name="T23" fmla="*/ 0 h 655"/>
                <a:gd name="T24" fmla="*/ 0 w 308"/>
                <a:gd name="T25" fmla="*/ 0 h 655"/>
                <a:gd name="T26" fmla="*/ 0 w 308"/>
                <a:gd name="T27" fmla="*/ 0 h 655"/>
                <a:gd name="T28" fmla="*/ 0 w 308"/>
                <a:gd name="T29" fmla="*/ 0 h 655"/>
                <a:gd name="T30" fmla="*/ 0 w 308"/>
                <a:gd name="T31" fmla="*/ 0 h 655"/>
                <a:gd name="T32" fmla="*/ 0 w 308"/>
                <a:gd name="T33" fmla="*/ 0 h 655"/>
                <a:gd name="T34" fmla="*/ 0 w 308"/>
                <a:gd name="T35" fmla="*/ 0 h 655"/>
                <a:gd name="T36" fmla="*/ 0 w 308"/>
                <a:gd name="T37" fmla="*/ 0 h 655"/>
                <a:gd name="T38" fmla="*/ 0 w 308"/>
                <a:gd name="T39" fmla="*/ 0 h 655"/>
                <a:gd name="T40" fmla="*/ 0 w 308"/>
                <a:gd name="T41" fmla="*/ 0 h 655"/>
                <a:gd name="T42" fmla="*/ 0 w 308"/>
                <a:gd name="T43" fmla="*/ 0 h 655"/>
                <a:gd name="T44" fmla="*/ 0 w 308"/>
                <a:gd name="T45" fmla="*/ 0 h 655"/>
                <a:gd name="T46" fmla="*/ 0 w 308"/>
                <a:gd name="T47" fmla="*/ 0 h 655"/>
                <a:gd name="T48" fmla="*/ 0 w 308"/>
                <a:gd name="T49" fmla="*/ 0 h 655"/>
                <a:gd name="T50" fmla="*/ 0 w 308"/>
                <a:gd name="T51" fmla="*/ 0 h 655"/>
                <a:gd name="T52" fmla="*/ 0 w 308"/>
                <a:gd name="T53" fmla="*/ 0 h 655"/>
                <a:gd name="T54" fmla="*/ 0 w 308"/>
                <a:gd name="T55" fmla="*/ 0 h 655"/>
                <a:gd name="T56" fmla="*/ 0 w 308"/>
                <a:gd name="T57" fmla="*/ 0 h 655"/>
                <a:gd name="T58" fmla="*/ 0 w 308"/>
                <a:gd name="T59" fmla="*/ 0 h 655"/>
                <a:gd name="T60" fmla="*/ 0 w 308"/>
                <a:gd name="T61" fmla="*/ 0 h 655"/>
                <a:gd name="T62" fmla="*/ 0 w 308"/>
                <a:gd name="T63" fmla="*/ 0 h 655"/>
                <a:gd name="T64" fmla="*/ 0 w 308"/>
                <a:gd name="T65" fmla="*/ 0 h 655"/>
                <a:gd name="T66" fmla="*/ 0 w 308"/>
                <a:gd name="T67" fmla="*/ 0 h 655"/>
                <a:gd name="T68" fmla="*/ 0 w 308"/>
                <a:gd name="T69" fmla="*/ 0 h 655"/>
                <a:gd name="T70" fmla="*/ 0 w 308"/>
                <a:gd name="T71" fmla="*/ 0 h 655"/>
                <a:gd name="T72" fmla="*/ 0 w 308"/>
                <a:gd name="T73" fmla="*/ 0 h 655"/>
                <a:gd name="T74" fmla="*/ 0 w 308"/>
                <a:gd name="T75" fmla="*/ 0 h 655"/>
                <a:gd name="T76" fmla="*/ 0 w 308"/>
                <a:gd name="T77" fmla="*/ 0 h 655"/>
                <a:gd name="T78" fmla="*/ 0 w 308"/>
                <a:gd name="T79" fmla="*/ 0 h 655"/>
                <a:gd name="T80" fmla="*/ 0 w 308"/>
                <a:gd name="T81" fmla="*/ 0 h 655"/>
                <a:gd name="T82" fmla="*/ 0 w 308"/>
                <a:gd name="T83" fmla="*/ 0 h 655"/>
                <a:gd name="T84" fmla="*/ 0 w 308"/>
                <a:gd name="T85" fmla="*/ 0 h 655"/>
                <a:gd name="T86" fmla="*/ 0 w 308"/>
                <a:gd name="T87" fmla="*/ 0 h 655"/>
                <a:gd name="T88" fmla="*/ 0 w 308"/>
                <a:gd name="T89" fmla="*/ 0 h 655"/>
                <a:gd name="T90" fmla="*/ 0 w 308"/>
                <a:gd name="T91" fmla="*/ 0 h 655"/>
                <a:gd name="T92" fmla="*/ 0 w 308"/>
                <a:gd name="T93" fmla="*/ 0 h 655"/>
                <a:gd name="T94" fmla="*/ 0 w 308"/>
                <a:gd name="T95" fmla="*/ 0 h 655"/>
                <a:gd name="T96" fmla="*/ 0 w 308"/>
                <a:gd name="T97" fmla="*/ 0 h 655"/>
                <a:gd name="T98" fmla="*/ 0 w 308"/>
                <a:gd name="T99" fmla="*/ 0 h 655"/>
                <a:gd name="T100" fmla="*/ 0 w 308"/>
                <a:gd name="T101" fmla="*/ 0 h 65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8"/>
                <a:gd name="T154" fmla="*/ 0 h 655"/>
                <a:gd name="T155" fmla="*/ 308 w 308"/>
                <a:gd name="T156" fmla="*/ 655 h 65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8" h="655">
                  <a:moveTo>
                    <a:pt x="121" y="296"/>
                  </a:moveTo>
                  <a:lnTo>
                    <a:pt x="125" y="339"/>
                  </a:lnTo>
                  <a:lnTo>
                    <a:pt x="239" y="324"/>
                  </a:lnTo>
                  <a:lnTo>
                    <a:pt x="243" y="352"/>
                  </a:lnTo>
                  <a:lnTo>
                    <a:pt x="245" y="387"/>
                  </a:lnTo>
                  <a:lnTo>
                    <a:pt x="246" y="424"/>
                  </a:lnTo>
                  <a:lnTo>
                    <a:pt x="243" y="465"/>
                  </a:lnTo>
                  <a:lnTo>
                    <a:pt x="236" y="497"/>
                  </a:lnTo>
                  <a:lnTo>
                    <a:pt x="226" y="527"/>
                  </a:lnTo>
                  <a:lnTo>
                    <a:pt x="218" y="551"/>
                  </a:lnTo>
                  <a:lnTo>
                    <a:pt x="198" y="585"/>
                  </a:lnTo>
                  <a:lnTo>
                    <a:pt x="177" y="615"/>
                  </a:lnTo>
                  <a:lnTo>
                    <a:pt x="151" y="637"/>
                  </a:lnTo>
                  <a:lnTo>
                    <a:pt x="130" y="655"/>
                  </a:lnTo>
                  <a:lnTo>
                    <a:pt x="172" y="637"/>
                  </a:lnTo>
                  <a:lnTo>
                    <a:pt x="202" y="621"/>
                  </a:lnTo>
                  <a:lnTo>
                    <a:pt x="229" y="594"/>
                  </a:lnTo>
                  <a:lnTo>
                    <a:pt x="254" y="565"/>
                  </a:lnTo>
                  <a:lnTo>
                    <a:pt x="273" y="533"/>
                  </a:lnTo>
                  <a:lnTo>
                    <a:pt x="287" y="500"/>
                  </a:lnTo>
                  <a:lnTo>
                    <a:pt x="296" y="474"/>
                  </a:lnTo>
                  <a:lnTo>
                    <a:pt x="306" y="425"/>
                  </a:lnTo>
                  <a:lnTo>
                    <a:pt x="308" y="387"/>
                  </a:lnTo>
                  <a:lnTo>
                    <a:pt x="308" y="357"/>
                  </a:lnTo>
                  <a:lnTo>
                    <a:pt x="306" y="326"/>
                  </a:lnTo>
                  <a:lnTo>
                    <a:pt x="300" y="282"/>
                  </a:lnTo>
                  <a:lnTo>
                    <a:pt x="289" y="244"/>
                  </a:lnTo>
                  <a:lnTo>
                    <a:pt x="275" y="208"/>
                  </a:lnTo>
                  <a:lnTo>
                    <a:pt x="258" y="171"/>
                  </a:lnTo>
                  <a:lnTo>
                    <a:pt x="241" y="141"/>
                  </a:lnTo>
                  <a:lnTo>
                    <a:pt x="219" y="112"/>
                  </a:lnTo>
                  <a:lnTo>
                    <a:pt x="195" y="89"/>
                  </a:lnTo>
                  <a:lnTo>
                    <a:pt x="165" y="66"/>
                  </a:lnTo>
                  <a:lnTo>
                    <a:pt x="136" y="48"/>
                  </a:lnTo>
                  <a:lnTo>
                    <a:pt x="101" y="31"/>
                  </a:lnTo>
                  <a:lnTo>
                    <a:pt x="58" y="16"/>
                  </a:lnTo>
                  <a:lnTo>
                    <a:pt x="0" y="0"/>
                  </a:lnTo>
                  <a:lnTo>
                    <a:pt x="29" y="21"/>
                  </a:lnTo>
                  <a:lnTo>
                    <a:pt x="53" y="34"/>
                  </a:lnTo>
                  <a:lnTo>
                    <a:pt x="74" y="48"/>
                  </a:lnTo>
                  <a:lnTo>
                    <a:pt x="99" y="66"/>
                  </a:lnTo>
                  <a:lnTo>
                    <a:pt x="122" y="80"/>
                  </a:lnTo>
                  <a:lnTo>
                    <a:pt x="140" y="94"/>
                  </a:lnTo>
                  <a:lnTo>
                    <a:pt x="156" y="109"/>
                  </a:lnTo>
                  <a:lnTo>
                    <a:pt x="174" y="128"/>
                  </a:lnTo>
                  <a:lnTo>
                    <a:pt x="192" y="162"/>
                  </a:lnTo>
                  <a:lnTo>
                    <a:pt x="207" y="187"/>
                  </a:lnTo>
                  <a:lnTo>
                    <a:pt x="215" y="211"/>
                  </a:lnTo>
                  <a:lnTo>
                    <a:pt x="225" y="241"/>
                  </a:lnTo>
                  <a:lnTo>
                    <a:pt x="230" y="282"/>
                  </a:lnTo>
                  <a:lnTo>
                    <a:pt x="121" y="296"/>
                  </a:lnTo>
                  <a:close/>
                </a:path>
              </a:pathLst>
            </a:custGeom>
            <a:solidFill>
              <a:srgbClr val="C0C0C0"/>
            </a:solidFill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 lIns="91384" tIns="45692" rIns="91384" bIns="45692"/>
            <a:lstStyle/>
            <a:p>
              <a:endParaRPr lang="ru-RU"/>
            </a:p>
          </p:txBody>
        </p:sp>
        <p:grpSp>
          <p:nvGrpSpPr>
            <p:cNvPr id="1252" name="Group 233"/>
            <p:cNvGrpSpPr>
              <a:grpSpLocks/>
            </p:cNvGrpSpPr>
            <p:nvPr/>
          </p:nvGrpSpPr>
          <p:grpSpPr bwMode="auto">
            <a:xfrm>
              <a:off x="1220" y="1158"/>
              <a:ext cx="155" cy="223"/>
              <a:chOff x="1220" y="1158"/>
              <a:chExt cx="155" cy="223"/>
            </a:xfrm>
          </p:grpSpPr>
          <p:grpSp>
            <p:nvGrpSpPr>
              <p:cNvPr id="1278" name="Group 234"/>
              <p:cNvGrpSpPr>
                <a:grpSpLocks/>
              </p:cNvGrpSpPr>
              <p:nvPr/>
            </p:nvGrpSpPr>
            <p:grpSpPr bwMode="auto">
              <a:xfrm>
                <a:off x="1223" y="1308"/>
                <a:ext cx="152" cy="73"/>
                <a:chOff x="1223" y="1308"/>
                <a:chExt cx="152" cy="73"/>
              </a:xfrm>
            </p:grpSpPr>
            <p:sp>
              <p:nvSpPr>
                <p:cNvPr id="1281" name="Freeform 235"/>
                <p:cNvSpPr>
                  <a:spLocks/>
                </p:cNvSpPr>
                <p:nvPr/>
              </p:nvSpPr>
              <p:spPr bwMode="auto">
                <a:xfrm>
                  <a:off x="1315" y="1308"/>
                  <a:ext cx="60" cy="23"/>
                </a:xfrm>
                <a:custGeom>
                  <a:avLst/>
                  <a:gdLst>
                    <a:gd name="T0" fmla="*/ 0 w 364"/>
                    <a:gd name="T1" fmla="*/ 0 h 141"/>
                    <a:gd name="T2" fmla="*/ 0 w 364"/>
                    <a:gd name="T3" fmla="*/ 0 h 141"/>
                    <a:gd name="T4" fmla="*/ 0 w 364"/>
                    <a:gd name="T5" fmla="*/ 0 h 141"/>
                    <a:gd name="T6" fmla="*/ 0 w 364"/>
                    <a:gd name="T7" fmla="*/ 0 h 141"/>
                    <a:gd name="T8" fmla="*/ 0 w 364"/>
                    <a:gd name="T9" fmla="*/ 0 h 141"/>
                    <a:gd name="T10" fmla="*/ 0 w 364"/>
                    <a:gd name="T11" fmla="*/ 0 h 141"/>
                    <a:gd name="T12" fmla="*/ 0 w 364"/>
                    <a:gd name="T13" fmla="*/ 0 h 141"/>
                    <a:gd name="T14" fmla="*/ 0 w 364"/>
                    <a:gd name="T15" fmla="*/ 0 h 141"/>
                    <a:gd name="T16" fmla="*/ 0 w 364"/>
                    <a:gd name="T17" fmla="*/ 0 h 141"/>
                    <a:gd name="T18" fmla="*/ 0 w 364"/>
                    <a:gd name="T19" fmla="*/ 0 h 141"/>
                    <a:gd name="T20" fmla="*/ 0 w 364"/>
                    <a:gd name="T21" fmla="*/ 0 h 141"/>
                    <a:gd name="T22" fmla="*/ 0 w 364"/>
                    <a:gd name="T23" fmla="*/ 0 h 141"/>
                    <a:gd name="T24" fmla="*/ 0 w 364"/>
                    <a:gd name="T25" fmla="*/ 0 h 141"/>
                    <a:gd name="T26" fmla="*/ 0 w 364"/>
                    <a:gd name="T27" fmla="*/ 0 h 141"/>
                    <a:gd name="T28" fmla="*/ 0 w 364"/>
                    <a:gd name="T29" fmla="*/ 0 h 141"/>
                    <a:gd name="T30" fmla="*/ 0 w 364"/>
                    <a:gd name="T31" fmla="*/ 0 h 141"/>
                    <a:gd name="T32" fmla="*/ 0 w 364"/>
                    <a:gd name="T33" fmla="*/ 0 h 141"/>
                    <a:gd name="T34" fmla="*/ 0 w 364"/>
                    <a:gd name="T35" fmla="*/ 0 h 141"/>
                    <a:gd name="T36" fmla="*/ 0 w 364"/>
                    <a:gd name="T37" fmla="*/ 0 h 141"/>
                    <a:gd name="T38" fmla="*/ 0 w 364"/>
                    <a:gd name="T39" fmla="*/ 0 h 141"/>
                    <a:gd name="T40" fmla="*/ 0 w 364"/>
                    <a:gd name="T41" fmla="*/ 0 h 14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4"/>
                    <a:gd name="T64" fmla="*/ 0 h 141"/>
                    <a:gd name="T65" fmla="*/ 364 w 364"/>
                    <a:gd name="T66" fmla="*/ 141 h 14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4" h="141">
                      <a:moveTo>
                        <a:pt x="10" y="0"/>
                      </a:moveTo>
                      <a:lnTo>
                        <a:pt x="1" y="51"/>
                      </a:lnTo>
                      <a:lnTo>
                        <a:pt x="0" y="109"/>
                      </a:lnTo>
                      <a:lnTo>
                        <a:pt x="44" y="127"/>
                      </a:lnTo>
                      <a:lnTo>
                        <a:pt x="98" y="117"/>
                      </a:lnTo>
                      <a:lnTo>
                        <a:pt x="105" y="96"/>
                      </a:lnTo>
                      <a:lnTo>
                        <a:pt x="132" y="96"/>
                      </a:lnTo>
                      <a:lnTo>
                        <a:pt x="166" y="112"/>
                      </a:lnTo>
                      <a:lnTo>
                        <a:pt x="218" y="138"/>
                      </a:lnTo>
                      <a:lnTo>
                        <a:pt x="282" y="135"/>
                      </a:lnTo>
                      <a:lnTo>
                        <a:pt x="282" y="141"/>
                      </a:lnTo>
                      <a:lnTo>
                        <a:pt x="334" y="135"/>
                      </a:lnTo>
                      <a:lnTo>
                        <a:pt x="351" y="123"/>
                      </a:lnTo>
                      <a:lnTo>
                        <a:pt x="364" y="98"/>
                      </a:lnTo>
                      <a:lnTo>
                        <a:pt x="354" y="78"/>
                      </a:lnTo>
                      <a:lnTo>
                        <a:pt x="309" y="54"/>
                      </a:lnTo>
                      <a:lnTo>
                        <a:pt x="268" y="39"/>
                      </a:lnTo>
                      <a:lnTo>
                        <a:pt x="208" y="30"/>
                      </a:lnTo>
                      <a:lnTo>
                        <a:pt x="161" y="8"/>
                      </a:lnTo>
                      <a:lnTo>
                        <a:pt x="111" y="3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rgbClr val="A0500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82" name="Freeform 236"/>
                <p:cNvSpPr>
                  <a:spLocks/>
                </p:cNvSpPr>
                <p:nvPr/>
              </p:nvSpPr>
              <p:spPr bwMode="auto">
                <a:xfrm>
                  <a:off x="1223" y="1357"/>
                  <a:ext cx="60" cy="24"/>
                </a:xfrm>
                <a:custGeom>
                  <a:avLst/>
                  <a:gdLst>
                    <a:gd name="T0" fmla="*/ 0 w 364"/>
                    <a:gd name="T1" fmla="*/ 0 h 142"/>
                    <a:gd name="T2" fmla="*/ 0 w 364"/>
                    <a:gd name="T3" fmla="*/ 0 h 142"/>
                    <a:gd name="T4" fmla="*/ 0 w 364"/>
                    <a:gd name="T5" fmla="*/ 0 h 142"/>
                    <a:gd name="T6" fmla="*/ 0 w 364"/>
                    <a:gd name="T7" fmla="*/ 0 h 142"/>
                    <a:gd name="T8" fmla="*/ 0 w 364"/>
                    <a:gd name="T9" fmla="*/ 0 h 142"/>
                    <a:gd name="T10" fmla="*/ 0 w 364"/>
                    <a:gd name="T11" fmla="*/ 0 h 142"/>
                    <a:gd name="T12" fmla="*/ 0 w 364"/>
                    <a:gd name="T13" fmla="*/ 0 h 142"/>
                    <a:gd name="T14" fmla="*/ 0 w 364"/>
                    <a:gd name="T15" fmla="*/ 0 h 142"/>
                    <a:gd name="T16" fmla="*/ 0 w 364"/>
                    <a:gd name="T17" fmla="*/ 0 h 142"/>
                    <a:gd name="T18" fmla="*/ 0 w 364"/>
                    <a:gd name="T19" fmla="*/ 0 h 142"/>
                    <a:gd name="T20" fmla="*/ 0 w 364"/>
                    <a:gd name="T21" fmla="*/ 0 h 142"/>
                    <a:gd name="T22" fmla="*/ 0 w 364"/>
                    <a:gd name="T23" fmla="*/ 0 h 142"/>
                    <a:gd name="T24" fmla="*/ 0 w 364"/>
                    <a:gd name="T25" fmla="*/ 0 h 142"/>
                    <a:gd name="T26" fmla="*/ 0 w 364"/>
                    <a:gd name="T27" fmla="*/ 0 h 142"/>
                    <a:gd name="T28" fmla="*/ 0 w 364"/>
                    <a:gd name="T29" fmla="*/ 0 h 142"/>
                    <a:gd name="T30" fmla="*/ 0 w 364"/>
                    <a:gd name="T31" fmla="*/ 0 h 142"/>
                    <a:gd name="T32" fmla="*/ 0 w 364"/>
                    <a:gd name="T33" fmla="*/ 0 h 142"/>
                    <a:gd name="T34" fmla="*/ 0 w 364"/>
                    <a:gd name="T35" fmla="*/ 0 h 142"/>
                    <a:gd name="T36" fmla="*/ 0 w 364"/>
                    <a:gd name="T37" fmla="*/ 0 h 142"/>
                    <a:gd name="T38" fmla="*/ 0 w 364"/>
                    <a:gd name="T39" fmla="*/ 0 h 142"/>
                    <a:gd name="T40" fmla="*/ 0 w 364"/>
                    <a:gd name="T41" fmla="*/ 0 h 1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4"/>
                    <a:gd name="T64" fmla="*/ 0 h 142"/>
                    <a:gd name="T65" fmla="*/ 364 w 364"/>
                    <a:gd name="T66" fmla="*/ 142 h 1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4" h="142">
                      <a:moveTo>
                        <a:pt x="9" y="0"/>
                      </a:moveTo>
                      <a:lnTo>
                        <a:pt x="1" y="54"/>
                      </a:lnTo>
                      <a:lnTo>
                        <a:pt x="0" y="112"/>
                      </a:lnTo>
                      <a:lnTo>
                        <a:pt x="44" y="128"/>
                      </a:lnTo>
                      <a:lnTo>
                        <a:pt x="97" y="118"/>
                      </a:lnTo>
                      <a:lnTo>
                        <a:pt x="104" y="97"/>
                      </a:lnTo>
                      <a:lnTo>
                        <a:pt x="132" y="97"/>
                      </a:lnTo>
                      <a:lnTo>
                        <a:pt x="166" y="115"/>
                      </a:lnTo>
                      <a:lnTo>
                        <a:pt x="218" y="139"/>
                      </a:lnTo>
                      <a:lnTo>
                        <a:pt x="281" y="137"/>
                      </a:lnTo>
                      <a:lnTo>
                        <a:pt x="281" y="142"/>
                      </a:lnTo>
                      <a:lnTo>
                        <a:pt x="334" y="137"/>
                      </a:lnTo>
                      <a:lnTo>
                        <a:pt x="351" y="125"/>
                      </a:lnTo>
                      <a:lnTo>
                        <a:pt x="364" y="101"/>
                      </a:lnTo>
                      <a:lnTo>
                        <a:pt x="354" y="80"/>
                      </a:lnTo>
                      <a:lnTo>
                        <a:pt x="309" y="57"/>
                      </a:lnTo>
                      <a:lnTo>
                        <a:pt x="268" y="39"/>
                      </a:lnTo>
                      <a:lnTo>
                        <a:pt x="208" y="31"/>
                      </a:lnTo>
                      <a:lnTo>
                        <a:pt x="161" y="10"/>
                      </a:lnTo>
                      <a:lnTo>
                        <a:pt x="111" y="3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A0500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</p:grpSp>
          <p:sp>
            <p:nvSpPr>
              <p:cNvPr id="1279" name="Freeform 237"/>
              <p:cNvSpPr>
                <a:spLocks/>
              </p:cNvSpPr>
              <p:nvPr/>
            </p:nvSpPr>
            <p:spPr bwMode="auto">
              <a:xfrm>
                <a:off x="1221" y="1173"/>
                <a:ext cx="58" cy="189"/>
              </a:xfrm>
              <a:custGeom>
                <a:avLst/>
                <a:gdLst>
                  <a:gd name="T0" fmla="*/ 0 w 351"/>
                  <a:gd name="T1" fmla="*/ 0 h 1134"/>
                  <a:gd name="T2" fmla="*/ 0 w 351"/>
                  <a:gd name="T3" fmla="*/ 0 h 1134"/>
                  <a:gd name="T4" fmla="*/ 0 w 351"/>
                  <a:gd name="T5" fmla="*/ 0 h 1134"/>
                  <a:gd name="T6" fmla="*/ 0 w 351"/>
                  <a:gd name="T7" fmla="*/ 0 h 1134"/>
                  <a:gd name="T8" fmla="*/ 0 w 351"/>
                  <a:gd name="T9" fmla="*/ 0 h 1134"/>
                  <a:gd name="T10" fmla="*/ 0 w 351"/>
                  <a:gd name="T11" fmla="*/ 0 h 1134"/>
                  <a:gd name="T12" fmla="*/ 0 w 351"/>
                  <a:gd name="T13" fmla="*/ 0 h 1134"/>
                  <a:gd name="T14" fmla="*/ 0 w 351"/>
                  <a:gd name="T15" fmla="*/ 0 h 1134"/>
                  <a:gd name="T16" fmla="*/ 0 w 351"/>
                  <a:gd name="T17" fmla="*/ 0 h 1134"/>
                  <a:gd name="T18" fmla="*/ 0 w 351"/>
                  <a:gd name="T19" fmla="*/ 0 h 1134"/>
                  <a:gd name="T20" fmla="*/ 0 w 351"/>
                  <a:gd name="T21" fmla="*/ 0 h 1134"/>
                  <a:gd name="T22" fmla="*/ 0 w 351"/>
                  <a:gd name="T23" fmla="*/ 0 h 1134"/>
                  <a:gd name="T24" fmla="*/ 0 w 351"/>
                  <a:gd name="T25" fmla="*/ 0 h 1134"/>
                  <a:gd name="T26" fmla="*/ 0 w 351"/>
                  <a:gd name="T27" fmla="*/ 0 h 1134"/>
                  <a:gd name="T28" fmla="*/ 0 w 351"/>
                  <a:gd name="T29" fmla="*/ 0 h 1134"/>
                  <a:gd name="T30" fmla="*/ 0 w 351"/>
                  <a:gd name="T31" fmla="*/ 0 h 1134"/>
                  <a:gd name="T32" fmla="*/ 0 w 351"/>
                  <a:gd name="T33" fmla="*/ 0 h 1134"/>
                  <a:gd name="T34" fmla="*/ 0 w 351"/>
                  <a:gd name="T35" fmla="*/ 0 h 1134"/>
                  <a:gd name="T36" fmla="*/ 0 w 351"/>
                  <a:gd name="T37" fmla="*/ 0 h 1134"/>
                  <a:gd name="T38" fmla="*/ 0 w 351"/>
                  <a:gd name="T39" fmla="*/ 0 h 1134"/>
                  <a:gd name="T40" fmla="*/ 0 w 351"/>
                  <a:gd name="T41" fmla="*/ 0 h 1134"/>
                  <a:gd name="T42" fmla="*/ 0 w 351"/>
                  <a:gd name="T43" fmla="*/ 0 h 1134"/>
                  <a:gd name="T44" fmla="*/ 0 w 351"/>
                  <a:gd name="T45" fmla="*/ 0 h 1134"/>
                  <a:gd name="T46" fmla="*/ 0 w 351"/>
                  <a:gd name="T47" fmla="*/ 0 h 113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351"/>
                  <a:gd name="T73" fmla="*/ 0 h 1134"/>
                  <a:gd name="T74" fmla="*/ 351 w 351"/>
                  <a:gd name="T75" fmla="*/ 1134 h 113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351" h="1134">
                    <a:moveTo>
                      <a:pt x="14" y="8"/>
                    </a:moveTo>
                    <a:lnTo>
                      <a:pt x="0" y="102"/>
                    </a:lnTo>
                    <a:lnTo>
                      <a:pt x="11" y="218"/>
                    </a:lnTo>
                    <a:lnTo>
                      <a:pt x="57" y="360"/>
                    </a:lnTo>
                    <a:lnTo>
                      <a:pt x="85" y="513"/>
                    </a:lnTo>
                    <a:lnTo>
                      <a:pt x="101" y="604"/>
                    </a:lnTo>
                    <a:lnTo>
                      <a:pt x="85" y="773"/>
                    </a:lnTo>
                    <a:lnTo>
                      <a:pt x="57" y="942"/>
                    </a:lnTo>
                    <a:lnTo>
                      <a:pt x="20" y="1103"/>
                    </a:lnTo>
                    <a:lnTo>
                      <a:pt x="94" y="1113"/>
                    </a:lnTo>
                    <a:lnTo>
                      <a:pt x="171" y="1134"/>
                    </a:lnTo>
                    <a:lnTo>
                      <a:pt x="201" y="1131"/>
                    </a:lnTo>
                    <a:lnTo>
                      <a:pt x="246" y="1108"/>
                    </a:lnTo>
                    <a:lnTo>
                      <a:pt x="264" y="942"/>
                    </a:lnTo>
                    <a:lnTo>
                      <a:pt x="287" y="750"/>
                    </a:lnTo>
                    <a:lnTo>
                      <a:pt x="312" y="617"/>
                    </a:lnTo>
                    <a:lnTo>
                      <a:pt x="318" y="561"/>
                    </a:lnTo>
                    <a:lnTo>
                      <a:pt x="311" y="484"/>
                    </a:lnTo>
                    <a:lnTo>
                      <a:pt x="318" y="406"/>
                    </a:lnTo>
                    <a:lnTo>
                      <a:pt x="327" y="312"/>
                    </a:lnTo>
                    <a:lnTo>
                      <a:pt x="335" y="180"/>
                    </a:lnTo>
                    <a:lnTo>
                      <a:pt x="335" y="70"/>
                    </a:lnTo>
                    <a:lnTo>
                      <a:pt x="351" y="0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0000E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80" name="Freeform 238"/>
              <p:cNvSpPr>
                <a:spLocks/>
              </p:cNvSpPr>
              <p:nvPr/>
            </p:nvSpPr>
            <p:spPr bwMode="auto">
              <a:xfrm>
                <a:off x="1220" y="1158"/>
                <a:ext cx="136" cy="155"/>
              </a:xfrm>
              <a:custGeom>
                <a:avLst/>
                <a:gdLst>
                  <a:gd name="T0" fmla="*/ 0 w 820"/>
                  <a:gd name="T1" fmla="*/ 0 h 933"/>
                  <a:gd name="T2" fmla="*/ 0 w 820"/>
                  <a:gd name="T3" fmla="*/ 0 h 933"/>
                  <a:gd name="T4" fmla="*/ 0 w 820"/>
                  <a:gd name="T5" fmla="*/ 0 h 933"/>
                  <a:gd name="T6" fmla="*/ 0 w 820"/>
                  <a:gd name="T7" fmla="*/ 0 h 933"/>
                  <a:gd name="T8" fmla="*/ 0 w 820"/>
                  <a:gd name="T9" fmla="*/ 0 h 933"/>
                  <a:gd name="T10" fmla="*/ 0 w 820"/>
                  <a:gd name="T11" fmla="*/ 0 h 933"/>
                  <a:gd name="T12" fmla="*/ 0 w 820"/>
                  <a:gd name="T13" fmla="*/ 0 h 933"/>
                  <a:gd name="T14" fmla="*/ 0 w 820"/>
                  <a:gd name="T15" fmla="*/ 0 h 933"/>
                  <a:gd name="T16" fmla="*/ 0 w 820"/>
                  <a:gd name="T17" fmla="*/ 0 h 933"/>
                  <a:gd name="T18" fmla="*/ 0 w 820"/>
                  <a:gd name="T19" fmla="*/ 0 h 933"/>
                  <a:gd name="T20" fmla="*/ 0 w 820"/>
                  <a:gd name="T21" fmla="*/ 0 h 933"/>
                  <a:gd name="T22" fmla="*/ 0 w 820"/>
                  <a:gd name="T23" fmla="*/ 0 h 933"/>
                  <a:gd name="T24" fmla="*/ 0 w 820"/>
                  <a:gd name="T25" fmla="*/ 0 h 933"/>
                  <a:gd name="T26" fmla="*/ 0 w 820"/>
                  <a:gd name="T27" fmla="*/ 0 h 933"/>
                  <a:gd name="T28" fmla="*/ 0 w 820"/>
                  <a:gd name="T29" fmla="*/ 0 h 933"/>
                  <a:gd name="T30" fmla="*/ 0 w 820"/>
                  <a:gd name="T31" fmla="*/ 0 h 933"/>
                  <a:gd name="T32" fmla="*/ 0 w 820"/>
                  <a:gd name="T33" fmla="*/ 0 h 933"/>
                  <a:gd name="T34" fmla="*/ 0 w 820"/>
                  <a:gd name="T35" fmla="*/ 0 h 933"/>
                  <a:gd name="T36" fmla="*/ 0 w 820"/>
                  <a:gd name="T37" fmla="*/ 0 h 933"/>
                  <a:gd name="T38" fmla="*/ 0 w 820"/>
                  <a:gd name="T39" fmla="*/ 0 h 933"/>
                  <a:gd name="T40" fmla="*/ 0 w 820"/>
                  <a:gd name="T41" fmla="*/ 0 h 933"/>
                  <a:gd name="T42" fmla="*/ 0 w 820"/>
                  <a:gd name="T43" fmla="*/ 0 h 933"/>
                  <a:gd name="T44" fmla="*/ 0 w 820"/>
                  <a:gd name="T45" fmla="*/ 0 h 933"/>
                  <a:gd name="T46" fmla="*/ 0 w 820"/>
                  <a:gd name="T47" fmla="*/ 0 h 933"/>
                  <a:gd name="T48" fmla="*/ 0 w 820"/>
                  <a:gd name="T49" fmla="*/ 0 h 933"/>
                  <a:gd name="T50" fmla="*/ 0 w 820"/>
                  <a:gd name="T51" fmla="*/ 0 h 933"/>
                  <a:gd name="T52" fmla="*/ 0 w 820"/>
                  <a:gd name="T53" fmla="*/ 0 h 933"/>
                  <a:gd name="T54" fmla="*/ 0 w 820"/>
                  <a:gd name="T55" fmla="*/ 0 h 933"/>
                  <a:gd name="T56" fmla="*/ 0 w 820"/>
                  <a:gd name="T57" fmla="*/ 0 h 933"/>
                  <a:gd name="T58" fmla="*/ 0 w 820"/>
                  <a:gd name="T59" fmla="*/ 0 h 933"/>
                  <a:gd name="T60" fmla="*/ 0 w 820"/>
                  <a:gd name="T61" fmla="*/ 0 h 933"/>
                  <a:gd name="T62" fmla="*/ 0 w 820"/>
                  <a:gd name="T63" fmla="*/ 0 h 933"/>
                  <a:gd name="T64" fmla="*/ 0 w 820"/>
                  <a:gd name="T65" fmla="*/ 0 h 933"/>
                  <a:gd name="T66" fmla="*/ 0 w 820"/>
                  <a:gd name="T67" fmla="*/ 0 h 93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20"/>
                  <a:gd name="T103" fmla="*/ 0 h 933"/>
                  <a:gd name="T104" fmla="*/ 820 w 820"/>
                  <a:gd name="T105" fmla="*/ 933 h 93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20" h="933">
                    <a:moveTo>
                      <a:pt x="560" y="913"/>
                    </a:moveTo>
                    <a:lnTo>
                      <a:pt x="612" y="919"/>
                    </a:lnTo>
                    <a:lnTo>
                      <a:pt x="678" y="933"/>
                    </a:lnTo>
                    <a:lnTo>
                      <a:pt x="733" y="930"/>
                    </a:lnTo>
                    <a:lnTo>
                      <a:pt x="765" y="912"/>
                    </a:lnTo>
                    <a:lnTo>
                      <a:pt x="792" y="710"/>
                    </a:lnTo>
                    <a:lnTo>
                      <a:pt x="800" y="577"/>
                    </a:lnTo>
                    <a:lnTo>
                      <a:pt x="808" y="443"/>
                    </a:lnTo>
                    <a:lnTo>
                      <a:pt x="816" y="359"/>
                    </a:lnTo>
                    <a:lnTo>
                      <a:pt x="820" y="303"/>
                    </a:lnTo>
                    <a:lnTo>
                      <a:pt x="797" y="249"/>
                    </a:lnTo>
                    <a:lnTo>
                      <a:pt x="767" y="222"/>
                    </a:lnTo>
                    <a:lnTo>
                      <a:pt x="737" y="212"/>
                    </a:lnTo>
                    <a:lnTo>
                      <a:pt x="662" y="188"/>
                    </a:lnTo>
                    <a:lnTo>
                      <a:pt x="534" y="156"/>
                    </a:lnTo>
                    <a:lnTo>
                      <a:pt x="414" y="120"/>
                    </a:lnTo>
                    <a:lnTo>
                      <a:pt x="358" y="94"/>
                    </a:lnTo>
                    <a:lnTo>
                      <a:pt x="334" y="38"/>
                    </a:lnTo>
                    <a:lnTo>
                      <a:pt x="318" y="0"/>
                    </a:lnTo>
                    <a:lnTo>
                      <a:pt x="262" y="15"/>
                    </a:lnTo>
                    <a:lnTo>
                      <a:pt x="173" y="23"/>
                    </a:lnTo>
                    <a:lnTo>
                      <a:pt x="108" y="31"/>
                    </a:lnTo>
                    <a:lnTo>
                      <a:pt x="0" y="27"/>
                    </a:lnTo>
                    <a:lnTo>
                      <a:pt x="0" y="142"/>
                    </a:lnTo>
                    <a:lnTo>
                      <a:pt x="21" y="230"/>
                    </a:lnTo>
                    <a:lnTo>
                      <a:pt x="85" y="274"/>
                    </a:lnTo>
                    <a:lnTo>
                      <a:pt x="163" y="329"/>
                    </a:lnTo>
                    <a:lnTo>
                      <a:pt x="284" y="370"/>
                    </a:lnTo>
                    <a:lnTo>
                      <a:pt x="386" y="394"/>
                    </a:lnTo>
                    <a:lnTo>
                      <a:pt x="477" y="406"/>
                    </a:lnTo>
                    <a:lnTo>
                      <a:pt x="553" y="411"/>
                    </a:lnTo>
                    <a:lnTo>
                      <a:pt x="607" y="428"/>
                    </a:lnTo>
                    <a:lnTo>
                      <a:pt x="598" y="624"/>
                    </a:lnTo>
                    <a:lnTo>
                      <a:pt x="560" y="913"/>
                    </a:lnTo>
                    <a:close/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</p:grpSp>
        <p:grpSp>
          <p:nvGrpSpPr>
            <p:cNvPr id="1253" name="Group 239"/>
            <p:cNvGrpSpPr>
              <a:grpSpLocks/>
            </p:cNvGrpSpPr>
            <p:nvPr/>
          </p:nvGrpSpPr>
          <p:grpSpPr bwMode="auto">
            <a:xfrm>
              <a:off x="1205" y="1043"/>
              <a:ext cx="239" cy="174"/>
              <a:chOff x="1205" y="1043"/>
              <a:chExt cx="239" cy="174"/>
            </a:xfrm>
          </p:grpSpPr>
          <p:sp>
            <p:nvSpPr>
              <p:cNvPr id="1273" name="Freeform 240"/>
              <p:cNvSpPr>
                <a:spLocks/>
              </p:cNvSpPr>
              <p:nvPr/>
            </p:nvSpPr>
            <p:spPr bwMode="auto">
              <a:xfrm>
                <a:off x="1220" y="1046"/>
                <a:ext cx="80" cy="139"/>
              </a:xfrm>
              <a:custGeom>
                <a:avLst/>
                <a:gdLst>
                  <a:gd name="T0" fmla="*/ 0 w 476"/>
                  <a:gd name="T1" fmla="*/ 0 h 835"/>
                  <a:gd name="T2" fmla="*/ 0 w 476"/>
                  <a:gd name="T3" fmla="*/ 0 h 835"/>
                  <a:gd name="T4" fmla="*/ 0 w 476"/>
                  <a:gd name="T5" fmla="*/ 0 h 835"/>
                  <a:gd name="T6" fmla="*/ 0 w 476"/>
                  <a:gd name="T7" fmla="*/ 0 h 835"/>
                  <a:gd name="T8" fmla="*/ 0 w 476"/>
                  <a:gd name="T9" fmla="*/ 0 h 835"/>
                  <a:gd name="T10" fmla="*/ 0 w 476"/>
                  <a:gd name="T11" fmla="*/ 0 h 835"/>
                  <a:gd name="T12" fmla="*/ 0 w 476"/>
                  <a:gd name="T13" fmla="*/ 0 h 835"/>
                  <a:gd name="T14" fmla="*/ 0 w 476"/>
                  <a:gd name="T15" fmla="*/ 0 h 835"/>
                  <a:gd name="T16" fmla="*/ 0 w 476"/>
                  <a:gd name="T17" fmla="*/ 0 h 835"/>
                  <a:gd name="T18" fmla="*/ 0 w 476"/>
                  <a:gd name="T19" fmla="*/ 0 h 835"/>
                  <a:gd name="T20" fmla="*/ 0 w 476"/>
                  <a:gd name="T21" fmla="*/ 0 h 835"/>
                  <a:gd name="T22" fmla="*/ 0 w 476"/>
                  <a:gd name="T23" fmla="*/ 0 h 835"/>
                  <a:gd name="T24" fmla="*/ 0 w 476"/>
                  <a:gd name="T25" fmla="*/ 0 h 835"/>
                  <a:gd name="T26" fmla="*/ 0 w 476"/>
                  <a:gd name="T27" fmla="*/ 0 h 835"/>
                  <a:gd name="T28" fmla="*/ 0 w 476"/>
                  <a:gd name="T29" fmla="*/ 0 h 835"/>
                  <a:gd name="T30" fmla="*/ 0 w 476"/>
                  <a:gd name="T31" fmla="*/ 0 h 835"/>
                  <a:gd name="T32" fmla="*/ 0 w 476"/>
                  <a:gd name="T33" fmla="*/ 0 h 835"/>
                  <a:gd name="T34" fmla="*/ 0 w 476"/>
                  <a:gd name="T35" fmla="*/ 0 h 835"/>
                  <a:gd name="T36" fmla="*/ 0 w 476"/>
                  <a:gd name="T37" fmla="*/ 0 h 835"/>
                  <a:gd name="T38" fmla="*/ 0 w 476"/>
                  <a:gd name="T39" fmla="*/ 0 h 835"/>
                  <a:gd name="T40" fmla="*/ 0 w 476"/>
                  <a:gd name="T41" fmla="*/ 0 h 835"/>
                  <a:gd name="T42" fmla="*/ 0 w 476"/>
                  <a:gd name="T43" fmla="*/ 0 h 835"/>
                  <a:gd name="T44" fmla="*/ 0 w 476"/>
                  <a:gd name="T45" fmla="*/ 0 h 835"/>
                  <a:gd name="T46" fmla="*/ 0 w 476"/>
                  <a:gd name="T47" fmla="*/ 0 h 835"/>
                  <a:gd name="T48" fmla="*/ 0 w 476"/>
                  <a:gd name="T49" fmla="*/ 0 h 835"/>
                  <a:gd name="T50" fmla="*/ 0 w 476"/>
                  <a:gd name="T51" fmla="*/ 0 h 83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76"/>
                  <a:gd name="T79" fmla="*/ 0 h 835"/>
                  <a:gd name="T80" fmla="*/ 476 w 476"/>
                  <a:gd name="T81" fmla="*/ 835 h 83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76" h="835">
                    <a:moveTo>
                      <a:pt x="341" y="775"/>
                    </a:moveTo>
                    <a:lnTo>
                      <a:pt x="368" y="735"/>
                    </a:lnTo>
                    <a:lnTo>
                      <a:pt x="385" y="688"/>
                    </a:lnTo>
                    <a:lnTo>
                      <a:pt x="397" y="647"/>
                    </a:lnTo>
                    <a:lnTo>
                      <a:pt x="404" y="600"/>
                    </a:lnTo>
                    <a:lnTo>
                      <a:pt x="406" y="549"/>
                    </a:lnTo>
                    <a:lnTo>
                      <a:pt x="403" y="509"/>
                    </a:lnTo>
                    <a:lnTo>
                      <a:pt x="389" y="442"/>
                    </a:lnTo>
                    <a:lnTo>
                      <a:pt x="405" y="327"/>
                    </a:lnTo>
                    <a:lnTo>
                      <a:pt x="386" y="215"/>
                    </a:lnTo>
                    <a:lnTo>
                      <a:pt x="476" y="272"/>
                    </a:lnTo>
                    <a:lnTo>
                      <a:pt x="466" y="202"/>
                    </a:lnTo>
                    <a:lnTo>
                      <a:pt x="458" y="134"/>
                    </a:lnTo>
                    <a:lnTo>
                      <a:pt x="450" y="79"/>
                    </a:lnTo>
                    <a:lnTo>
                      <a:pt x="349" y="29"/>
                    </a:lnTo>
                    <a:lnTo>
                      <a:pt x="282" y="7"/>
                    </a:lnTo>
                    <a:lnTo>
                      <a:pt x="145" y="0"/>
                    </a:lnTo>
                    <a:lnTo>
                      <a:pt x="56" y="38"/>
                    </a:lnTo>
                    <a:lnTo>
                      <a:pt x="15" y="134"/>
                    </a:lnTo>
                    <a:lnTo>
                      <a:pt x="0" y="315"/>
                    </a:lnTo>
                    <a:lnTo>
                      <a:pt x="8" y="501"/>
                    </a:lnTo>
                    <a:lnTo>
                      <a:pt x="23" y="665"/>
                    </a:lnTo>
                    <a:lnTo>
                      <a:pt x="15" y="815"/>
                    </a:lnTo>
                    <a:lnTo>
                      <a:pt x="93" y="835"/>
                    </a:lnTo>
                    <a:lnTo>
                      <a:pt x="238" y="815"/>
                    </a:lnTo>
                    <a:lnTo>
                      <a:pt x="341" y="775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74" name="Freeform 241"/>
              <p:cNvSpPr>
                <a:spLocks/>
              </p:cNvSpPr>
              <p:nvPr/>
            </p:nvSpPr>
            <p:spPr bwMode="auto">
              <a:xfrm>
                <a:off x="1389" y="1086"/>
                <a:ext cx="55" cy="27"/>
              </a:xfrm>
              <a:custGeom>
                <a:avLst/>
                <a:gdLst>
                  <a:gd name="T0" fmla="*/ 0 w 332"/>
                  <a:gd name="T1" fmla="*/ 0 h 158"/>
                  <a:gd name="T2" fmla="*/ 0 w 332"/>
                  <a:gd name="T3" fmla="*/ 0 h 158"/>
                  <a:gd name="T4" fmla="*/ 0 w 332"/>
                  <a:gd name="T5" fmla="*/ 0 h 158"/>
                  <a:gd name="T6" fmla="*/ 0 w 332"/>
                  <a:gd name="T7" fmla="*/ 0 h 158"/>
                  <a:gd name="T8" fmla="*/ 0 w 332"/>
                  <a:gd name="T9" fmla="*/ 0 h 158"/>
                  <a:gd name="T10" fmla="*/ 0 w 332"/>
                  <a:gd name="T11" fmla="*/ 0 h 158"/>
                  <a:gd name="T12" fmla="*/ 0 w 332"/>
                  <a:gd name="T13" fmla="*/ 0 h 158"/>
                  <a:gd name="T14" fmla="*/ 0 w 332"/>
                  <a:gd name="T15" fmla="*/ 0 h 158"/>
                  <a:gd name="T16" fmla="*/ 0 w 332"/>
                  <a:gd name="T17" fmla="*/ 0 h 158"/>
                  <a:gd name="T18" fmla="*/ 0 w 332"/>
                  <a:gd name="T19" fmla="*/ 0 h 158"/>
                  <a:gd name="T20" fmla="*/ 0 w 332"/>
                  <a:gd name="T21" fmla="*/ 0 h 158"/>
                  <a:gd name="T22" fmla="*/ 0 w 332"/>
                  <a:gd name="T23" fmla="*/ 0 h 158"/>
                  <a:gd name="T24" fmla="*/ 0 w 332"/>
                  <a:gd name="T25" fmla="*/ 0 h 158"/>
                  <a:gd name="T26" fmla="*/ 0 w 332"/>
                  <a:gd name="T27" fmla="*/ 0 h 158"/>
                  <a:gd name="T28" fmla="*/ 0 w 332"/>
                  <a:gd name="T29" fmla="*/ 0 h 158"/>
                  <a:gd name="T30" fmla="*/ 0 w 332"/>
                  <a:gd name="T31" fmla="*/ 0 h 158"/>
                  <a:gd name="T32" fmla="*/ 0 w 332"/>
                  <a:gd name="T33" fmla="*/ 0 h 158"/>
                  <a:gd name="T34" fmla="*/ 0 w 332"/>
                  <a:gd name="T35" fmla="*/ 0 h 158"/>
                  <a:gd name="T36" fmla="*/ 0 w 332"/>
                  <a:gd name="T37" fmla="*/ 0 h 158"/>
                  <a:gd name="T38" fmla="*/ 0 w 332"/>
                  <a:gd name="T39" fmla="*/ 0 h 158"/>
                  <a:gd name="T40" fmla="*/ 0 w 332"/>
                  <a:gd name="T41" fmla="*/ 0 h 158"/>
                  <a:gd name="T42" fmla="*/ 0 w 332"/>
                  <a:gd name="T43" fmla="*/ 0 h 158"/>
                  <a:gd name="T44" fmla="*/ 0 w 332"/>
                  <a:gd name="T45" fmla="*/ 0 h 158"/>
                  <a:gd name="T46" fmla="*/ 0 w 332"/>
                  <a:gd name="T47" fmla="*/ 0 h 158"/>
                  <a:gd name="T48" fmla="*/ 0 w 332"/>
                  <a:gd name="T49" fmla="*/ 0 h 15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32"/>
                  <a:gd name="T76" fmla="*/ 0 h 158"/>
                  <a:gd name="T77" fmla="*/ 332 w 332"/>
                  <a:gd name="T78" fmla="*/ 158 h 15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32" h="158">
                    <a:moveTo>
                      <a:pt x="92" y="51"/>
                    </a:moveTo>
                    <a:lnTo>
                      <a:pt x="119" y="44"/>
                    </a:lnTo>
                    <a:lnTo>
                      <a:pt x="148" y="18"/>
                    </a:lnTo>
                    <a:lnTo>
                      <a:pt x="179" y="0"/>
                    </a:lnTo>
                    <a:lnTo>
                      <a:pt x="217" y="3"/>
                    </a:lnTo>
                    <a:lnTo>
                      <a:pt x="239" y="21"/>
                    </a:lnTo>
                    <a:lnTo>
                      <a:pt x="239" y="37"/>
                    </a:lnTo>
                    <a:lnTo>
                      <a:pt x="217" y="40"/>
                    </a:lnTo>
                    <a:lnTo>
                      <a:pt x="198" y="35"/>
                    </a:lnTo>
                    <a:lnTo>
                      <a:pt x="180" y="49"/>
                    </a:lnTo>
                    <a:lnTo>
                      <a:pt x="204" y="70"/>
                    </a:lnTo>
                    <a:lnTo>
                      <a:pt x="246" y="84"/>
                    </a:lnTo>
                    <a:lnTo>
                      <a:pt x="332" y="74"/>
                    </a:lnTo>
                    <a:lnTo>
                      <a:pt x="319" y="110"/>
                    </a:lnTo>
                    <a:lnTo>
                      <a:pt x="297" y="135"/>
                    </a:lnTo>
                    <a:lnTo>
                      <a:pt x="273" y="149"/>
                    </a:lnTo>
                    <a:lnTo>
                      <a:pt x="242" y="157"/>
                    </a:lnTo>
                    <a:lnTo>
                      <a:pt x="211" y="158"/>
                    </a:lnTo>
                    <a:lnTo>
                      <a:pt x="196" y="157"/>
                    </a:lnTo>
                    <a:lnTo>
                      <a:pt x="156" y="139"/>
                    </a:lnTo>
                    <a:lnTo>
                      <a:pt x="129" y="131"/>
                    </a:lnTo>
                    <a:lnTo>
                      <a:pt x="92" y="136"/>
                    </a:lnTo>
                    <a:lnTo>
                      <a:pt x="7" y="136"/>
                    </a:lnTo>
                    <a:lnTo>
                      <a:pt x="0" y="51"/>
                    </a:lnTo>
                    <a:lnTo>
                      <a:pt x="92" y="51"/>
                    </a:lnTo>
                    <a:close/>
                  </a:path>
                </a:pathLst>
              </a:custGeom>
              <a:solidFill>
                <a:srgbClr val="FFE0C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75" name="Freeform 242"/>
              <p:cNvSpPr>
                <a:spLocks/>
              </p:cNvSpPr>
              <p:nvPr/>
            </p:nvSpPr>
            <p:spPr bwMode="auto">
              <a:xfrm>
                <a:off x="1399" y="1091"/>
                <a:ext cx="9" cy="21"/>
              </a:xfrm>
              <a:custGeom>
                <a:avLst/>
                <a:gdLst>
                  <a:gd name="T0" fmla="*/ 0 w 52"/>
                  <a:gd name="T1" fmla="*/ 0 h 130"/>
                  <a:gd name="T2" fmla="*/ 0 w 52"/>
                  <a:gd name="T3" fmla="*/ 0 h 130"/>
                  <a:gd name="T4" fmla="*/ 0 w 52"/>
                  <a:gd name="T5" fmla="*/ 0 h 130"/>
                  <a:gd name="T6" fmla="*/ 0 w 52"/>
                  <a:gd name="T7" fmla="*/ 0 h 130"/>
                  <a:gd name="T8" fmla="*/ 0 w 52"/>
                  <a:gd name="T9" fmla="*/ 0 h 130"/>
                  <a:gd name="T10" fmla="*/ 0 w 52"/>
                  <a:gd name="T11" fmla="*/ 0 h 1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130"/>
                  <a:gd name="T20" fmla="*/ 52 w 52"/>
                  <a:gd name="T21" fmla="*/ 130 h 1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130">
                    <a:moveTo>
                      <a:pt x="0" y="0"/>
                    </a:moveTo>
                    <a:lnTo>
                      <a:pt x="52" y="7"/>
                    </a:lnTo>
                    <a:lnTo>
                      <a:pt x="45" y="67"/>
                    </a:lnTo>
                    <a:lnTo>
                      <a:pt x="45" y="130"/>
                    </a:lnTo>
                    <a:lnTo>
                      <a:pt x="5" y="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76" name="Freeform 243"/>
              <p:cNvSpPr>
                <a:spLocks/>
              </p:cNvSpPr>
              <p:nvPr/>
            </p:nvSpPr>
            <p:spPr bwMode="auto">
              <a:xfrm>
                <a:off x="1205" y="1043"/>
                <a:ext cx="199" cy="174"/>
              </a:xfrm>
              <a:custGeom>
                <a:avLst/>
                <a:gdLst>
                  <a:gd name="T0" fmla="*/ 0 w 1191"/>
                  <a:gd name="T1" fmla="*/ 0 h 1042"/>
                  <a:gd name="T2" fmla="*/ 0 w 1191"/>
                  <a:gd name="T3" fmla="*/ 0 h 1042"/>
                  <a:gd name="T4" fmla="*/ 0 w 1191"/>
                  <a:gd name="T5" fmla="*/ 0 h 1042"/>
                  <a:gd name="T6" fmla="*/ 0 w 1191"/>
                  <a:gd name="T7" fmla="*/ 0 h 1042"/>
                  <a:gd name="T8" fmla="*/ 0 w 1191"/>
                  <a:gd name="T9" fmla="*/ 0 h 1042"/>
                  <a:gd name="T10" fmla="*/ 0 w 1191"/>
                  <a:gd name="T11" fmla="*/ 0 h 1042"/>
                  <a:gd name="T12" fmla="*/ 0 w 1191"/>
                  <a:gd name="T13" fmla="*/ 0 h 1042"/>
                  <a:gd name="T14" fmla="*/ 0 w 1191"/>
                  <a:gd name="T15" fmla="*/ 0 h 1042"/>
                  <a:gd name="T16" fmla="*/ 0 w 1191"/>
                  <a:gd name="T17" fmla="*/ 0 h 1042"/>
                  <a:gd name="T18" fmla="*/ 0 w 1191"/>
                  <a:gd name="T19" fmla="*/ 0 h 1042"/>
                  <a:gd name="T20" fmla="*/ 0 w 1191"/>
                  <a:gd name="T21" fmla="*/ 0 h 1042"/>
                  <a:gd name="T22" fmla="*/ 0 w 1191"/>
                  <a:gd name="T23" fmla="*/ 0 h 1042"/>
                  <a:gd name="T24" fmla="*/ 0 w 1191"/>
                  <a:gd name="T25" fmla="*/ 0 h 1042"/>
                  <a:gd name="T26" fmla="*/ 0 w 1191"/>
                  <a:gd name="T27" fmla="*/ 0 h 1042"/>
                  <a:gd name="T28" fmla="*/ 0 w 1191"/>
                  <a:gd name="T29" fmla="*/ 0 h 1042"/>
                  <a:gd name="T30" fmla="*/ 0 w 1191"/>
                  <a:gd name="T31" fmla="*/ 0 h 1042"/>
                  <a:gd name="T32" fmla="*/ 0 w 1191"/>
                  <a:gd name="T33" fmla="*/ 0 h 1042"/>
                  <a:gd name="T34" fmla="*/ 0 w 1191"/>
                  <a:gd name="T35" fmla="*/ 0 h 1042"/>
                  <a:gd name="T36" fmla="*/ 0 w 1191"/>
                  <a:gd name="T37" fmla="*/ 0 h 1042"/>
                  <a:gd name="T38" fmla="*/ 0 w 1191"/>
                  <a:gd name="T39" fmla="*/ 0 h 1042"/>
                  <a:gd name="T40" fmla="*/ 0 w 1191"/>
                  <a:gd name="T41" fmla="*/ 0 h 1042"/>
                  <a:gd name="T42" fmla="*/ 0 w 1191"/>
                  <a:gd name="T43" fmla="*/ 0 h 1042"/>
                  <a:gd name="T44" fmla="*/ 0 w 1191"/>
                  <a:gd name="T45" fmla="*/ 0 h 1042"/>
                  <a:gd name="T46" fmla="*/ 0 w 1191"/>
                  <a:gd name="T47" fmla="*/ 0 h 1042"/>
                  <a:gd name="T48" fmla="*/ 0 w 1191"/>
                  <a:gd name="T49" fmla="*/ 0 h 1042"/>
                  <a:gd name="T50" fmla="*/ 0 w 1191"/>
                  <a:gd name="T51" fmla="*/ 0 h 1042"/>
                  <a:gd name="T52" fmla="*/ 0 w 1191"/>
                  <a:gd name="T53" fmla="*/ 0 h 1042"/>
                  <a:gd name="T54" fmla="*/ 0 w 1191"/>
                  <a:gd name="T55" fmla="*/ 0 h 1042"/>
                  <a:gd name="T56" fmla="*/ 0 w 1191"/>
                  <a:gd name="T57" fmla="*/ 0 h 1042"/>
                  <a:gd name="T58" fmla="*/ 0 w 1191"/>
                  <a:gd name="T59" fmla="*/ 0 h 1042"/>
                  <a:gd name="T60" fmla="*/ 0 w 1191"/>
                  <a:gd name="T61" fmla="*/ 0 h 1042"/>
                  <a:gd name="T62" fmla="*/ 0 w 1191"/>
                  <a:gd name="T63" fmla="*/ 0 h 1042"/>
                  <a:gd name="T64" fmla="*/ 0 w 1191"/>
                  <a:gd name="T65" fmla="*/ 0 h 1042"/>
                  <a:gd name="T66" fmla="*/ 0 w 1191"/>
                  <a:gd name="T67" fmla="*/ 0 h 1042"/>
                  <a:gd name="T68" fmla="*/ 0 w 1191"/>
                  <a:gd name="T69" fmla="*/ 0 h 1042"/>
                  <a:gd name="T70" fmla="*/ 0 w 1191"/>
                  <a:gd name="T71" fmla="*/ 0 h 1042"/>
                  <a:gd name="T72" fmla="*/ 0 w 1191"/>
                  <a:gd name="T73" fmla="*/ 0 h 1042"/>
                  <a:gd name="T74" fmla="*/ 0 w 1191"/>
                  <a:gd name="T75" fmla="*/ 0 h 1042"/>
                  <a:gd name="T76" fmla="*/ 0 w 1191"/>
                  <a:gd name="T77" fmla="*/ 0 h 1042"/>
                  <a:gd name="T78" fmla="*/ 0 w 1191"/>
                  <a:gd name="T79" fmla="*/ 0 h 1042"/>
                  <a:gd name="T80" fmla="*/ 0 w 1191"/>
                  <a:gd name="T81" fmla="*/ 0 h 1042"/>
                  <a:gd name="T82" fmla="*/ 0 w 1191"/>
                  <a:gd name="T83" fmla="*/ 0 h 1042"/>
                  <a:gd name="T84" fmla="*/ 0 w 1191"/>
                  <a:gd name="T85" fmla="*/ 0 h 1042"/>
                  <a:gd name="T86" fmla="*/ 0 w 1191"/>
                  <a:gd name="T87" fmla="*/ 0 h 1042"/>
                  <a:gd name="T88" fmla="*/ 0 w 1191"/>
                  <a:gd name="T89" fmla="*/ 0 h 1042"/>
                  <a:gd name="T90" fmla="*/ 0 w 1191"/>
                  <a:gd name="T91" fmla="*/ 0 h 1042"/>
                  <a:gd name="T92" fmla="*/ 0 w 1191"/>
                  <a:gd name="T93" fmla="*/ 0 h 1042"/>
                  <a:gd name="T94" fmla="*/ 0 w 1191"/>
                  <a:gd name="T95" fmla="*/ 0 h 1042"/>
                  <a:gd name="T96" fmla="*/ 0 w 1191"/>
                  <a:gd name="T97" fmla="*/ 0 h 1042"/>
                  <a:gd name="T98" fmla="*/ 0 w 1191"/>
                  <a:gd name="T99" fmla="*/ 0 h 1042"/>
                  <a:gd name="T100" fmla="*/ 0 w 1191"/>
                  <a:gd name="T101" fmla="*/ 0 h 1042"/>
                  <a:gd name="T102" fmla="*/ 0 w 1191"/>
                  <a:gd name="T103" fmla="*/ 0 h 1042"/>
                  <a:gd name="T104" fmla="*/ 0 w 1191"/>
                  <a:gd name="T105" fmla="*/ 0 h 1042"/>
                  <a:gd name="T106" fmla="*/ 0 w 1191"/>
                  <a:gd name="T107" fmla="*/ 0 h 1042"/>
                  <a:gd name="T108" fmla="*/ 0 w 1191"/>
                  <a:gd name="T109" fmla="*/ 0 h 1042"/>
                  <a:gd name="T110" fmla="*/ 0 w 1191"/>
                  <a:gd name="T111" fmla="*/ 0 h 1042"/>
                  <a:gd name="T112" fmla="*/ 0 w 1191"/>
                  <a:gd name="T113" fmla="*/ 0 h 1042"/>
                  <a:gd name="T114" fmla="*/ 0 w 1191"/>
                  <a:gd name="T115" fmla="*/ 0 h 1042"/>
                  <a:gd name="T116" fmla="*/ 0 w 1191"/>
                  <a:gd name="T117" fmla="*/ 0 h 1042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191"/>
                  <a:gd name="T178" fmla="*/ 0 h 1042"/>
                  <a:gd name="T179" fmla="*/ 1191 w 1191"/>
                  <a:gd name="T180" fmla="*/ 1042 h 1042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191" h="1042">
                    <a:moveTo>
                      <a:pt x="473" y="286"/>
                    </a:moveTo>
                    <a:lnTo>
                      <a:pt x="473" y="371"/>
                    </a:lnTo>
                    <a:lnTo>
                      <a:pt x="468" y="485"/>
                    </a:lnTo>
                    <a:lnTo>
                      <a:pt x="462" y="604"/>
                    </a:lnTo>
                    <a:lnTo>
                      <a:pt x="459" y="653"/>
                    </a:lnTo>
                    <a:lnTo>
                      <a:pt x="454" y="730"/>
                    </a:lnTo>
                    <a:lnTo>
                      <a:pt x="447" y="788"/>
                    </a:lnTo>
                    <a:lnTo>
                      <a:pt x="440" y="869"/>
                    </a:lnTo>
                    <a:lnTo>
                      <a:pt x="428" y="896"/>
                    </a:lnTo>
                    <a:lnTo>
                      <a:pt x="399" y="929"/>
                    </a:lnTo>
                    <a:lnTo>
                      <a:pt x="356" y="956"/>
                    </a:lnTo>
                    <a:lnTo>
                      <a:pt x="309" y="976"/>
                    </a:lnTo>
                    <a:lnTo>
                      <a:pt x="266" y="993"/>
                    </a:lnTo>
                    <a:lnTo>
                      <a:pt x="221" y="1003"/>
                    </a:lnTo>
                    <a:lnTo>
                      <a:pt x="163" y="1016"/>
                    </a:lnTo>
                    <a:lnTo>
                      <a:pt x="94" y="1022"/>
                    </a:lnTo>
                    <a:lnTo>
                      <a:pt x="72" y="903"/>
                    </a:lnTo>
                    <a:lnTo>
                      <a:pt x="66" y="1028"/>
                    </a:lnTo>
                    <a:lnTo>
                      <a:pt x="24" y="1042"/>
                    </a:lnTo>
                    <a:lnTo>
                      <a:pt x="11" y="996"/>
                    </a:lnTo>
                    <a:lnTo>
                      <a:pt x="4" y="955"/>
                    </a:lnTo>
                    <a:lnTo>
                      <a:pt x="0" y="896"/>
                    </a:lnTo>
                    <a:lnTo>
                      <a:pt x="11" y="841"/>
                    </a:lnTo>
                    <a:lnTo>
                      <a:pt x="32" y="754"/>
                    </a:lnTo>
                    <a:lnTo>
                      <a:pt x="46" y="687"/>
                    </a:lnTo>
                    <a:lnTo>
                      <a:pt x="52" y="613"/>
                    </a:lnTo>
                    <a:lnTo>
                      <a:pt x="52" y="485"/>
                    </a:lnTo>
                    <a:lnTo>
                      <a:pt x="59" y="340"/>
                    </a:lnTo>
                    <a:lnTo>
                      <a:pt x="72" y="275"/>
                    </a:lnTo>
                    <a:lnTo>
                      <a:pt x="77" y="223"/>
                    </a:lnTo>
                    <a:lnTo>
                      <a:pt x="83" y="189"/>
                    </a:lnTo>
                    <a:lnTo>
                      <a:pt x="96" y="137"/>
                    </a:lnTo>
                    <a:lnTo>
                      <a:pt x="102" y="107"/>
                    </a:lnTo>
                    <a:lnTo>
                      <a:pt x="111" y="68"/>
                    </a:lnTo>
                    <a:lnTo>
                      <a:pt x="136" y="38"/>
                    </a:lnTo>
                    <a:lnTo>
                      <a:pt x="152" y="27"/>
                    </a:lnTo>
                    <a:lnTo>
                      <a:pt x="184" y="14"/>
                    </a:lnTo>
                    <a:lnTo>
                      <a:pt x="222" y="5"/>
                    </a:lnTo>
                    <a:lnTo>
                      <a:pt x="283" y="0"/>
                    </a:lnTo>
                    <a:lnTo>
                      <a:pt x="340" y="7"/>
                    </a:lnTo>
                    <a:lnTo>
                      <a:pt x="395" y="24"/>
                    </a:lnTo>
                    <a:lnTo>
                      <a:pt x="450" y="38"/>
                    </a:lnTo>
                    <a:lnTo>
                      <a:pt x="505" y="64"/>
                    </a:lnTo>
                    <a:lnTo>
                      <a:pt x="570" y="101"/>
                    </a:lnTo>
                    <a:lnTo>
                      <a:pt x="646" y="148"/>
                    </a:lnTo>
                    <a:lnTo>
                      <a:pt x="698" y="189"/>
                    </a:lnTo>
                    <a:lnTo>
                      <a:pt x="749" y="233"/>
                    </a:lnTo>
                    <a:lnTo>
                      <a:pt x="960" y="260"/>
                    </a:lnTo>
                    <a:lnTo>
                      <a:pt x="1124" y="275"/>
                    </a:lnTo>
                    <a:lnTo>
                      <a:pt x="1191" y="271"/>
                    </a:lnTo>
                    <a:lnTo>
                      <a:pt x="1180" y="322"/>
                    </a:lnTo>
                    <a:lnTo>
                      <a:pt x="1180" y="373"/>
                    </a:lnTo>
                    <a:lnTo>
                      <a:pt x="1191" y="424"/>
                    </a:lnTo>
                    <a:lnTo>
                      <a:pt x="988" y="422"/>
                    </a:lnTo>
                    <a:lnTo>
                      <a:pt x="899" y="420"/>
                    </a:lnTo>
                    <a:lnTo>
                      <a:pt x="746" y="402"/>
                    </a:lnTo>
                    <a:lnTo>
                      <a:pt x="646" y="360"/>
                    </a:lnTo>
                    <a:lnTo>
                      <a:pt x="558" y="331"/>
                    </a:lnTo>
                    <a:lnTo>
                      <a:pt x="473" y="286"/>
                    </a:lnTo>
                    <a:close/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77" name="Freeform 244"/>
              <p:cNvSpPr>
                <a:spLocks/>
              </p:cNvSpPr>
              <p:nvPr/>
            </p:nvSpPr>
            <p:spPr bwMode="auto">
              <a:xfrm>
                <a:off x="1261" y="1080"/>
                <a:ext cx="24" cy="12"/>
              </a:xfrm>
              <a:custGeom>
                <a:avLst/>
                <a:gdLst>
                  <a:gd name="T0" fmla="*/ 0 w 145"/>
                  <a:gd name="T1" fmla="*/ 0 h 66"/>
                  <a:gd name="T2" fmla="*/ 0 w 145"/>
                  <a:gd name="T3" fmla="*/ 0 h 66"/>
                  <a:gd name="T4" fmla="*/ 0 w 145"/>
                  <a:gd name="T5" fmla="*/ 0 h 66"/>
                  <a:gd name="T6" fmla="*/ 0 60000 65536"/>
                  <a:gd name="T7" fmla="*/ 0 60000 65536"/>
                  <a:gd name="T8" fmla="*/ 0 60000 65536"/>
                  <a:gd name="T9" fmla="*/ 0 w 145"/>
                  <a:gd name="T10" fmla="*/ 0 h 66"/>
                  <a:gd name="T11" fmla="*/ 145 w 145"/>
                  <a:gd name="T12" fmla="*/ 66 h 6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5" h="66">
                    <a:moveTo>
                      <a:pt x="145" y="66"/>
                    </a:moveTo>
                    <a:lnTo>
                      <a:pt x="65" y="26"/>
                    </a:lnTo>
                    <a:lnTo>
                      <a:pt x="0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</p:grpSp>
        <p:grpSp>
          <p:nvGrpSpPr>
            <p:cNvPr id="1254" name="Group 245"/>
            <p:cNvGrpSpPr>
              <a:grpSpLocks/>
            </p:cNvGrpSpPr>
            <p:nvPr/>
          </p:nvGrpSpPr>
          <p:grpSpPr bwMode="auto">
            <a:xfrm>
              <a:off x="1187" y="962"/>
              <a:ext cx="101" cy="87"/>
              <a:chOff x="1187" y="962"/>
              <a:chExt cx="101" cy="87"/>
            </a:xfrm>
          </p:grpSpPr>
          <p:grpSp>
            <p:nvGrpSpPr>
              <p:cNvPr id="1261" name="Group 246"/>
              <p:cNvGrpSpPr>
                <a:grpSpLocks/>
              </p:cNvGrpSpPr>
              <p:nvPr/>
            </p:nvGrpSpPr>
            <p:grpSpPr bwMode="auto">
              <a:xfrm>
                <a:off x="1187" y="962"/>
                <a:ext cx="101" cy="68"/>
                <a:chOff x="1187" y="962"/>
                <a:chExt cx="101" cy="68"/>
              </a:xfrm>
            </p:grpSpPr>
            <p:sp>
              <p:nvSpPr>
                <p:cNvPr id="1269" name="Freeform 247"/>
                <p:cNvSpPr>
                  <a:spLocks/>
                </p:cNvSpPr>
                <p:nvPr/>
              </p:nvSpPr>
              <p:spPr bwMode="auto">
                <a:xfrm>
                  <a:off x="1262" y="962"/>
                  <a:ext cx="11" cy="5"/>
                </a:xfrm>
                <a:custGeom>
                  <a:avLst/>
                  <a:gdLst>
                    <a:gd name="T0" fmla="*/ 0 w 68"/>
                    <a:gd name="T1" fmla="*/ 0 h 32"/>
                    <a:gd name="T2" fmla="*/ 0 w 68"/>
                    <a:gd name="T3" fmla="*/ 0 h 32"/>
                    <a:gd name="T4" fmla="*/ 0 w 68"/>
                    <a:gd name="T5" fmla="*/ 0 h 32"/>
                    <a:gd name="T6" fmla="*/ 0 w 68"/>
                    <a:gd name="T7" fmla="*/ 0 h 32"/>
                    <a:gd name="T8" fmla="*/ 0 w 68"/>
                    <a:gd name="T9" fmla="*/ 0 h 32"/>
                    <a:gd name="T10" fmla="*/ 0 w 68"/>
                    <a:gd name="T11" fmla="*/ 0 h 32"/>
                    <a:gd name="T12" fmla="*/ 0 w 68"/>
                    <a:gd name="T13" fmla="*/ 0 h 32"/>
                    <a:gd name="T14" fmla="*/ 0 w 68"/>
                    <a:gd name="T15" fmla="*/ 0 h 32"/>
                    <a:gd name="T16" fmla="*/ 0 w 68"/>
                    <a:gd name="T17" fmla="*/ 0 h 32"/>
                    <a:gd name="T18" fmla="*/ 0 w 68"/>
                    <a:gd name="T19" fmla="*/ 0 h 32"/>
                    <a:gd name="T20" fmla="*/ 0 w 68"/>
                    <a:gd name="T21" fmla="*/ 0 h 32"/>
                    <a:gd name="T22" fmla="*/ 0 w 68"/>
                    <a:gd name="T23" fmla="*/ 0 h 32"/>
                    <a:gd name="T24" fmla="*/ 0 w 68"/>
                    <a:gd name="T25" fmla="*/ 0 h 32"/>
                    <a:gd name="T26" fmla="*/ 0 w 68"/>
                    <a:gd name="T27" fmla="*/ 0 h 32"/>
                    <a:gd name="T28" fmla="*/ 0 w 68"/>
                    <a:gd name="T29" fmla="*/ 0 h 32"/>
                    <a:gd name="T30" fmla="*/ 0 w 68"/>
                    <a:gd name="T31" fmla="*/ 0 h 32"/>
                    <a:gd name="T32" fmla="*/ 0 w 68"/>
                    <a:gd name="T33" fmla="*/ 0 h 32"/>
                    <a:gd name="T34" fmla="*/ 0 w 68"/>
                    <a:gd name="T35" fmla="*/ 0 h 32"/>
                    <a:gd name="T36" fmla="*/ 0 w 68"/>
                    <a:gd name="T37" fmla="*/ 0 h 32"/>
                    <a:gd name="T38" fmla="*/ 0 w 68"/>
                    <a:gd name="T39" fmla="*/ 0 h 32"/>
                    <a:gd name="T40" fmla="*/ 0 w 68"/>
                    <a:gd name="T41" fmla="*/ 0 h 32"/>
                    <a:gd name="T42" fmla="*/ 0 w 68"/>
                    <a:gd name="T43" fmla="*/ 0 h 32"/>
                    <a:gd name="T44" fmla="*/ 0 w 68"/>
                    <a:gd name="T45" fmla="*/ 0 h 32"/>
                    <a:gd name="T46" fmla="*/ 0 w 68"/>
                    <a:gd name="T47" fmla="*/ 0 h 32"/>
                    <a:gd name="T48" fmla="*/ 0 w 68"/>
                    <a:gd name="T49" fmla="*/ 0 h 32"/>
                    <a:gd name="T50" fmla="*/ 0 w 68"/>
                    <a:gd name="T51" fmla="*/ 0 h 32"/>
                    <a:gd name="T52" fmla="*/ 0 w 68"/>
                    <a:gd name="T53" fmla="*/ 0 h 32"/>
                    <a:gd name="T54" fmla="*/ 0 w 68"/>
                    <a:gd name="T55" fmla="*/ 0 h 32"/>
                    <a:gd name="T56" fmla="*/ 0 w 68"/>
                    <a:gd name="T57" fmla="*/ 0 h 32"/>
                    <a:gd name="T58" fmla="*/ 0 w 68"/>
                    <a:gd name="T59" fmla="*/ 0 h 32"/>
                    <a:gd name="T60" fmla="*/ 0 w 68"/>
                    <a:gd name="T61" fmla="*/ 0 h 32"/>
                    <a:gd name="T62" fmla="*/ 0 w 68"/>
                    <a:gd name="T63" fmla="*/ 0 h 32"/>
                    <a:gd name="T64" fmla="*/ 0 w 68"/>
                    <a:gd name="T65" fmla="*/ 0 h 32"/>
                    <a:gd name="T66" fmla="*/ 0 w 68"/>
                    <a:gd name="T67" fmla="*/ 0 h 32"/>
                    <a:gd name="T68" fmla="*/ 0 w 68"/>
                    <a:gd name="T69" fmla="*/ 0 h 32"/>
                    <a:gd name="T70" fmla="*/ 0 w 68"/>
                    <a:gd name="T71" fmla="*/ 0 h 32"/>
                    <a:gd name="T72" fmla="*/ 0 w 68"/>
                    <a:gd name="T73" fmla="*/ 0 h 32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8"/>
                    <a:gd name="T112" fmla="*/ 0 h 32"/>
                    <a:gd name="T113" fmla="*/ 68 w 68"/>
                    <a:gd name="T114" fmla="*/ 32 h 32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8" h="32">
                      <a:moveTo>
                        <a:pt x="0" y="32"/>
                      </a:moveTo>
                      <a:lnTo>
                        <a:pt x="3" y="28"/>
                      </a:lnTo>
                      <a:lnTo>
                        <a:pt x="6" y="21"/>
                      </a:lnTo>
                      <a:lnTo>
                        <a:pt x="9" y="16"/>
                      </a:lnTo>
                      <a:lnTo>
                        <a:pt x="15" y="13"/>
                      </a:lnTo>
                      <a:lnTo>
                        <a:pt x="19" y="6"/>
                      </a:lnTo>
                      <a:lnTo>
                        <a:pt x="24" y="4"/>
                      </a:lnTo>
                      <a:lnTo>
                        <a:pt x="30" y="2"/>
                      </a:lnTo>
                      <a:lnTo>
                        <a:pt x="34" y="1"/>
                      </a:lnTo>
                      <a:lnTo>
                        <a:pt x="40" y="0"/>
                      </a:lnTo>
                      <a:lnTo>
                        <a:pt x="46" y="0"/>
                      </a:lnTo>
                      <a:lnTo>
                        <a:pt x="55" y="0"/>
                      </a:lnTo>
                      <a:lnTo>
                        <a:pt x="61" y="0"/>
                      </a:lnTo>
                      <a:lnTo>
                        <a:pt x="63" y="1"/>
                      </a:lnTo>
                      <a:lnTo>
                        <a:pt x="67" y="2"/>
                      </a:lnTo>
                      <a:lnTo>
                        <a:pt x="67" y="3"/>
                      </a:lnTo>
                      <a:lnTo>
                        <a:pt x="68" y="5"/>
                      </a:lnTo>
                      <a:lnTo>
                        <a:pt x="68" y="6"/>
                      </a:lnTo>
                      <a:lnTo>
                        <a:pt x="68" y="8"/>
                      </a:lnTo>
                      <a:lnTo>
                        <a:pt x="67" y="13"/>
                      </a:lnTo>
                      <a:lnTo>
                        <a:pt x="64" y="13"/>
                      </a:lnTo>
                      <a:lnTo>
                        <a:pt x="63" y="15"/>
                      </a:lnTo>
                      <a:lnTo>
                        <a:pt x="61" y="16"/>
                      </a:lnTo>
                      <a:lnTo>
                        <a:pt x="56" y="16"/>
                      </a:lnTo>
                      <a:lnTo>
                        <a:pt x="54" y="16"/>
                      </a:lnTo>
                      <a:lnTo>
                        <a:pt x="51" y="18"/>
                      </a:lnTo>
                      <a:lnTo>
                        <a:pt x="45" y="18"/>
                      </a:lnTo>
                      <a:lnTo>
                        <a:pt x="42" y="18"/>
                      </a:lnTo>
                      <a:lnTo>
                        <a:pt x="37" y="16"/>
                      </a:lnTo>
                      <a:lnTo>
                        <a:pt x="31" y="18"/>
                      </a:lnTo>
                      <a:lnTo>
                        <a:pt x="26" y="19"/>
                      </a:lnTo>
                      <a:lnTo>
                        <a:pt x="22" y="19"/>
                      </a:lnTo>
                      <a:lnTo>
                        <a:pt x="17" y="21"/>
                      </a:lnTo>
                      <a:lnTo>
                        <a:pt x="13" y="25"/>
                      </a:lnTo>
                      <a:lnTo>
                        <a:pt x="8" y="26"/>
                      </a:lnTo>
                      <a:lnTo>
                        <a:pt x="6" y="29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C0FFFF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70" name="Freeform 248"/>
                <p:cNvSpPr>
                  <a:spLocks/>
                </p:cNvSpPr>
                <p:nvPr/>
              </p:nvSpPr>
              <p:spPr bwMode="auto">
                <a:xfrm>
                  <a:off x="1194" y="1023"/>
                  <a:ext cx="10" cy="7"/>
                </a:xfrm>
                <a:custGeom>
                  <a:avLst/>
                  <a:gdLst>
                    <a:gd name="T0" fmla="*/ 0 w 62"/>
                    <a:gd name="T1" fmla="*/ 0 h 41"/>
                    <a:gd name="T2" fmla="*/ 0 w 62"/>
                    <a:gd name="T3" fmla="*/ 0 h 41"/>
                    <a:gd name="T4" fmla="*/ 0 w 62"/>
                    <a:gd name="T5" fmla="*/ 0 h 41"/>
                    <a:gd name="T6" fmla="*/ 0 w 62"/>
                    <a:gd name="T7" fmla="*/ 0 h 41"/>
                    <a:gd name="T8" fmla="*/ 0 w 62"/>
                    <a:gd name="T9" fmla="*/ 0 h 41"/>
                    <a:gd name="T10" fmla="*/ 0 w 62"/>
                    <a:gd name="T11" fmla="*/ 0 h 41"/>
                    <a:gd name="T12" fmla="*/ 0 w 62"/>
                    <a:gd name="T13" fmla="*/ 0 h 41"/>
                    <a:gd name="T14" fmla="*/ 0 w 62"/>
                    <a:gd name="T15" fmla="*/ 0 h 41"/>
                    <a:gd name="T16" fmla="*/ 0 w 62"/>
                    <a:gd name="T17" fmla="*/ 0 h 41"/>
                    <a:gd name="T18" fmla="*/ 0 w 62"/>
                    <a:gd name="T19" fmla="*/ 0 h 41"/>
                    <a:gd name="T20" fmla="*/ 0 w 62"/>
                    <a:gd name="T21" fmla="*/ 0 h 41"/>
                    <a:gd name="T22" fmla="*/ 0 w 62"/>
                    <a:gd name="T23" fmla="*/ 0 h 41"/>
                    <a:gd name="T24" fmla="*/ 0 w 62"/>
                    <a:gd name="T25" fmla="*/ 0 h 41"/>
                    <a:gd name="T26" fmla="*/ 0 w 62"/>
                    <a:gd name="T27" fmla="*/ 0 h 41"/>
                    <a:gd name="T28" fmla="*/ 0 w 62"/>
                    <a:gd name="T29" fmla="*/ 0 h 41"/>
                    <a:gd name="T30" fmla="*/ 0 w 62"/>
                    <a:gd name="T31" fmla="*/ 0 h 41"/>
                    <a:gd name="T32" fmla="*/ 0 w 62"/>
                    <a:gd name="T33" fmla="*/ 0 h 41"/>
                    <a:gd name="T34" fmla="*/ 0 w 62"/>
                    <a:gd name="T35" fmla="*/ 0 h 41"/>
                    <a:gd name="T36" fmla="*/ 0 w 62"/>
                    <a:gd name="T37" fmla="*/ 0 h 41"/>
                    <a:gd name="T38" fmla="*/ 0 w 62"/>
                    <a:gd name="T39" fmla="*/ 0 h 41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"/>
                    <a:gd name="T61" fmla="*/ 0 h 41"/>
                    <a:gd name="T62" fmla="*/ 62 w 62"/>
                    <a:gd name="T63" fmla="*/ 41 h 41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" h="41">
                      <a:moveTo>
                        <a:pt x="43" y="1"/>
                      </a:moveTo>
                      <a:lnTo>
                        <a:pt x="31" y="3"/>
                      </a:lnTo>
                      <a:lnTo>
                        <a:pt x="20" y="6"/>
                      </a:lnTo>
                      <a:lnTo>
                        <a:pt x="12" y="9"/>
                      </a:lnTo>
                      <a:lnTo>
                        <a:pt x="6" y="13"/>
                      </a:lnTo>
                      <a:lnTo>
                        <a:pt x="2" y="20"/>
                      </a:lnTo>
                      <a:lnTo>
                        <a:pt x="0" y="24"/>
                      </a:lnTo>
                      <a:lnTo>
                        <a:pt x="0" y="31"/>
                      </a:lnTo>
                      <a:lnTo>
                        <a:pt x="2" y="34"/>
                      </a:lnTo>
                      <a:lnTo>
                        <a:pt x="6" y="38"/>
                      </a:lnTo>
                      <a:lnTo>
                        <a:pt x="11" y="38"/>
                      </a:lnTo>
                      <a:lnTo>
                        <a:pt x="18" y="41"/>
                      </a:lnTo>
                      <a:lnTo>
                        <a:pt x="28" y="37"/>
                      </a:lnTo>
                      <a:lnTo>
                        <a:pt x="33" y="32"/>
                      </a:lnTo>
                      <a:lnTo>
                        <a:pt x="37" y="24"/>
                      </a:lnTo>
                      <a:lnTo>
                        <a:pt x="42" y="13"/>
                      </a:lnTo>
                      <a:lnTo>
                        <a:pt x="45" y="8"/>
                      </a:lnTo>
                      <a:lnTo>
                        <a:pt x="51" y="3"/>
                      </a:lnTo>
                      <a:lnTo>
                        <a:pt x="62" y="0"/>
                      </a:lnTo>
                      <a:lnTo>
                        <a:pt x="43" y="1"/>
                      </a:lnTo>
                      <a:close/>
                    </a:path>
                  </a:pathLst>
                </a:custGeom>
                <a:solidFill>
                  <a:srgbClr val="C0FFFF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71" name="Freeform 249"/>
                <p:cNvSpPr>
                  <a:spLocks/>
                </p:cNvSpPr>
                <p:nvPr/>
              </p:nvSpPr>
              <p:spPr bwMode="auto">
                <a:xfrm>
                  <a:off x="1187" y="986"/>
                  <a:ext cx="12" cy="6"/>
                </a:xfrm>
                <a:custGeom>
                  <a:avLst/>
                  <a:gdLst>
                    <a:gd name="T0" fmla="*/ 0 w 72"/>
                    <a:gd name="T1" fmla="*/ 0 h 36"/>
                    <a:gd name="T2" fmla="*/ 0 w 72"/>
                    <a:gd name="T3" fmla="*/ 0 h 36"/>
                    <a:gd name="T4" fmla="*/ 0 w 72"/>
                    <a:gd name="T5" fmla="*/ 0 h 36"/>
                    <a:gd name="T6" fmla="*/ 0 w 72"/>
                    <a:gd name="T7" fmla="*/ 0 h 36"/>
                    <a:gd name="T8" fmla="*/ 0 w 72"/>
                    <a:gd name="T9" fmla="*/ 0 h 36"/>
                    <a:gd name="T10" fmla="*/ 0 w 72"/>
                    <a:gd name="T11" fmla="*/ 0 h 36"/>
                    <a:gd name="T12" fmla="*/ 0 w 72"/>
                    <a:gd name="T13" fmla="*/ 0 h 36"/>
                    <a:gd name="T14" fmla="*/ 0 w 72"/>
                    <a:gd name="T15" fmla="*/ 0 h 36"/>
                    <a:gd name="T16" fmla="*/ 0 w 72"/>
                    <a:gd name="T17" fmla="*/ 0 h 36"/>
                    <a:gd name="T18" fmla="*/ 0 w 72"/>
                    <a:gd name="T19" fmla="*/ 0 h 36"/>
                    <a:gd name="T20" fmla="*/ 0 w 72"/>
                    <a:gd name="T21" fmla="*/ 0 h 36"/>
                    <a:gd name="T22" fmla="*/ 0 w 72"/>
                    <a:gd name="T23" fmla="*/ 0 h 36"/>
                    <a:gd name="T24" fmla="*/ 0 w 72"/>
                    <a:gd name="T25" fmla="*/ 0 h 36"/>
                    <a:gd name="T26" fmla="*/ 0 w 72"/>
                    <a:gd name="T27" fmla="*/ 0 h 36"/>
                    <a:gd name="T28" fmla="*/ 0 w 72"/>
                    <a:gd name="T29" fmla="*/ 0 h 36"/>
                    <a:gd name="T30" fmla="*/ 0 w 72"/>
                    <a:gd name="T31" fmla="*/ 0 h 36"/>
                    <a:gd name="T32" fmla="*/ 0 w 72"/>
                    <a:gd name="T33" fmla="*/ 0 h 36"/>
                    <a:gd name="T34" fmla="*/ 0 w 72"/>
                    <a:gd name="T35" fmla="*/ 0 h 36"/>
                    <a:gd name="T36" fmla="*/ 0 w 72"/>
                    <a:gd name="T37" fmla="*/ 0 h 36"/>
                    <a:gd name="T38" fmla="*/ 0 w 72"/>
                    <a:gd name="T39" fmla="*/ 0 h 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72"/>
                    <a:gd name="T61" fmla="*/ 0 h 36"/>
                    <a:gd name="T62" fmla="*/ 72 w 72"/>
                    <a:gd name="T63" fmla="*/ 36 h 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72" h="36">
                      <a:moveTo>
                        <a:pt x="52" y="1"/>
                      </a:moveTo>
                      <a:lnTo>
                        <a:pt x="36" y="3"/>
                      </a:lnTo>
                      <a:lnTo>
                        <a:pt x="23" y="5"/>
                      </a:lnTo>
                      <a:lnTo>
                        <a:pt x="15" y="10"/>
                      </a:lnTo>
                      <a:lnTo>
                        <a:pt x="8" y="13"/>
                      </a:lnTo>
                      <a:lnTo>
                        <a:pt x="3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3" y="30"/>
                      </a:lnTo>
                      <a:lnTo>
                        <a:pt x="8" y="34"/>
                      </a:lnTo>
                      <a:lnTo>
                        <a:pt x="13" y="35"/>
                      </a:lnTo>
                      <a:lnTo>
                        <a:pt x="21" y="36"/>
                      </a:lnTo>
                      <a:lnTo>
                        <a:pt x="32" y="33"/>
                      </a:lnTo>
                      <a:lnTo>
                        <a:pt x="39" y="28"/>
                      </a:lnTo>
                      <a:lnTo>
                        <a:pt x="44" y="22"/>
                      </a:lnTo>
                      <a:lnTo>
                        <a:pt x="49" y="13"/>
                      </a:lnTo>
                      <a:lnTo>
                        <a:pt x="54" y="9"/>
                      </a:lnTo>
                      <a:lnTo>
                        <a:pt x="60" y="4"/>
                      </a:lnTo>
                      <a:lnTo>
                        <a:pt x="72" y="0"/>
                      </a:lnTo>
                      <a:lnTo>
                        <a:pt x="52" y="1"/>
                      </a:lnTo>
                      <a:close/>
                    </a:path>
                  </a:pathLst>
                </a:custGeom>
                <a:solidFill>
                  <a:srgbClr val="C0FFFF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72" name="Freeform 250"/>
                <p:cNvSpPr>
                  <a:spLocks/>
                </p:cNvSpPr>
                <p:nvPr/>
              </p:nvSpPr>
              <p:spPr bwMode="auto">
                <a:xfrm>
                  <a:off x="1276" y="984"/>
                  <a:ext cx="12" cy="6"/>
                </a:xfrm>
                <a:custGeom>
                  <a:avLst/>
                  <a:gdLst>
                    <a:gd name="T0" fmla="*/ 0 w 72"/>
                    <a:gd name="T1" fmla="*/ 0 h 40"/>
                    <a:gd name="T2" fmla="*/ 0 w 72"/>
                    <a:gd name="T3" fmla="*/ 0 h 40"/>
                    <a:gd name="T4" fmla="*/ 0 w 72"/>
                    <a:gd name="T5" fmla="*/ 0 h 40"/>
                    <a:gd name="T6" fmla="*/ 0 w 72"/>
                    <a:gd name="T7" fmla="*/ 0 h 40"/>
                    <a:gd name="T8" fmla="*/ 0 w 72"/>
                    <a:gd name="T9" fmla="*/ 0 h 40"/>
                    <a:gd name="T10" fmla="*/ 0 w 72"/>
                    <a:gd name="T11" fmla="*/ 0 h 40"/>
                    <a:gd name="T12" fmla="*/ 0 w 72"/>
                    <a:gd name="T13" fmla="*/ 0 h 40"/>
                    <a:gd name="T14" fmla="*/ 0 w 72"/>
                    <a:gd name="T15" fmla="*/ 0 h 40"/>
                    <a:gd name="T16" fmla="*/ 0 w 72"/>
                    <a:gd name="T17" fmla="*/ 0 h 40"/>
                    <a:gd name="T18" fmla="*/ 0 w 72"/>
                    <a:gd name="T19" fmla="*/ 0 h 40"/>
                    <a:gd name="T20" fmla="*/ 0 w 72"/>
                    <a:gd name="T21" fmla="*/ 0 h 40"/>
                    <a:gd name="T22" fmla="*/ 0 w 72"/>
                    <a:gd name="T23" fmla="*/ 0 h 40"/>
                    <a:gd name="T24" fmla="*/ 0 w 72"/>
                    <a:gd name="T25" fmla="*/ 0 h 40"/>
                    <a:gd name="T26" fmla="*/ 0 w 72"/>
                    <a:gd name="T27" fmla="*/ 0 h 40"/>
                    <a:gd name="T28" fmla="*/ 0 w 72"/>
                    <a:gd name="T29" fmla="*/ 0 h 40"/>
                    <a:gd name="T30" fmla="*/ 0 w 72"/>
                    <a:gd name="T31" fmla="*/ 0 h 40"/>
                    <a:gd name="T32" fmla="*/ 0 w 72"/>
                    <a:gd name="T33" fmla="*/ 0 h 40"/>
                    <a:gd name="T34" fmla="*/ 0 w 72"/>
                    <a:gd name="T35" fmla="*/ 0 h 40"/>
                    <a:gd name="T36" fmla="*/ 0 w 72"/>
                    <a:gd name="T37" fmla="*/ 0 h 40"/>
                    <a:gd name="T38" fmla="*/ 0 w 72"/>
                    <a:gd name="T39" fmla="*/ 0 h 4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72"/>
                    <a:gd name="T61" fmla="*/ 0 h 40"/>
                    <a:gd name="T62" fmla="*/ 72 w 72"/>
                    <a:gd name="T63" fmla="*/ 40 h 4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72" h="40">
                      <a:moveTo>
                        <a:pt x="22" y="1"/>
                      </a:moveTo>
                      <a:lnTo>
                        <a:pt x="36" y="3"/>
                      </a:lnTo>
                      <a:lnTo>
                        <a:pt x="49" y="6"/>
                      </a:lnTo>
                      <a:lnTo>
                        <a:pt x="59" y="8"/>
                      </a:lnTo>
                      <a:lnTo>
                        <a:pt x="66" y="14"/>
                      </a:lnTo>
                      <a:lnTo>
                        <a:pt x="69" y="18"/>
                      </a:lnTo>
                      <a:lnTo>
                        <a:pt x="72" y="25"/>
                      </a:lnTo>
                      <a:lnTo>
                        <a:pt x="72" y="31"/>
                      </a:lnTo>
                      <a:lnTo>
                        <a:pt x="70" y="34"/>
                      </a:lnTo>
                      <a:lnTo>
                        <a:pt x="66" y="38"/>
                      </a:lnTo>
                      <a:lnTo>
                        <a:pt x="61" y="39"/>
                      </a:lnTo>
                      <a:lnTo>
                        <a:pt x="51" y="40"/>
                      </a:lnTo>
                      <a:lnTo>
                        <a:pt x="40" y="37"/>
                      </a:lnTo>
                      <a:lnTo>
                        <a:pt x="33" y="31"/>
                      </a:lnTo>
                      <a:lnTo>
                        <a:pt x="27" y="25"/>
                      </a:lnTo>
                      <a:lnTo>
                        <a:pt x="23" y="13"/>
                      </a:lnTo>
                      <a:lnTo>
                        <a:pt x="20" y="7"/>
                      </a:lnTo>
                      <a:lnTo>
                        <a:pt x="13" y="4"/>
                      </a:lnTo>
                      <a:lnTo>
                        <a:pt x="0" y="0"/>
                      </a:lnTo>
                      <a:lnTo>
                        <a:pt x="22" y="1"/>
                      </a:lnTo>
                      <a:close/>
                    </a:path>
                  </a:pathLst>
                </a:custGeom>
                <a:solidFill>
                  <a:srgbClr val="C0FFFF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</p:grpSp>
          <p:grpSp>
            <p:nvGrpSpPr>
              <p:cNvPr id="1262" name="Group 251"/>
              <p:cNvGrpSpPr>
                <a:grpSpLocks/>
              </p:cNvGrpSpPr>
              <p:nvPr/>
            </p:nvGrpSpPr>
            <p:grpSpPr bwMode="auto">
              <a:xfrm>
                <a:off x="1209" y="977"/>
                <a:ext cx="62" cy="72"/>
                <a:chOff x="1209" y="977"/>
                <a:chExt cx="62" cy="72"/>
              </a:xfrm>
            </p:grpSpPr>
            <p:sp>
              <p:nvSpPr>
                <p:cNvPr id="1263" name="Freeform 252"/>
                <p:cNvSpPr>
                  <a:spLocks/>
                </p:cNvSpPr>
                <p:nvPr/>
              </p:nvSpPr>
              <p:spPr bwMode="auto">
                <a:xfrm>
                  <a:off x="1211" y="982"/>
                  <a:ext cx="60" cy="67"/>
                </a:xfrm>
                <a:custGeom>
                  <a:avLst/>
                  <a:gdLst>
                    <a:gd name="T0" fmla="*/ 0 w 356"/>
                    <a:gd name="T1" fmla="*/ 0 h 404"/>
                    <a:gd name="T2" fmla="*/ 0 w 356"/>
                    <a:gd name="T3" fmla="*/ 0 h 404"/>
                    <a:gd name="T4" fmla="*/ 0 w 356"/>
                    <a:gd name="T5" fmla="*/ 0 h 404"/>
                    <a:gd name="T6" fmla="*/ 0 w 356"/>
                    <a:gd name="T7" fmla="*/ 0 h 404"/>
                    <a:gd name="T8" fmla="*/ 0 w 356"/>
                    <a:gd name="T9" fmla="*/ 0 h 404"/>
                    <a:gd name="T10" fmla="*/ 0 w 356"/>
                    <a:gd name="T11" fmla="*/ 0 h 404"/>
                    <a:gd name="T12" fmla="*/ 0 w 356"/>
                    <a:gd name="T13" fmla="*/ 0 h 404"/>
                    <a:gd name="T14" fmla="*/ 0 w 356"/>
                    <a:gd name="T15" fmla="*/ 0 h 404"/>
                    <a:gd name="T16" fmla="*/ 0 w 356"/>
                    <a:gd name="T17" fmla="*/ 0 h 404"/>
                    <a:gd name="T18" fmla="*/ 0 w 356"/>
                    <a:gd name="T19" fmla="*/ 0 h 404"/>
                    <a:gd name="T20" fmla="*/ 0 w 356"/>
                    <a:gd name="T21" fmla="*/ 0 h 404"/>
                    <a:gd name="T22" fmla="*/ 0 w 356"/>
                    <a:gd name="T23" fmla="*/ 0 h 404"/>
                    <a:gd name="T24" fmla="*/ 0 w 356"/>
                    <a:gd name="T25" fmla="*/ 0 h 404"/>
                    <a:gd name="T26" fmla="*/ 0 w 356"/>
                    <a:gd name="T27" fmla="*/ 0 h 404"/>
                    <a:gd name="T28" fmla="*/ 0 w 356"/>
                    <a:gd name="T29" fmla="*/ 0 h 404"/>
                    <a:gd name="T30" fmla="*/ 0 w 356"/>
                    <a:gd name="T31" fmla="*/ 0 h 404"/>
                    <a:gd name="T32" fmla="*/ 0 w 356"/>
                    <a:gd name="T33" fmla="*/ 0 h 404"/>
                    <a:gd name="T34" fmla="*/ 0 w 356"/>
                    <a:gd name="T35" fmla="*/ 0 h 404"/>
                    <a:gd name="T36" fmla="*/ 0 w 356"/>
                    <a:gd name="T37" fmla="*/ 0 h 404"/>
                    <a:gd name="T38" fmla="*/ 0 w 356"/>
                    <a:gd name="T39" fmla="*/ 0 h 404"/>
                    <a:gd name="T40" fmla="*/ 0 w 356"/>
                    <a:gd name="T41" fmla="*/ 0 h 404"/>
                    <a:gd name="T42" fmla="*/ 0 w 356"/>
                    <a:gd name="T43" fmla="*/ 0 h 404"/>
                    <a:gd name="T44" fmla="*/ 0 w 356"/>
                    <a:gd name="T45" fmla="*/ 0 h 404"/>
                    <a:gd name="T46" fmla="*/ 0 w 356"/>
                    <a:gd name="T47" fmla="*/ 0 h 404"/>
                    <a:gd name="T48" fmla="*/ 0 w 356"/>
                    <a:gd name="T49" fmla="*/ 0 h 404"/>
                    <a:gd name="T50" fmla="*/ 0 w 356"/>
                    <a:gd name="T51" fmla="*/ 0 h 404"/>
                    <a:gd name="T52" fmla="*/ 0 w 356"/>
                    <a:gd name="T53" fmla="*/ 0 h 404"/>
                    <a:gd name="T54" fmla="*/ 0 w 356"/>
                    <a:gd name="T55" fmla="*/ 0 h 404"/>
                    <a:gd name="T56" fmla="*/ 0 w 356"/>
                    <a:gd name="T57" fmla="*/ 0 h 404"/>
                    <a:gd name="T58" fmla="*/ 0 w 356"/>
                    <a:gd name="T59" fmla="*/ 0 h 404"/>
                    <a:gd name="T60" fmla="*/ 0 w 356"/>
                    <a:gd name="T61" fmla="*/ 0 h 404"/>
                    <a:gd name="T62" fmla="*/ 0 w 356"/>
                    <a:gd name="T63" fmla="*/ 0 h 404"/>
                    <a:gd name="T64" fmla="*/ 0 w 356"/>
                    <a:gd name="T65" fmla="*/ 0 h 404"/>
                    <a:gd name="T66" fmla="*/ 0 w 356"/>
                    <a:gd name="T67" fmla="*/ 0 h 404"/>
                    <a:gd name="T68" fmla="*/ 0 w 356"/>
                    <a:gd name="T69" fmla="*/ 0 h 404"/>
                    <a:gd name="T70" fmla="*/ 0 w 356"/>
                    <a:gd name="T71" fmla="*/ 0 h 404"/>
                    <a:gd name="T72" fmla="*/ 0 w 356"/>
                    <a:gd name="T73" fmla="*/ 0 h 404"/>
                    <a:gd name="T74" fmla="*/ 0 w 356"/>
                    <a:gd name="T75" fmla="*/ 0 h 404"/>
                    <a:gd name="T76" fmla="*/ 0 w 356"/>
                    <a:gd name="T77" fmla="*/ 0 h 404"/>
                    <a:gd name="T78" fmla="*/ 0 w 356"/>
                    <a:gd name="T79" fmla="*/ 0 h 404"/>
                    <a:gd name="T80" fmla="*/ 0 w 356"/>
                    <a:gd name="T81" fmla="*/ 0 h 404"/>
                    <a:gd name="T82" fmla="*/ 0 w 356"/>
                    <a:gd name="T83" fmla="*/ 0 h 404"/>
                    <a:gd name="T84" fmla="*/ 0 w 356"/>
                    <a:gd name="T85" fmla="*/ 0 h 404"/>
                    <a:gd name="T86" fmla="*/ 0 w 356"/>
                    <a:gd name="T87" fmla="*/ 0 h 404"/>
                    <a:gd name="T88" fmla="*/ 0 w 356"/>
                    <a:gd name="T89" fmla="*/ 0 h 404"/>
                    <a:gd name="T90" fmla="*/ 0 w 356"/>
                    <a:gd name="T91" fmla="*/ 0 h 404"/>
                    <a:gd name="T92" fmla="*/ 0 w 356"/>
                    <a:gd name="T93" fmla="*/ 0 h 404"/>
                    <a:gd name="T94" fmla="*/ 0 w 356"/>
                    <a:gd name="T95" fmla="*/ 0 h 404"/>
                    <a:gd name="T96" fmla="*/ 0 w 356"/>
                    <a:gd name="T97" fmla="*/ 0 h 404"/>
                    <a:gd name="T98" fmla="*/ 0 w 356"/>
                    <a:gd name="T99" fmla="*/ 0 h 404"/>
                    <a:gd name="T100" fmla="*/ 0 w 356"/>
                    <a:gd name="T101" fmla="*/ 0 h 404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56"/>
                    <a:gd name="T154" fmla="*/ 0 h 404"/>
                    <a:gd name="T155" fmla="*/ 356 w 356"/>
                    <a:gd name="T156" fmla="*/ 404 h 404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56" h="404">
                      <a:moveTo>
                        <a:pt x="105" y="404"/>
                      </a:moveTo>
                      <a:lnTo>
                        <a:pt x="88" y="347"/>
                      </a:lnTo>
                      <a:lnTo>
                        <a:pt x="70" y="328"/>
                      </a:lnTo>
                      <a:lnTo>
                        <a:pt x="38" y="302"/>
                      </a:lnTo>
                      <a:lnTo>
                        <a:pt x="20" y="271"/>
                      </a:lnTo>
                      <a:lnTo>
                        <a:pt x="4" y="230"/>
                      </a:lnTo>
                      <a:lnTo>
                        <a:pt x="1" y="205"/>
                      </a:lnTo>
                      <a:lnTo>
                        <a:pt x="0" y="176"/>
                      </a:lnTo>
                      <a:lnTo>
                        <a:pt x="2" y="133"/>
                      </a:lnTo>
                      <a:lnTo>
                        <a:pt x="11" y="94"/>
                      </a:lnTo>
                      <a:lnTo>
                        <a:pt x="22" y="57"/>
                      </a:lnTo>
                      <a:lnTo>
                        <a:pt x="50" y="27"/>
                      </a:lnTo>
                      <a:lnTo>
                        <a:pt x="77" y="12"/>
                      </a:lnTo>
                      <a:lnTo>
                        <a:pt x="116" y="0"/>
                      </a:lnTo>
                      <a:lnTo>
                        <a:pt x="178" y="0"/>
                      </a:lnTo>
                      <a:lnTo>
                        <a:pt x="240" y="8"/>
                      </a:lnTo>
                      <a:lnTo>
                        <a:pt x="262" y="17"/>
                      </a:lnTo>
                      <a:lnTo>
                        <a:pt x="275" y="32"/>
                      </a:lnTo>
                      <a:lnTo>
                        <a:pt x="290" y="48"/>
                      </a:lnTo>
                      <a:lnTo>
                        <a:pt x="297" y="67"/>
                      </a:lnTo>
                      <a:lnTo>
                        <a:pt x="300" y="75"/>
                      </a:lnTo>
                      <a:lnTo>
                        <a:pt x="303" y="90"/>
                      </a:lnTo>
                      <a:lnTo>
                        <a:pt x="304" y="103"/>
                      </a:lnTo>
                      <a:lnTo>
                        <a:pt x="304" y="121"/>
                      </a:lnTo>
                      <a:lnTo>
                        <a:pt x="302" y="143"/>
                      </a:lnTo>
                      <a:lnTo>
                        <a:pt x="301" y="155"/>
                      </a:lnTo>
                      <a:lnTo>
                        <a:pt x="305" y="162"/>
                      </a:lnTo>
                      <a:lnTo>
                        <a:pt x="315" y="168"/>
                      </a:lnTo>
                      <a:lnTo>
                        <a:pt x="324" y="177"/>
                      </a:lnTo>
                      <a:lnTo>
                        <a:pt x="336" y="188"/>
                      </a:lnTo>
                      <a:lnTo>
                        <a:pt x="347" y="200"/>
                      </a:lnTo>
                      <a:lnTo>
                        <a:pt x="356" y="212"/>
                      </a:lnTo>
                      <a:lnTo>
                        <a:pt x="354" y="223"/>
                      </a:lnTo>
                      <a:lnTo>
                        <a:pt x="347" y="229"/>
                      </a:lnTo>
                      <a:lnTo>
                        <a:pt x="332" y="233"/>
                      </a:lnTo>
                      <a:lnTo>
                        <a:pt x="323" y="234"/>
                      </a:lnTo>
                      <a:lnTo>
                        <a:pt x="324" y="253"/>
                      </a:lnTo>
                      <a:lnTo>
                        <a:pt x="330" y="268"/>
                      </a:lnTo>
                      <a:lnTo>
                        <a:pt x="329" y="292"/>
                      </a:lnTo>
                      <a:lnTo>
                        <a:pt x="335" y="304"/>
                      </a:lnTo>
                      <a:lnTo>
                        <a:pt x="335" y="318"/>
                      </a:lnTo>
                      <a:lnTo>
                        <a:pt x="331" y="334"/>
                      </a:lnTo>
                      <a:lnTo>
                        <a:pt x="324" y="341"/>
                      </a:lnTo>
                      <a:lnTo>
                        <a:pt x="313" y="348"/>
                      </a:lnTo>
                      <a:lnTo>
                        <a:pt x="301" y="350"/>
                      </a:lnTo>
                      <a:lnTo>
                        <a:pt x="286" y="353"/>
                      </a:lnTo>
                      <a:lnTo>
                        <a:pt x="256" y="360"/>
                      </a:lnTo>
                      <a:lnTo>
                        <a:pt x="224" y="360"/>
                      </a:lnTo>
                      <a:lnTo>
                        <a:pt x="219" y="373"/>
                      </a:lnTo>
                      <a:lnTo>
                        <a:pt x="227" y="391"/>
                      </a:lnTo>
                      <a:lnTo>
                        <a:pt x="105" y="404"/>
                      </a:lnTo>
                      <a:close/>
                    </a:path>
                  </a:pathLst>
                </a:custGeom>
                <a:solidFill>
                  <a:srgbClr val="FFE0C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64" name="Freeform 253"/>
                <p:cNvSpPr>
                  <a:spLocks/>
                </p:cNvSpPr>
                <p:nvPr/>
              </p:nvSpPr>
              <p:spPr bwMode="auto">
                <a:xfrm>
                  <a:off x="1209" y="977"/>
                  <a:ext cx="55" cy="60"/>
                </a:xfrm>
                <a:custGeom>
                  <a:avLst/>
                  <a:gdLst>
                    <a:gd name="T0" fmla="*/ 0 w 333"/>
                    <a:gd name="T1" fmla="*/ 0 h 361"/>
                    <a:gd name="T2" fmla="*/ 0 w 333"/>
                    <a:gd name="T3" fmla="*/ 0 h 361"/>
                    <a:gd name="T4" fmla="*/ 0 w 333"/>
                    <a:gd name="T5" fmla="*/ 0 h 361"/>
                    <a:gd name="T6" fmla="*/ 0 w 333"/>
                    <a:gd name="T7" fmla="*/ 0 h 361"/>
                    <a:gd name="T8" fmla="*/ 0 w 333"/>
                    <a:gd name="T9" fmla="*/ 0 h 361"/>
                    <a:gd name="T10" fmla="*/ 0 w 333"/>
                    <a:gd name="T11" fmla="*/ 0 h 361"/>
                    <a:gd name="T12" fmla="*/ 0 w 333"/>
                    <a:gd name="T13" fmla="*/ 0 h 361"/>
                    <a:gd name="T14" fmla="*/ 0 w 333"/>
                    <a:gd name="T15" fmla="*/ 0 h 361"/>
                    <a:gd name="T16" fmla="*/ 0 w 333"/>
                    <a:gd name="T17" fmla="*/ 0 h 361"/>
                    <a:gd name="T18" fmla="*/ 0 w 333"/>
                    <a:gd name="T19" fmla="*/ 0 h 361"/>
                    <a:gd name="T20" fmla="*/ 0 w 333"/>
                    <a:gd name="T21" fmla="*/ 0 h 361"/>
                    <a:gd name="T22" fmla="*/ 0 w 333"/>
                    <a:gd name="T23" fmla="*/ 0 h 361"/>
                    <a:gd name="T24" fmla="*/ 0 w 333"/>
                    <a:gd name="T25" fmla="*/ 0 h 361"/>
                    <a:gd name="T26" fmla="*/ 0 w 333"/>
                    <a:gd name="T27" fmla="*/ 0 h 361"/>
                    <a:gd name="T28" fmla="*/ 0 w 333"/>
                    <a:gd name="T29" fmla="*/ 0 h 361"/>
                    <a:gd name="T30" fmla="*/ 0 w 333"/>
                    <a:gd name="T31" fmla="*/ 0 h 361"/>
                    <a:gd name="T32" fmla="*/ 0 w 333"/>
                    <a:gd name="T33" fmla="*/ 0 h 361"/>
                    <a:gd name="T34" fmla="*/ 0 w 333"/>
                    <a:gd name="T35" fmla="*/ 0 h 361"/>
                    <a:gd name="T36" fmla="*/ 0 w 333"/>
                    <a:gd name="T37" fmla="*/ 0 h 361"/>
                    <a:gd name="T38" fmla="*/ 0 w 333"/>
                    <a:gd name="T39" fmla="*/ 0 h 361"/>
                    <a:gd name="T40" fmla="*/ 0 w 333"/>
                    <a:gd name="T41" fmla="*/ 0 h 361"/>
                    <a:gd name="T42" fmla="*/ 0 w 333"/>
                    <a:gd name="T43" fmla="*/ 0 h 361"/>
                    <a:gd name="T44" fmla="*/ 0 w 333"/>
                    <a:gd name="T45" fmla="*/ 0 h 361"/>
                    <a:gd name="T46" fmla="*/ 0 w 333"/>
                    <a:gd name="T47" fmla="*/ 0 h 361"/>
                    <a:gd name="T48" fmla="*/ 0 w 333"/>
                    <a:gd name="T49" fmla="*/ 0 h 361"/>
                    <a:gd name="T50" fmla="*/ 0 w 333"/>
                    <a:gd name="T51" fmla="*/ 0 h 361"/>
                    <a:gd name="T52" fmla="*/ 0 w 333"/>
                    <a:gd name="T53" fmla="*/ 0 h 361"/>
                    <a:gd name="T54" fmla="*/ 0 w 333"/>
                    <a:gd name="T55" fmla="*/ 0 h 361"/>
                    <a:gd name="T56" fmla="*/ 0 w 333"/>
                    <a:gd name="T57" fmla="*/ 0 h 361"/>
                    <a:gd name="T58" fmla="*/ 0 w 333"/>
                    <a:gd name="T59" fmla="*/ 0 h 361"/>
                    <a:gd name="T60" fmla="*/ 0 w 333"/>
                    <a:gd name="T61" fmla="*/ 0 h 361"/>
                    <a:gd name="T62" fmla="*/ 0 w 333"/>
                    <a:gd name="T63" fmla="*/ 0 h 361"/>
                    <a:gd name="T64" fmla="*/ 0 w 333"/>
                    <a:gd name="T65" fmla="*/ 0 h 361"/>
                    <a:gd name="T66" fmla="*/ 0 w 333"/>
                    <a:gd name="T67" fmla="*/ 0 h 361"/>
                    <a:gd name="T68" fmla="*/ 0 w 333"/>
                    <a:gd name="T69" fmla="*/ 0 h 361"/>
                    <a:gd name="T70" fmla="*/ 0 w 333"/>
                    <a:gd name="T71" fmla="*/ 0 h 361"/>
                    <a:gd name="T72" fmla="*/ 0 w 333"/>
                    <a:gd name="T73" fmla="*/ 0 h 361"/>
                    <a:gd name="T74" fmla="*/ 0 w 333"/>
                    <a:gd name="T75" fmla="*/ 0 h 361"/>
                    <a:gd name="T76" fmla="*/ 0 w 333"/>
                    <a:gd name="T77" fmla="*/ 0 h 361"/>
                    <a:gd name="T78" fmla="*/ 0 w 333"/>
                    <a:gd name="T79" fmla="*/ 0 h 361"/>
                    <a:gd name="T80" fmla="*/ 0 w 333"/>
                    <a:gd name="T81" fmla="*/ 0 h 361"/>
                    <a:gd name="T82" fmla="*/ 0 w 333"/>
                    <a:gd name="T83" fmla="*/ 0 h 361"/>
                    <a:gd name="T84" fmla="*/ 0 w 333"/>
                    <a:gd name="T85" fmla="*/ 0 h 361"/>
                    <a:gd name="T86" fmla="*/ 0 w 333"/>
                    <a:gd name="T87" fmla="*/ 0 h 361"/>
                    <a:gd name="T88" fmla="*/ 0 w 333"/>
                    <a:gd name="T89" fmla="*/ 0 h 361"/>
                    <a:gd name="T90" fmla="*/ 0 w 333"/>
                    <a:gd name="T91" fmla="*/ 0 h 361"/>
                    <a:gd name="T92" fmla="*/ 0 w 333"/>
                    <a:gd name="T93" fmla="*/ 0 h 361"/>
                    <a:gd name="T94" fmla="*/ 0 w 333"/>
                    <a:gd name="T95" fmla="*/ 0 h 361"/>
                    <a:gd name="T96" fmla="*/ 0 w 333"/>
                    <a:gd name="T97" fmla="*/ 0 h 361"/>
                    <a:gd name="T98" fmla="*/ 0 w 333"/>
                    <a:gd name="T99" fmla="*/ 0 h 361"/>
                    <a:gd name="T100" fmla="*/ 0 w 333"/>
                    <a:gd name="T101" fmla="*/ 0 h 361"/>
                    <a:gd name="T102" fmla="*/ 0 w 333"/>
                    <a:gd name="T103" fmla="*/ 0 h 361"/>
                    <a:gd name="T104" fmla="*/ 0 w 333"/>
                    <a:gd name="T105" fmla="*/ 0 h 361"/>
                    <a:gd name="T106" fmla="*/ 0 w 333"/>
                    <a:gd name="T107" fmla="*/ 0 h 361"/>
                    <a:gd name="T108" fmla="*/ 0 w 333"/>
                    <a:gd name="T109" fmla="*/ 0 h 361"/>
                    <a:gd name="T110" fmla="*/ 0 w 333"/>
                    <a:gd name="T111" fmla="*/ 0 h 361"/>
                    <a:gd name="T112" fmla="*/ 0 w 333"/>
                    <a:gd name="T113" fmla="*/ 0 h 361"/>
                    <a:gd name="T114" fmla="*/ 0 w 333"/>
                    <a:gd name="T115" fmla="*/ 0 h 361"/>
                    <a:gd name="T116" fmla="*/ 0 w 333"/>
                    <a:gd name="T117" fmla="*/ 0 h 361"/>
                    <a:gd name="T118" fmla="*/ 0 w 333"/>
                    <a:gd name="T119" fmla="*/ 0 h 361"/>
                    <a:gd name="T120" fmla="*/ 0 w 333"/>
                    <a:gd name="T121" fmla="*/ 0 h 361"/>
                    <a:gd name="T122" fmla="*/ 0 w 333"/>
                    <a:gd name="T123" fmla="*/ 0 h 361"/>
                    <a:gd name="T124" fmla="*/ 0 w 333"/>
                    <a:gd name="T125" fmla="*/ 0 h 361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33"/>
                    <a:gd name="T190" fmla="*/ 0 h 361"/>
                    <a:gd name="T191" fmla="*/ 333 w 333"/>
                    <a:gd name="T192" fmla="*/ 361 h 361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33" h="361">
                      <a:moveTo>
                        <a:pt x="297" y="41"/>
                      </a:moveTo>
                      <a:lnTo>
                        <a:pt x="313" y="57"/>
                      </a:lnTo>
                      <a:lnTo>
                        <a:pt x="326" y="74"/>
                      </a:lnTo>
                      <a:lnTo>
                        <a:pt x="298" y="70"/>
                      </a:lnTo>
                      <a:lnTo>
                        <a:pt x="333" y="99"/>
                      </a:lnTo>
                      <a:lnTo>
                        <a:pt x="306" y="99"/>
                      </a:lnTo>
                      <a:lnTo>
                        <a:pt x="298" y="110"/>
                      </a:lnTo>
                      <a:lnTo>
                        <a:pt x="266" y="97"/>
                      </a:lnTo>
                      <a:lnTo>
                        <a:pt x="255" y="104"/>
                      </a:lnTo>
                      <a:lnTo>
                        <a:pt x="227" y="91"/>
                      </a:lnTo>
                      <a:lnTo>
                        <a:pt x="211" y="101"/>
                      </a:lnTo>
                      <a:lnTo>
                        <a:pt x="207" y="95"/>
                      </a:lnTo>
                      <a:lnTo>
                        <a:pt x="179" y="121"/>
                      </a:lnTo>
                      <a:lnTo>
                        <a:pt x="199" y="128"/>
                      </a:lnTo>
                      <a:lnTo>
                        <a:pt x="169" y="133"/>
                      </a:lnTo>
                      <a:lnTo>
                        <a:pt x="207" y="144"/>
                      </a:lnTo>
                      <a:lnTo>
                        <a:pt x="172" y="151"/>
                      </a:lnTo>
                      <a:lnTo>
                        <a:pt x="172" y="168"/>
                      </a:lnTo>
                      <a:lnTo>
                        <a:pt x="160" y="182"/>
                      </a:lnTo>
                      <a:lnTo>
                        <a:pt x="160" y="192"/>
                      </a:lnTo>
                      <a:lnTo>
                        <a:pt x="142" y="192"/>
                      </a:lnTo>
                      <a:lnTo>
                        <a:pt x="138" y="186"/>
                      </a:lnTo>
                      <a:lnTo>
                        <a:pt x="121" y="175"/>
                      </a:lnTo>
                      <a:lnTo>
                        <a:pt x="108" y="167"/>
                      </a:lnTo>
                      <a:lnTo>
                        <a:pt x="95" y="166"/>
                      </a:lnTo>
                      <a:lnTo>
                        <a:pt x="82" y="172"/>
                      </a:lnTo>
                      <a:lnTo>
                        <a:pt x="78" y="181"/>
                      </a:lnTo>
                      <a:lnTo>
                        <a:pt x="78" y="192"/>
                      </a:lnTo>
                      <a:lnTo>
                        <a:pt x="80" y="212"/>
                      </a:lnTo>
                      <a:lnTo>
                        <a:pt x="87" y="225"/>
                      </a:lnTo>
                      <a:lnTo>
                        <a:pt x="97" y="238"/>
                      </a:lnTo>
                      <a:lnTo>
                        <a:pt x="108" y="246"/>
                      </a:lnTo>
                      <a:lnTo>
                        <a:pt x="118" y="252"/>
                      </a:lnTo>
                      <a:lnTo>
                        <a:pt x="128" y="259"/>
                      </a:lnTo>
                      <a:lnTo>
                        <a:pt x="132" y="280"/>
                      </a:lnTo>
                      <a:lnTo>
                        <a:pt x="128" y="297"/>
                      </a:lnTo>
                      <a:lnTo>
                        <a:pt x="128" y="306"/>
                      </a:lnTo>
                      <a:lnTo>
                        <a:pt x="127" y="315"/>
                      </a:lnTo>
                      <a:lnTo>
                        <a:pt x="117" y="332"/>
                      </a:lnTo>
                      <a:lnTo>
                        <a:pt x="106" y="346"/>
                      </a:lnTo>
                      <a:lnTo>
                        <a:pt x="88" y="361"/>
                      </a:lnTo>
                      <a:lnTo>
                        <a:pt x="70" y="357"/>
                      </a:lnTo>
                      <a:lnTo>
                        <a:pt x="50" y="341"/>
                      </a:lnTo>
                      <a:lnTo>
                        <a:pt x="35" y="318"/>
                      </a:lnTo>
                      <a:lnTo>
                        <a:pt x="18" y="278"/>
                      </a:lnTo>
                      <a:lnTo>
                        <a:pt x="9" y="250"/>
                      </a:lnTo>
                      <a:lnTo>
                        <a:pt x="2" y="222"/>
                      </a:lnTo>
                      <a:lnTo>
                        <a:pt x="0" y="191"/>
                      </a:lnTo>
                      <a:lnTo>
                        <a:pt x="1" y="158"/>
                      </a:lnTo>
                      <a:lnTo>
                        <a:pt x="4" y="132"/>
                      </a:lnTo>
                      <a:lnTo>
                        <a:pt x="11" y="109"/>
                      </a:lnTo>
                      <a:lnTo>
                        <a:pt x="19" y="81"/>
                      </a:lnTo>
                      <a:lnTo>
                        <a:pt x="28" y="65"/>
                      </a:lnTo>
                      <a:lnTo>
                        <a:pt x="43" y="46"/>
                      </a:lnTo>
                      <a:lnTo>
                        <a:pt x="63" y="31"/>
                      </a:lnTo>
                      <a:lnTo>
                        <a:pt x="80" y="21"/>
                      </a:lnTo>
                      <a:lnTo>
                        <a:pt x="111" y="9"/>
                      </a:lnTo>
                      <a:lnTo>
                        <a:pt x="138" y="3"/>
                      </a:lnTo>
                      <a:lnTo>
                        <a:pt x="182" y="0"/>
                      </a:lnTo>
                      <a:lnTo>
                        <a:pt x="215" y="3"/>
                      </a:lnTo>
                      <a:lnTo>
                        <a:pt x="239" y="8"/>
                      </a:lnTo>
                      <a:lnTo>
                        <a:pt x="266" y="20"/>
                      </a:lnTo>
                      <a:lnTo>
                        <a:pt x="297" y="41"/>
                      </a:lnTo>
                      <a:close/>
                    </a:path>
                  </a:pathLst>
                </a:custGeom>
                <a:solidFill>
                  <a:srgbClr val="E0700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65" name="Freeform 254"/>
                <p:cNvSpPr>
                  <a:spLocks/>
                </p:cNvSpPr>
                <p:nvPr/>
              </p:nvSpPr>
              <p:spPr bwMode="auto">
                <a:xfrm>
                  <a:off x="1257" y="1027"/>
                  <a:ext cx="9" cy="4"/>
                </a:xfrm>
                <a:custGeom>
                  <a:avLst/>
                  <a:gdLst>
                    <a:gd name="T0" fmla="*/ 0 w 54"/>
                    <a:gd name="T1" fmla="*/ 0 h 23"/>
                    <a:gd name="T2" fmla="*/ 0 w 54"/>
                    <a:gd name="T3" fmla="*/ 0 h 23"/>
                    <a:gd name="T4" fmla="*/ 0 w 54"/>
                    <a:gd name="T5" fmla="*/ 0 h 23"/>
                    <a:gd name="T6" fmla="*/ 0 w 54"/>
                    <a:gd name="T7" fmla="*/ 0 h 2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4"/>
                    <a:gd name="T13" fmla="*/ 0 h 23"/>
                    <a:gd name="T14" fmla="*/ 54 w 54"/>
                    <a:gd name="T15" fmla="*/ 23 h 2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4" h="23">
                      <a:moveTo>
                        <a:pt x="54" y="0"/>
                      </a:moveTo>
                      <a:lnTo>
                        <a:pt x="32" y="8"/>
                      </a:lnTo>
                      <a:lnTo>
                        <a:pt x="11" y="15"/>
                      </a:lnTo>
                      <a:lnTo>
                        <a:pt x="0" y="23"/>
                      </a:lnTo>
                    </a:path>
                  </a:pathLst>
                </a:custGeom>
                <a:noFill/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66" name="Freeform 255"/>
                <p:cNvSpPr>
                  <a:spLocks/>
                </p:cNvSpPr>
                <p:nvPr/>
              </p:nvSpPr>
              <p:spPr bwMode="auto">
                <a:xfrm>
                  <a:off x="1229" y="1002"/>
                  <a:ext cx="22" cy="5"/>
                </a:xfrm>
                <a:custGeom>
                  <a:avLst/>
                  <a:gdLst>
                    <a:gd name="T0" fmla="*/ 0 w 129"/>
                    <a:gd name="T1" fmla="*/ 0 h 29"/>
                    <a:gd name="T2" fmla="*/ 0 w 129"/>
                    <a:gd name="T3" fmla="*/ 0 h 29"/>
                    <a:gd name="T4" fmla="*/ 0 w 129"/>
                    <a:gd name="T5" fmla="*/ 0 h 29"/>
                    <a:gd name="T6" fmla="*/ 0 w 129"/>
                    <a:gd name="T7" fmla="*/ 0 h 29"/>
                    <a:gd name="T8" fmla="*/ 0 w 129"/>
                    <a:gd name="T9" fmla="*/ 0 h 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9"/>
                    <a:gd name="T16" fmla="*/ 0 h 29"/>
                    <a:gd name="T17" fmla="*/ 129 w 129"/>
                    <a:gd name="T18" fmla="*/ 29 h 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9" h="29">
                      <a:moveTo>
                        <a:pt x="0" y="25"/>
                      </a:moveTo>
                      <a:lnTo>
                        <a:pt x="127" y="0"/>
                      </a:lnTo>
                      <a:lnTo>
                        <a:pt x="129" y="9"/>
                      </a:lnTo>
                      <a:lnTo>
                        <a:pt x="5" y="29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67" name="Freeform 256"/>
                <p:cNvSpPr>
                  <a:spLocks/>
                </p:cNvSpPr>
                <p:nvPr/>
              </p:nvSpPr>
              <p:spPr bwMode="auto">
                <a:xfrm>
                  <a:off x="1250" y="1001"/>
                  <a:ext cx="15" cy="12"/>
                </a:xfrm>
                <a:custGeom>
                  <a:avLst/>
                  <a:gdLst>
                    <a:gd name="T0" fmla="*/ 0 w 87"/>
                    <a:gd name="T1" fmla="*/ 0 h 74"/>
                    <a:gd name="T2" fmla="*/ 0 w 87"/>
                    <a:gd name="T3" fmla="*/ 0 h 74"/>
                    <a:gd name="T4" fmla="*/ 0 w 87"/>
                    <a:gd name="T5" fmla="*/ 0 h 74"/>
                    <a:gd name="T6" fmla="*/ 0 w 87"/>
                    <a:gd name="T7" fmla="*/ 0 h 74"/>
                    <a:gd name="T8" fmla="*/ 0 w 87"/>
                    <a:gd name="T9" fmla="*/ 0 h 74"/>
                    <a:gd name="T10" fmla="*/ 0 w 87"/>
                    <a:gd name="T11" fmla="*/ 0 h 74"/>
                    <a:gd name="T12" fmla="*/ 0 w 87"/>
                    <a:gd name="T13" fmla="*/ 0 h 74"/>
                    <a:gd name="T14" fmla="*/ 0 w 87"/>
                    <a:gd name="T15" fmla="*/ 0 h 74"/>
                    <a:gd name="T16" fmla="*/ 0 w 87"/>
                    <a:gd name="T17" fmla="*/ 0 h 74"/>
                    <a:gd name="T18" fmla="*/ 0 w 87"/>
                    <a:gd name="T19" fmla="*/ 0 h 74"/>
                    <a:gd name="T20" fmla="*/ 0 w 87"/>
                    <a:gd name="T21" fmla="*/ 0 h 74"/>
                    <a:gd name="T22" fmla="*/ 0 w 87"/>
                    <a:gd name="T23" fmla="*/ 0 h 74"/>
                    <a:gd name="T24" fmla="*/ 0 w 87"/>
                    <a:gd name="T25" fmla="*/ 0 h 74"/>
                    <a:gd name="T26" fmla="*/ 0 w 87"/>
                    <a:gd name="T27" fmla="*/ 0 h 74"/>
                    <a:gd name="T28" fmla="*/ 0 w 87"/>
                    <a:gd name="T29" fmla="*/ 0 h 74"/>
                    <a:gd name="T30" fmla="*/ 0 w 87"/>
                    <a:gd name="T31" fmla="*/ 0 h 7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7"/>
                    <a:gd name="T49" fmla="*/ 0 h 74"/>
                    <a:gd name="T50" fmla="*/ 87 w 87"/>
                    <a:gd name="T51" fmla="*/ 74 h 7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7" h="74">
                      <a:moveTo>
                        <a:pt x="85" y="0"/>
                      </a:moveTo>
                      <a:lnTo>
                        <a:pt x="0" y="11"/>
                      </a:lnTo>
                      <a:lnTo>
                        <a:pt x="0" y="30"/>
                      </a:lnTo>
                      <a:lnTo>
                        <a:pt x="3" y="48"/>
                      </a:lnTo>
                      <a:lnTo>
                        <a:pt x="7" y="60"/>
                      </a:lnTo>
                      <a:lnTo>
                        <a:pt x="14" y="66"/>
                      </a:lnTo>
                      <a:lnTo>
                        <a:pt x="22" y="72"/>
                      </a:lnTo>
                      <a:lnTo>
                        <a:pt x="37" y="74"/>
                      </a:lnTo>
                      <a:lnTo>
                        <a:pt x="53" y="74"/>
                      </a:lnTo>
                      <a:lnTo>
                        <a:pt x="66" y="71"/>
                      </a:lnTo>
                      <a:lnTo>
                        <a:pt x="76" y="65"/>
                      </a:lnTo>
                      <a:lnTo>
                        <a:pt x="83" y="55"/>
                      </a:lnTo>
                      <a:lnTo>
                        <a:pt x="85" y="48"/>
                      </a:lnTo>
                      <a:lnTo>
                        <a:pt x="87" y="39"/>
                      </a:lnTo>
                      <a:lnTo>
                        <a:pt x="87" y="22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80FFFF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384" tIns="45692" rIns="91384" bIns="45692"/>
                <a:lstStyle/>
                <a:p>
                  <a:endParaRPr lang="ru-RU"/>
                </a:p>
              </p:txBody>
            </p:sp>
            <p:sp>
              <p:nvSpPr>
                <p:cNvPr id="1268" name="Oval 257"/>
                <p:cNvSpPr>
                  <a:spLocks noChangeArrowheads="1"/>
                </p:cNvSpPr>
                <p:nvPr/>
              </p:nvSpPr>
              <p:spPr bwMode="auto">
                <a:xfrm>
                  <a:off x="1256" y="1005"/>
                  <a:ext cx="4" cy="4"/>
                </a:xfrm>
                <a:prstGeom prst="ellipse">
                  <a:avLst/>
                </a:prstGeom>
                <a:solidFill>
                  <a:srgbClr val="008000"/>
                </a:solidFill>
                <a:ln w="15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91036" tIns="45518" rIns="91036" bIns="45518"/>
                <a:lstStyle/>
                <a:p>
                  <a:pPr defTabSz="912813"/>
                  <a:endParaRPr lang="ru-RU" sz="1800"/>
                </a:p>
              </p:txBody>
            </p:sp>
          </p:grpSp>
        </p:grpSp>
        <p:grpSp>
          <p:nvGrpSpPr>
            <p:cNvPr id="1255" name="Group 258"/>
            <p:cNvGrpSpPr>
              <a:grpSpLocks/>
            </p:cNvGrpSpPr>
            <p:nvPr/>
          </p:nvGrpSpPr>
          <p:grpSpPr bwMode="auto">
            <a:xfrm>
              <a:off x="1169" y="1043"/>
              <a:ext cx="119" cy="119"/>
              <a:chOff x="1169" y="1043"/>
              <a:chExt cx="119" cy="119"/>
            </a:xfrm>
          </p:grpSpPr>
          <p:sp>
            <p:nvSpPr>
              <p:cNvPr id="1256" name="Freeform 259"/>
              <p:cNvSpPr>
                <a:spLocks/>
              </p:cNvSpPr>
              <p:nvPr/>
            </p:nvSpPr>
            <p:spPr bwMode="auto">
              <a:xfrm>
                <a:off x="1215" y="1092"/>
                <a:ext cx="73" cy="66"/>
              </a:xfrm>
              <a:custGeom>
                <a:avLst/>
                <a:gdLst>
                  <a:gd name="T0" fmla="*/ 0 w 437"/>
                  <a:gd name="T1" fmla="*/ 0 h 399"/>
                  <a:gd name="T2" fmla="*/ 0 w 437"/>
                  <a:gd name="T3" fmla="*/ 0 h 399"/>
                  <a:gd name="T4" fmla="*/ 0 w 437"/>
                  <a:gd name="T5" fmla="*/ 0 h 399"/>
                  <a:gd name="T6" fmla="*/ 0 w 437"/>
                  <a:gd name="T7" fmla="*/ 0 h 399"/>
                  <a:gd name="T8" fmla="*/ 0 w 437"/>
                  <a:gd name="T9" fmla="*/ 0 h 399"/>
                  <a:gd name="T10" fmla="*/ 0 w 437"/>
                  <a:gd name="T11" fmla="*/ 0 h 399"/>
                  <a:gd name="T12" fmla="*/ 0 w 437"/>
                  <a:gd name="T13" fmla="*/ 0 h 399"/>
                  <a:gd name="T14" fmla="*/ 0 w 437"/>
                  <a:gd name="T15" fmla="*/ 0 h 399"/>
                  <a:gd name="T16" fmla="*/ 0 w 437"/>
                  <a:gd name="T17" fmla="*/ 0 h 399"/>
                  <a:gd name="T18" fmla="*/ 0 w 437"/>
                  <a:gd name="T19" fmla="*/ 0 h 399"/>
                  <a:gd name="T20" fmla="*/ 0 w 437"/>
                  <a:gd name="T21" fmla="*/ 0 h 399"/>
                  <a:gd name="T22" fmla="*/ 0 w 437"/>
                  <a:gd name="T23" fmla="*/ 0 h 399"/>
                  <a:gd name="T24" fmla="*/ 0 w 437"/>
                  <a:gd name="T25" fmla="*/ 0 h 399"/>
                  <a:gd name="T26" fmla="*/ 0 w 437"/>
                  <a:gd name="T27" fmla="*/ 0 h 399"/>
                  <a:gd name="T28" fmla="*/ 0 w 437"/>
                  <a:gd name="T29" fmla="*/ 0 h 399"/>
                  <a:gd name="T30" fmla="*/ 0 w 437"/>
                  <a:gd name="T31" fmla="*/ 0 h 399"/>
                  <a:gd name="T32" fmla="*/ 0 w 437"/>
                  <a:gd name="T33" fmla="*/ 0 h 399"/>
                  <a:gd name="T34" fmla="*/ 0 w 437"/>
                  <a:gd name="T35" fmla="*/ 0 h 399"/>
                  <a:gd name="T36" fmla="*/ 0 w 437"/>
                  <a:gd name="T37" fmla="*/ 0 h 399"/>
                  <a:gd name="T38" fmla="*/ 0 w 437"/>
                  <a:gd name="T39" fmla="*/ 0 h 399"/>
                  <a:gd name="T40" fmla="*/ 0 w 437"/>
                  <a:gd name="T41" fmla="*/ 0 h 399"/>
                  <a:gd name="T42" fmla="*/ 0 w 437"/>
                  <a:gd name="T43" fmla="*/ 0 h 399"/>
                  <a:gd name="T44" fmla="*/ 0 w 437"/>
                  <a:gd name="T45" fmla="*/ 0 h 399"/>
                  <a:gd name="T46" fmla="*/ 0 w 437"/>
                  <a:gd name="T47" fmla="*/ 0 h 399"/>
                  <a:gd name="T48" fmla="*/ 0 w 437"/>
                  <a:gd name="T49" fmla="*/ 0 h 39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437"/>
                  <a:gd name="T76" fmla="*/ 0 h 399"/>
                  <a:gd name="T77" fmla="*/ 437 w 437"/>
                  <a:gd name="T78" fmla="*/ 399 h 399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437" h="399">
                    <a:moveTo>
                      <a:pt x="434" y="9"/>
                    </a:moveTo>
                    <a:lnTo>
                      <a:pt x="416" y="0"/>
                    </a:lnTo>
                    <a:lnTo>
                      <a:pt x="399" y="50"/>
                    </a:lnTo>
                    <a:lnTo>
                      <a:pt x="364" y="104"/>
                    </a:lnTo>
                    <a:lnTo>
                      <a:pt x="330" y="143"/>
                    </a:lnTo>
                    <a:lnTo>
                      <a:pt x="297" y="182"/>
                    </a:lnTo>
                    <a:lnTo>
                      <a:pt x="246" y="226"/>
                    </a:lnTo>
                    <a:lnTo>
                      <a:pt x="196" y="258"/>
                    </a:lnTo>
                    <a:lnTo>
                      <a:pt x="136" y="284"/>
                    </a:lnTo>
                    <a:lnTo>
                      <a:pt x="74" y="308"/>
                    </a:lnTo>
                    <a:lnTo>
                      <a:pt x="28" y="315"/>
                    </a:lnTo>
                    <a:lnTo>
                      <a:pt x="19" y="351"/>
                    </a:lnTo>
                    <a:lnTo>
                      <a:pt x="0" y="399"/>
                    </a:lnTo>
                    <a:lnTo>
                      <a:pt x="40" y="399"/>
                    </a:lnTo>
                    <a:lnTo>
                      <a:pt x="91" y="380"/>
                    </a:lnTo>
                    <a:lnTo>
                      <a:pt x="126" y="368"/>
                    </a:lnTo>
                    <a:lnTo>
                      <a:pt x="150" y="360"/>
                    </a:lnTo>
                    <a:lnTo>
                      <a:pt x="196" y="341"/>
                    </a:lnTo>
                    <a:lnTo>
                      <a:pt x="241" y="310"/>
                    </a:lnTo>
                    <a:lnTo>
                      <a:pt x="274" y="284"/>
                    </a:lnTo>
                    <a:lnTo>
                      <a:pt x="326" y="231"/>
                    </a:lnTo>
                    <a:lnTo>
                      <a:pt x="364" y="174"/>
                    </a:lnTo>
                    <a:lnTo>
                      <a:pt x="409" y="108"/>
                    </a:lnTo>
                    <a:lnTo>
                      <a:pt x="437" y="38"/>
                    </a:lnTo>
                    <a:lnTo>
                      <a:pt x="434" y="9"/>
                    </a:lnTo>
                    <a:close/>
                  </a:path>
                </a:pathLst>
              </a:custGeom>
              <a:solidFill>
                <a:srgbClr val="606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57" name="Freeform 260"/>
              <p:cNvSpPr>
                <a:spLocks/>
              </p:cNvSpPr>
              <p:nvPr/>
            </p:nvSpPr>
            <p:spPr bwMode="auto">
              <a:xfrm>
                <a:off x="1169" y="1043"/>
                <a:ext cx="99" cy="119"/>
              </a:xfrm>
              <a:custGeom>
                <a:avLst/>
                <a:gdLst>
                  <a:gd name="T0" fmla="*/ 0 w 593"/>
                  <a:gd name="T1" fmla="*/ 0 h 714"/>
                  <a:gd name="T2" fmla="*/ 0 w 593"/>
                  <a:gd name="T3" fmla="*/ 0 h 714"/>
                  <a:gd name="T4" fmla="*/ 0 w 593"/>
                  <a:gd name="T5" fmla="*/ 0 h 714"/>
                  <a:gd name="T6" fmla="*/ 0 w 593"/>
                  <a:gd name="T7" fmla="*/ 0 h 714"/>
                  <a:gd name="T8" fmla="*/ 0 w 593"/>
                  <a:gd name="T9" fmla="*/ 0 h 714"/>
                  <a:gd name="T10" fmla="*/ 0 w 593"/>
                  <a:gd name="T11" fmla="*/ 0 h 714"/>
                  <a:gd name="T12" fmla="*/ 0 w 593"/>
                  <a:gd name="T13" fmla="*/ 0 h 714"/>
                  <a:gd name="T14" fmla="*/ 0 w 593"/>
                  <a:gd name="T15" fmla="*/ 0 h 714"/>
                  <a:gd name="T16" fmla="*/ 0 w 593"/>
                  <a:gd name="T17" fmla="*/ 0 h 714"/>
                  <a:gd name="T18" fmla="*/ 0 w 593"/>
                  <a:gd name="T19" fmla="*/ 0 h 714"/>
                  <a:gd name="T20" fmla="*/ 0 w 593"/>
                  <a:gd name="T21" fmla="*/ 0 h 714"/>
                  <a:gd name="T22" fmla="*/ 0 w 593"/>
                  <a:gd name="T23" fmla="*/ 0 h 714"/>
                  <a:gd name="T24" fmla="*/ 0 w 593"/>
                  <a:gd name="T25" fmla="*/ 0 h 714"/>
                  <a:gd name="T26" fmla="*/ 0 w 593"/>
                  <a:gd name="T27" fmla="*/ 0 h 714"/>
                  <a:gd name="T28" fmla="*/ 0 w 593"/>
                  <a:gd name="T29" fmla="*/ 0 h 714"/>
                  <a:gd name="T30" fmla="*/ 0 w 593"/>
                  <a:gd name="T31" fmla="*/ 0 h 714"/>
                  <a:gd name="T32" fmla="*/ 0 w 593"/>
                  <a:gd name="T33" fmla="*/ 0 h 714"/>
                  <a:gd name="T34" fmla="*/ 0 w 593"/>
                  <a:gd name="T35" fmla="*/ 0 h 714"/>
                  <a:gd name="T36" fmla="*/ 0 w 593"/>
                  <a:gd name="T37" fmla="*/ 0 h 714"/>
                  <a:gd name="T38" fmla="*/ 0 w 593"/>
                  <a:gd name="T39" fmla="*/ 0 h 714"/>
                  <a:gd name="T40" fmla="*/ 0 w 593"/>
                  <a:gd name="T41" fmla="*/ 0 h 714"/>
                  <a:gd name="T42" fmla="*/ 0 w 593"/>
                  <a:gd name="T43" fmla="*/ 0 h 714"/>
                  <a:gd name="T44" fmla="*/ 0 w 593"/>
                  <a:gd name="T45" fmla="*/ 0 h 714"/>
                  <a:gd name="T46" fmla="*/ 0 w 593"/>
                  <a:gd name="T47" fmla="*/ 0 h 714"/>
                  <a:gd name="T48" fmla="*/ 0 w 593"/>
                  <a:gd name="T49" fmla="*/ 0 h 714"/>
                  <a:gd name="T50" fmla="*/ 0 w 593"/>
                  <a:gd name="T51" fmla="*/ 0 h 714"/>
                  <a:gd name="T52" fmla="*/ 0 w 593"/>
                  <a:gd name="T53" fmla="*/ 0 h 714"/>
                  <a:gd name="T54" fmla="*/ 0 w 593"/>
                  <a:gd name="T55" fmla="*/ 0 h 714"/>
                  <a:gd name="T56" fmla="*/ 0 w 593"/>
                  <a:gd name="T57" fmla="*/ 0 h 714"/>
                  <a:gd name="T58" fmla="*/ 0 w 593"/>
                  <a:gd name="T59" fmla="*/ 0 h 714"/>
                  <a:gd name="T60" fmla="*/ 0 w 593"/>
                  <a:gd name="T61" fmla="*/ 0 h 714"/>
                  <a:gd name="T62" fmla="*/ 0 w 593"/>
                  <a:gd name="T63" fmla="*/ 0 h 714"/>
                  <a:gd name="T64" fmla="*/ 0 w 593"/>
                  <a:gd name="T65" fmla="*/ 0 h 714"/>
                  <a:gd name="T66" fmla="*/ 0 w 593"/>
                  <a:gd name="T67" fmla="*/ 0 h 714"/>
                  <a:gd name="T68" fmla="*/ 0 w 593"/>
                  <a:gd name="T69" fmla="*/ 0 h 714"/>
                  <a:gd name="T70" fmla="*/ 0 w 593"/>
                  <a:gd name="T71" fmla="*/ 0 h 714"/>
                  <a:gd name="T72" fmla="*/ 0 w 593"/>
                  <a:gd name="T73" fmla="*/ 0 h 714"/>
                  <a:gd name="T74" fmla="*/ 0 w 593"/>
                  <a:gd name="T75" fmla="*/ 0 h 714"/>
                  <a:gd name="T76" fmla="*/ 0 w 593"/>
                  <a:gd name="T77" fmla="*/ 0 h 714"/>
                  <a:gd name="T78" fmla="*/ 0 w 593"/>
                  <a:gd name="T79" fmla="*/ 0 h 714"/>
                  <a:gd name="T80" fmla="*/ 0 w 593"/>
                  <a:gd name="T81" fmla="*/ 0 h 714"/>
                  <a:gd name="T82" fmla="*/ 0 w 593"/>
                  <a:gd name="T83" fmla="*/ 0 h 714"/>
                  <a:gd name="T84" fmla="*/ 0 w 593"/>
                  <a:gd name="T85" fmla="*/ 0 h 714"/>
                  <a:gd name="T86" fmla="*/ 0 w 593"/>
                  <a:gd name="T87" fmla="*/ 0 h 714"/>
                  <a:gd name="T88" fmla="*/ 0 w 593"/>
                  <a:gd name="T89" fmla="*/ 0 h 714"/>
                  <a:gd name="T90" fmla="*/ 0 w 593"/>
                  <a:gd name="T91" fmla="*/ 0 h 714"/>
                  <a:gd name="T92" fmla="*/ 0 w 593"/>
                  <a:gd name="T93" fmla="*/ 0 h 714"/>
                  <a:gd name="T94" fmla="*/ 0 w 593"/>
                  <a:gd name="T95" fmla="*/ 0 h 714"/>
                  <a:gd name="T96" fmla="*/ 0 w 593"/>
                  <a:gd name="T97" fmla="*/ 0 h 714"/>
                  <a:gd name="T98" fmla="*/ 0 w 593"/>
                  <a:gd name="T99" fmla="*/ 0 h 71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93"/>
                  <a:gd name="T151" fmla="*/ 0 h 714"/>
                  <a:gd name="T152" fmla="*/ 593 w 593"/>
                  <a:gd name="T153" fmla="*/ 714 h 71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93" h="714">
                    <a:moveTo>
                      <a:pt x="516" y="4"/>
                    </a:moveTo>
                    <a:lnTo>
                      <a:pt x="567" y="8"/>
                    </a:lnTo>
                    <a:lnTo>
                      <a:pt x="593" y="20"/>
                    </a:lnTo>
                    <a:lnTo>
                      <a:pt x="553" y="27"/>
                    </a:lnTo>
                    <a:lnTo>
                      <a:pt x="522" y="23"/>
                    </a:lnTo>
                    <a:lnTo>
                      <a:pt x="484" y="27"/>
                    </a:lnTo>
                    <a:lnTo>
                      <a:pt x="443" y="33"/>
                    </a:lnTo>
                    <a:lnTo>
                      <a:pt x="408" y="52"/>
                    </a:lnTo>
                    <a:lnTo>
                      <a:pt x="373" y="70"/>
                    </a:lnTo>
                    <a:lnTo>
                      <a:pt x="349" y="94"/>
                    </a:lnTo>
                    <a:lnTo>
                      <a:pt x="335" y="113"/>
                    </a:lnTo>
                    <a:lnTo>
                      <a:pt x="349" y="167"/>
                    </a:lnTo>
                    <a:lnTo>
                      <a:pt x="340" y="233"/>
                    </a:lnTo>
                    <a:lnTo>
                      <a:pt x="312" y="282"/>
                    </a:lnTo>
                    <a:lnTo>
                      <a:pt x="289" y="326"/>
                    </a:lnTo>
                    <a:lnTo>
                      <a:pt x="321" y="366"/>
                    </a:lnTo>
                    <a:lnTo>
                      <a:pt x="340" y="435"/>
                    </a:lnTo>
                    <a:lnTo>
                      <a:pt x="335" y="510"/>
                    </a:lnTo>
                    <a:lnTo>
                      <a:pt x="326" y="595"/>
                    </a:lnTo>
                    <a:lnTo>
                      <a:pt x="308" y="657"/>
                    </a:lnTo>
                    <a:lnTo>
                      <a:pt x="272" y="696"/>
                    </a:lnTo>
                    <a:lnTo>
                      <a:pt x="239" y="710"/>
                    </a:lnTo>
                    <a:lnTo>
                      <a:pt x="159" y="714"/>
                    </a:lnTo>
                    <a:lnTo>
                      <a:pt x="86" y="710"/>
                    </a:lnTo>
                    <a:lnTo>
                      <a:pt x="42" y="689"/>
                    </a:lnTo>
                    <a:lnTo>
                      <a:pt x="22" y="661"/>
                    </a:lnTo>
                    <a:lnTo>
                      <a:pt x="14" y="631"/>
                    </a:lnTo>
                    <a:lnTo>
                      <a:pt x="1" y="580"/>
                    </a:lnTo>
                    <a:lnTo>
                      <a:pt x="0" y="532"/>
                    </a:lnTo>
                    <a:lnTo>
                      <a:pt x="13" y="480"/>
                    </a:lnTo>
                    <a:lnTo>
                      <a:pt x="54" y="426"/>
                    </a:lnTo>
                    <a:lnTo>
                      <a:pt x="13" y="356"/>
                    </a:lnTo>
                    <a:lnTo>
                      <a:pt x="0" y="308"/>
                    </a:lnTo>
                    <a:lnTo>
                      <a:pt x="8" y="259"/>
                    </a:lnTo>
                    <a:lnTo>
                      <a:pt x="26" y="221"/>
                    </a:lnTo>
                    <a:lnTo>
                      <a:pt x="46" y="197"/>
                    </a:lnTo>
                    <a:lnTo>
                      <a:pt x="42" y="155"/>
                    </a:lnTo>
                    <a:lnTo>
                      <a:pt x="42" y="117"/>
                    </a:lnTo>
                    <a:lnTo>
                      <a:pt x="53" y="88"/>
                    </a:lnTo>
                    <a:lnTo>
                      <a:pt x="70" y="57"/>
                    </a:lnTo>
                    <a:lnTo>
                      <a:pt x="104" y="33"/>
                    </a:lnTo>
                    <a:lnTo>
                      <a:pt x="149" y="23"/>
                    </a:lnTo>
                    <a:lnTo>
                      <a:pt x="199" y="24"/>
                    </a:lnTo>
                    <a:lnTo>
                      <a:pt x="245" y="30"/>
                    </a:lnTo>
                    <a:lnTo>
                      <a:pt x="294" y="39"/>
                    </a:lnTo>
                    <a:lnTo>
                      <a:pt x="328" y="41"/>
                    </a:lnTo>
                    <a:lnTo>
                      <a:pt x="366" y="23"/>
                    </a:lnTo>
                    <a:lnTo>
                      <a:pt x="408" y="7"/>
                    </a:lnTo>
                    <a:lnTo>
                      <a:pt x="456" y="0"/>
                    </a:lnTo>
                    <a:lnTo>
                      <a:pt x="516" y="4"/>
                    </a:lnTo>
                    <a:close/>
                  </a:path>
                </a:pathLst>
              </a:custGeom>
              <a:solidFill>
                <a:srgbClr val="606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58" name="Freeform 261"/>
              <p:cNvSpPr>
                <a:spLocks/>
              </p:cNvSpPr>
              <p:nvPr/>
            </p:nvSpPr>
            <p:spPr bwMode="auto">
              <a:xfrm>
                <a:off x="1176" y="1071"/>
                <a:ext cx="32" cy="16"/>
              </a:xfrm>
              <a:custGeom>
                <a:avLst/>
                <a:gdLst>
                  <a:gd name="T0" fmla="*/ 0 w 189"/>
                  <a:gd name="T1" fmla="*/ 0 h 97"/>
                  <a:gd name="T2" fmla="*/ 0 w 189"/>
                  <a:gd name="T3" fmla="*/ 0 h 97"/>
                  <a:gd name="T4" fmla="*/ 0 w 189"/>
                  <a:gd name="T5" fmla="*/ 0 h 97"/>
                  <a:gd name="T6" fmla="*/ 0 w 189"/>
                  <a:gd name="T7" fmla="*/ 0 h 97"/>
                  <a:gd name="T8" fmla="*/ 0 w 189"/>
                  <a:gd name="T9" fmla="*/ 0 h 97"/>
                  <a:gd name="T10" fmla="*/ 0 w 189"/>
                  <a:gd name="T11" fmla="*/ 0 h 97"/>
                  <a:gd name="T12" fmla="*/ 0 w 189"/>
                  <a:gd name="T13" fmla="*/ 0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9"/>
                  <a:gd name="T22" fmla="*/ 0 h 97"/>
                  <a:gd name="T23" fmla="*/ 189 w 189"/>
                  <a:gd name="T24" fmla="*/ 97 h 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9" h="97">
                    <a:moveTo>
                      <a:pt x="0" y="0"/>
                    </a:moveTo>
                    <a:lnTo>
                      <a:pt x="14" y="37"/>
                    </a:lnTo>
                    <a:lnTo>
                      <a:pt x="52" y="74"/>
                    </a:lnTo>
                    <a:lnTo>
                      <a:pt x="77" y="87"/>
                    </a:lnTo>
                    <a:lnTo>
                      <a:pt x="115" y="97"/>
                    </a:lnTo>
                    <a:lnTo>
                      <a:pt x="166" y="97"/>
                    </a:lnTo>
                    <a:lnTo>
                      <a:pt x="189" y="94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59" name="Freeform 262"/>
              <p:cNvSpPr>
                <a:spLocks/>
              </p:cNvSpPr>
              <p:nvPr/>
            </p:nvSpPr>
            <p:spPr bwMode="auto">
              <a:xfrm>
                <a:off x="1185" y="1058"/>
                <a:ext cx="21" cy="40"/>
              </a:xfrm>
              <a:custGeom>
                <a:avLst/>
                <a:gdLst>
                  <a:gd name="T0" fmla="*/ 0 w 127"/>
                  <a:gd name="T1" fmla="*/ 0 h 241"/>
                  <a:gd name="T2" fmla="*/ 0 w 127"/>
                  <a:gd name="T3" fmla="*/ 0 h 241"/>
                  <a:gd name="T4" fmla="*/ 0 w 127"/>
                  <a:gd name="T5" fmla="*/ 0 h 241"/>
                  <a:gd name="T6" fmla="*/ 0 w 127"/>
                  <a:gd name="T7" fmla="*/ 0 h 241"/>
                  <a:gd name="T8" fmla="*/ 0 w 127"/>
                  <a:gd name="T9" fmla="*/ 0 h 241"/>
                  <a:gd name="T10" fmla="*/ 0 w 127"/>
                  <a:gd name="T11" fmla="*/ 0 h 241"/>
                  <a:gd name="T12" fmla="*/ 0 w 127"/>
                  <a:gd name="T13" fmla="*/ 0 h 241"/>
                  <a:gd name="T14" fmla="*/ 0 w 127"/>
                  <a:gd name="T15" fmla="*/ 0 h 241"/>
                  <a:gd name="T16" fmla="*/ 0 w 127"/>
                  <a:gd name="T17" fmla="*/ 0 h 241"/>
                  <a:gd name="T18" fmla="*/ 0 w 127"/>
                  <a:gd name="T19" fmla="*/ 0 h 241"/>
                  <a:gd name="T20" fmla="*/ 0 w 127"/>
                  <a:gd name="T21" fmla="*/ 0 h 241"/>
                  <a:gd name="T22" fmla="*/ 0 w 127"/>
                  <a:gd name="T23" fmla="*/ 0 h 241"/>
                  <a:gd name="T24" fmla="*/ 0 w 127"/>
                  <a:gd name="T25" fmla="*/ 0 h 2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241"/>
                  <a:gd name="T41" fmla="*/ 127 w 127"/>
                  <a:gd name="T42" fmla="*/ 241 h 2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241">
                    <a:moveTo>
                      <a:pt x="73" y="4"/>
                    </a:moveTo>
                    <a:lnTo>
                      <a:pt x="38" y="20"/>
                    </a:lnTo>
                    <a:lnTo>
                      <a:pt x="21" y="44"/>
                    </a:lnTo>
                    <a:lnTo>
                      <a:pt x="3" y="88"/>
                    </a:lnTo>
                    <a:lnTo>
                      <a:pt x="3" y="149"/>
                    </a:lnTo>
                    <a:lnTo>
                      <a:pt x="0" y="225"/>
                    </a:lnTo>
                    <a:lnTo>
                      <a:pt x="38" y="241"/>
                    </a:lnTo>
                    <a:lnTo>
                      <a:pt x="38" y="162"/>
                    </a:lnTo>
                    <a:lnTo>
                      <a:pt x="45" y="92"/>
                    </a:lnTo>
                    <a:lnTo>
                      <a:pt x="69" y="49"/>
                    </a:lnTo>
                    <a:lnTo>
                      <a:pt x="127" y="17"/>
                    </a:lnTo>
                    <a:lnTo>
                      <a:pt x="106" y="0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404000"/>
              </a:solidFill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  <p:sp>
            <p:nvSpPr>
              <p:cNvPr id="1260" name="Freeform 263"/>
              <p:cNvSpPr>
                <a:spLocks/>
              </p:cNvSpPr>
              <p:nvPr/>
            </p:nvSpPr>
            <p:spPr bwMode="auto">
              <a:xfrm>
                <a:off x="1177" y="1112"/>
                <a:ext cx="32" cy="16"/>
              </a:xfrm>
              <a:custGeom>
                <a:avLst/>
                <a:gdLst>
                  <a:gd name="T0" fmla="*/ 0 w 189"/>
                  <a:gd name="T1" fmla="*/ 0 h 97"/>
                  <a:gd name="T2" fmla="*/ 0 w 189"/>
                  <a:gd name="T3" fmla="*/ 0 h 97"/>
                  <a:gd name="T4" fmla="*/ 0 w 189"/>
                  <a:gd name="T5" fmla="*/ 0 h 97"/>
                  <a:gd name="T6" fmla="*/ 0 w 189"/>
                  <a:gd name="T7" fmla="*/ 0 h 97"/>
                  <a:gd name="T8" fmla="*/ 0 w 189"/>
                  <a:gd name="T9" fmla="*/ 0 h 97"/>
                  <a:gd name="T10" fmla="*/ 0 w 189"/>
                  <a:gd name="T11" fmla="*/ 0 h 97"/>
                  <a:gd name="T12" fmla="*/ 0 w 189"/>
                  <a:gd name="T13" fmla="*/ 0 h 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9"/>
                  <a:gd name="T22" fmla="*/ 0 h 97"/>
                  <a:gd name="T23" fmla="*/ 189 w 189"/>
                  <a:gd name="T24" fmla="*/ 97 h 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9" h="97">
                    <a:moveTo>
                      <a:pt x="0" y="0"/>
                    </a:moveTo>
                    <a:lnTo>
                      <a:pt x="13" y="35"/>
                    </a:lnTo>
                    <a:lnTo>
                      <a:pt x="52" y="73"/>
                    </a:lnTo>
                    <a:lnTo>
                      <a:pt x="76" y="87"/>
                    </a:lnTo>
                    <a:lnTo>
                      <a:pt x="114" y="97"/>
                    </a:lnTo>
                    <a:lnTo>
                      <a:pt x="165" y="97"/>
                    </a:lnTo>
                    <a:lnTo>
                      <a:pt x="189" y="93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91384" tIns="45692" rIns="91384" bIns="45692"/>
              <a:lstStyle/>
              <a:p>
                <a:endParaRPr lang="ru-RU"/>
              </a:p>
            </p:txBody>
          </p:sp>
        </p:grpSp>
      </p:grpSp>
      <p:sp>
        <p:nvSpPr>
          <p:cNvPr id="1156" name="TextBox 43"/>
          <p:cNvSpPr txBox="1">
            <a:spLocks noChangeArrowheads="1"/>
          </p:cNvSpPr>
          <p:nvPr/>
        </p:nvSpPr>
        <p:spPr bwMode="auto">
          <a:xfrm>
            <a:off x="10528300" y="6618288"/>
            <a:ext cx="17399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Восхождение на гору</a:t>
            </a:r>
          </a:p>
        </p:txBody>
      </p:sp>
      <p:pic>
        <p:nvPicPr>
          <p:cNvPr id="1157" name="Picture 52" descr="C:\Documents and Settings\1\Рабочий стол\Рабочие карты подложки примеры\снегоход 4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0190163" y="6827838"/>
            <a:ext cx="406400" cy="17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8" name="TextBox 45"/>
          <p:cNvSpPr txBox="1">
            <a:spLocks noChangeArrowheads="1"/>
          </p:cNvSpPr>
          <p:nvPr/>
        </p:nvSpPr>
        <p:spPr bwMode="auto">
          <a:xfrm>
            <a:off x="10699750" y="6843713"/>
            <a:ext cx="172243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Движение на снегоходе</a:t>
            </a:r>
          </a:p>
        </p:txBody>
      </p:sp>
      <p:pic>
        <p:nvPicPr>
          <p:cNvPr id="1159" name="Picture 27" descr="C:\Documents and Settings\1\Рабочий стол\По Туристам\фото\images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0190163" y="7051675"/>
            <a:ext cx="450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0" name="TextBox 47"/>
          <p:cNvSpPr txBox="1">
            <a:spLocks noChangeArrowheads="1"/>
          </p:cNvSpPr>
          <p:nvPr/>
        </p:nvSpPr>
        <p:spPr bwMode="auto">
          <a:xfrm>
            <a:off x="10699750" y="7113588"/>
            <a:ext cx="151288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Движение на лодке</a:t>
            </a:r>
          </a:p>
        </p:txBody>
      </p:sp>
      <p:graphicFrame>
        <p:nvGraphicFramePr>
          <p:cNvPr id="1030" name="Object 4"/>
          <p:cNvGraphicFramePr>
            <a:graphicFrameLocks noChangeAspect="1"/>
          </p:cNvGraphicFramePr>
          <p:nvPr/>
        </p:nvGraphicFramePr>
        <p:xfrm>
          <a:off x="10145713" y="7891463"/>
          <a:ext cx="390525" cy="149225"/>
        </p:xfrm>
        <a:graphic>
          <a:graphicData uri="http://schemas.openxmlformats.org/presentationml/2006/ole">
            <p:oleObj spid="_x0000_s1030" name="Clip" r:id="rId14" imgW="798298" imgH="369911" progId="">
              <p:embed/>
            </p:oleObj>
          </a:graphicData>
        </a:graphic>
      </p:graphicFrame>
      <p:sp>
        <p:nvSpPr>
          <p:cNvPr id="1161" name="TextBox 49"/>
          <p:cNvSpPr txBox="1">
            <a:spLocks noChangeArrowheads="1"/>
          </p:cNvSpPr>
          <p:nvPr/>
        </p:nvSpPr>
        <p:spPr bwMode="auto">
          <a:xfrm>
            <a:off x="10699750" y="7824788"/>
            <a:ext cx="1722438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Движение на вездеходе</a:t>
            </a:r>
          </a:p>
        </p:txBody>
      </p:sp>
      <p:grpSp>
        <p:nvGrpSpPr>
          <p:cNvPr id="1162" name="Group 40"/>
          <p:cNvGrpSpPr>
            <a:grpSpLocks/>
          </p:cNvGrpSpPr>
          <p:nvPr/>
        </p:nvGrpSpPr>
        <p:grpSpPr bwMode="auto">
          <a:xfrm>
            <a:off x="10288588" y="8113713"/>
            <a:ext cx="207962" cy="142875"/>
            <a:chOff x="3949" y="2759"/>
            <a:chExt cx="116" cy="85"/>
          </a:xfrm>
        </p:grpSpPr>
        <p:sp>
          <p:nvSpPr>
            <p:cNvPr id="1248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90910" tIns="45455" rIns="90910" bIns="45455" anchor="ctr"/>
            <a:lstStyle/>
            <a:p>
              <a:pPr algn="ctr" defTabSz="912813"/>
              <a:endParaRPr lang="pt-BR" sz="2100">
                <a:cs typeface="Arial" charset="0"/>
              </a:endParaRPr>
            </a:p>
          </p:txBody>
        </p:sp>
        <p:sp>
          <p:nvSpPr>
            <p:cNvPr id="1249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90910" tIns="45455" rIns="90910" bIns="45455" anchor="ctr"/>
            <a:lstStyle/>
            <a:p>
              <a:pPr algn="ctr" defTabSz="912813"/>
              <a:endParaRPr lang="pt-BR" sz="2100">
                <a:cs typeface="Arial" charset="0"/>
              </a:endParaRPr>
            </a:p>
          </p:txBody>
        </p:sp>
      </p:grpSp>
      <p:sp>
        <p:nvSpPr>
          <p:cNvPr id="1163" name="Text Box 64"/>
          <p:cNvSpPr txBox="1">
            <a:spLocks noChangeArrowheads="1"/>
          </p:cNvSpPr>
          <p:nvPr/>
        </p:nvSpPr>
        <p:spPr bwMode="auto">
          <a:xfrm>
            <a:off x="10928350" y="8140700"/>
            <a:ext cx="1804988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5978" tIns="42984" rIns="85978" bIns="42984">
            <a:spAutoFit/>
          </a:bodyPr>
          <a:lstStyle/>
          <a:p>
            <a:pPr defTabSz="1277938"/>
            <a:r>
              <a:rPr lang="ru-RU" sz="800">
                <a:cs typeface="Arial" charset="0"/>
              </a:rPr>
              <a:t>Аэродром</a:t>
            </a:r>
          </a:p>
        </p:txBody>
      </p:sp>
      <p:sp>
        <p:nvSpPr>
          <p:cNvPr id="1164" name="Text Box 13"/>
          <p:cNvSpPr txBox="1">
            <a:spLocks noChangeArrowheads="1"/>
          </p:cNvSpPr>
          <p:nvPr/>
        </p:nvSpPr>
        <p:spPr bwMode="auto">
          <a:xfrm>
            <a:off x="10647363" y="8388350"/>
            <a:ext cx="28003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77779" tIns="88900" rIns="177779" bIns="88900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>
                <a:cs typeface="Arial" charset="0"/>
              </a:rPr>
              <a:t>Вертолетная площадка</a:t>
            </a:r>
          </a:p>
        </p:txBody>
      </p:sp>
      <p:sp>
        <p:nvSpPr>
          <p:cNvPr id="1165" name="Oval 1538"/>
          <p:cNvSpPr>
            <a:spLocks noChangeArrowheads="1"/>
          </p:cNvSpPr>
          <p:nvPr/>
        </p:nvSpPr>
        <p:spPr bwMode="auto">
          <a:xfrm>
            <a:off x="10217150" y="8401050"/>
            <a:ext cx="217488" cy="144463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 sz="1300"/>
              <a:t>Т</a:t>
            </a:r>
          </a:p>
        </p:txBody>
      </p:sp>
      <p:sp>
        <p:nvSpPr>
          <p:cNvPr id="1166" name="Freeform 1540"/>
          <p:cNvSpPr>
            <a:spLocks/>
          </p:cNvSpPr>
          <p:nvPr/>
        </p:nvSpPr>
        <p:spPr bwMode="auto">
          <a:xfrm>
            <a:off x="7624763" y="2424113"/>
            <a:ext cx="1943100" cy="5400675"/>
          </a:xfrm>
          <a:custGeom>
            <a:avLst/>
            <a:gdLst>
              <a:gd name="T0" fmla="*/ 2147483647 w 1225"/>
              <a:gd name="T1" fmla="*/ 0 h 3402"/>
              <a:gd name="T2" fmla="*/ 2147483647 w 1225"/>
              <a:gd name="T3" fmla="*/ 2147483647 h 3402"/>
              <a:gd name="T4" fmla="*/ 2147483647 w 1225"/>
              <a:gd name="T5" fmla="*/ 2147483647 h 3402"/>
              <a:gd name="T6" fmla="*/ 2147483647 w 1225"/>
              <a:gd name="T7" fmla="*/ 2147483647 h 3402"/>
              <a:gd name="T8" fmla="*/ 2147483647 w 1225"/>
              <a:gd name="T9" fmla="*/ 2147483647 h 3402"/>
              <a:gd name="T10" fmla="*/ 2147483647 w 1225"/>
              <a:gd name="T11" fmla="*/ 2147483647 h 3402"/>
              <a:gd name="T12" fmla="*/ 2147483647 w 1225"/>
              <a:gd name="T13" fmla="*/ 2147483647 h 3402"/>
              <a:gd name="T14" fmla="*/ 2147483647 w 1225"/>
              <a:gd name="T15" fmla="*/ 2147483647 h 3402"/>
              <a:gd name="T16" fmla="*/ 2147483647 w 1225"/>
              <a:gd name="T17" fmla="*/ 2147483647 h 3402"/>
              <a:gd name="T18" fmla="*/ 2147483647 w 1225"/>
              <a:gd name="T19" fmla="*/ 2147483647 h 3402"/>
              <a:gd name="T20" fmla="*/ 2147483647 w 1225"/>
              <a:gd name="T21" fmla="*/ 2147483647 h 3402"/>
              <a:gd name="T22" fmla="*/ 2147483647 w 1225"/>
              <a:gd name="T23" fmla="*/ 2147483647 h 3402"/>
              <a:gd name="T24" fmla="*/ 2147483647 w 1225"/>
              <a:gd name="T25" fmla="*/ 2147483647 h 3402"/>
              <a:gd name="T26" fmla="*/ 2147483647 w 1225"/>
              <a:gd name="T27" fmla="*/ 2147483647 h 3402"/>
              <a:gd name="T28" fmla="*/ 2147483647 w 1225"/>
              <a:gd name="T29" fmla="*/ 2147483647 h 3402"/>
              <a:gd name="T30" fmla="*/ 2147483647 w 1225"/>
              <a:gd name="T31" fmla="*/ 2147483647 h 3402"/>
              <a:gd name="T32" fmla="*/ 2147483647 w 1225"/>
              <a:gd name="T33" fmla="*/ 2147483647 h 3402"/>
              <a:gd name="T34" fmla="*/ 2147483647 w 1225"/>
              <a:gd name="T35" fmla="*/ 2147483647 h 3402"/>
              <a:gd name="T36" fmla="*/ 0 w 1225"/>
              <a:gd name="T37" fmla="*/ 2147483647 h 340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25"/>
              <a:gd name="T58" fmla="*/ 0 h 3402"/>
              <a:gd name="T59" fmla="*/ 1225 w 1225"/>
              <a:gd name="T60" fmla="*/ 3402 h 340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25" h="3402">
                <a:moveTo>
                  <a:pt x="1225" y="0"/>
                </a:moveTo>
                <a:lnTo>
                  <a:pt x="1134" y="318"/>
                </a:lnTo>
                <a:lnTo>
                  <a:pt x="998" y="590"/>
                </a:lnTo>
                <a:lnTo>
                  <a:pt x="907" y="681"/>
                </a:lnTo>
                <a:lnTo>
                  <a:pt x="862" y="907"/>
                </a:lnTo>
                <a:lnTo>
                  <a:pt x="726" y="1225"/>
                </a:lnTo>
                <a:lnTo>
                  <a:pt x="726" y="1452"/>
                </a:lnTo>
                <a:lnTo>
                  <a:pt x="681" y="1588"/>
                </a:lnTo>
                <a:lnTo>
                  <a:pt x="590" y="1860"/>
                </a:lnTo>
                <a:lnTo>
                  <a:pt x="408" y="2087"/>
                </a:lnTo>
                <a:lnTo>
                  <a:pt x="363" y="2223"/>
                </a:lnTo>
                <a:lnTo>
                  <a:pt x="499" y="2495"/>
                </a:lnTo>
                <a:lnTo>
                  <a:pt x="635" y="2812"/>
                </a:lnTo>
                <a:lnTo>
                  <a:pt x="681" y="3085"/>
                </a:lnTo>
                <a:lnTo>
                  <a:pt x="590" y="3130"/>
                </a:lnTo>
                <a:lnTo>
                  <a:pt x="454" y="3175"/>
                </a:lnTo>
                <a:lnTo>
                  <a:pt x="227" y="3221"/>
                </a:lnTo>
                <a:lnTo>
                  <a:pt x="45" y="3266"/>
                </a:lnTo>
                <a:lnTo>
                  <a:pt x="0" y="3402"/>
                </a:lnTo>
              </a:path>
            </a:pathLst>
          </a:custGeom>
          <a:noFill/>
          <a:ln w="69850">
            <a:solidFill>
              <a:srgbClr val="00FFFF"/>
            </a:solidFill>
            <a:prstDash val="dash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167" name="Picture 27" descr="C:\Documents and Settings\1\Рабочий стол\По Туристам\фото\images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8488363" y="5016500"/>
            <a:ext cx="936625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68" name="Group 220"/>
          <p:cNvGrpSpPr>
            <a:grpSpLocks/>
          </p:cNvGrpSpPr>
          <p:nvPr/>
        </p:nvGrpSpPr>
        <p:grpSpPr bwMode="auto">
          <a:xfrm>
            <a:off x="8166100" y="5322888"/>
            <a:ext cx="277813" cy="134937"/>
            <a:chOff x="1632" y="1056"/>
            <a:chExt cx="724" cy="576"/>
          </a:xfrm>
        </p:grpSpPr>
        <p:sp>
          <p:nvSpPr>
            <p:cNvPr id="1244" name="Freeform 213"/>
            <p:cNvSpPr>
              <a:spLocks/>
            </p:cNvSpPr>
            <p:nvPr/>
          </p:nvSpPr>
          <p:spPr bwMode="auto">
            <a:xfrm>
              <a:off x="1632" y="1056"/>
              <a:ext cx="724" cy="576"/>
            </a:xfrm>
            <a:custGeom>
              <a:avLst/>
              <a:gdLst>
                <a:gd name="T0" fmla="*/ 31066355 w 336"/>
                <a:gd name="T1" fmla="*/ 0 h 336"/>
                <a:gd name="T2" fmla="*/ 10315768 w 336"/>
                <a:gd name="T3" fmla="*/ 535474 h 336"/>
                <a:gd name="T4" fmla="*/ 0 w 336"/>
                <a:gd name="T5" fmla="*/ 1868632 h 336"/>
                <a:gd name="T6" fmla="*/ 72553082 w 336"/>
                <a:gd name="T7" fmla="*/ 1868632 h 336"/>
                <a:gd name="T8" fmla="*/ 62230105 w 336"/>
                <a:gd name="T9" fmla="*/ 535474 h 336"/>
                <a:gd name="T10" fmla="*/ 41486719 w 336"/>
                <a:gd name="T11" fmla="*/ 0 h 336"/>
                <a:gd name="T12" fmla="*/ 31066355 w 336"/>
                <a:gd name="T13" fmla="*/ 0 h 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336"/>
                <a:gd name="T23" fmla="*/ 336 w 336"/>
                <a:gd name="T24" fmla="*/ 336 h 3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336">
                  <a:moveTo>
                    <a:pt x="144" y="0"/>
                  </a:moveTo>
                  <a:lnTo>
                    <a:pt x="48" y="96"/>
                  </a:lnTo>
                  <a:lnTo>
                    <a:pt x="0" y="336"/>
                  </a:lnTo>
                  <a:lnTo>
                    <a:pt x="336" y="336"/>
                  </a:lnTo>
                  <a:lnTo>
                    <a:pt x="288" y="96"/>
                  </a:lnTo>
                  <a:lnTo>
                    <a:pt x="192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CC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84" tIns="45692" rIns="91384" bIns="45692" anchor="ctr"/>
            <a:lstStyle/>
            <a:p>
              <a:endParaRPr lang="ru-RU"/>
            </a:p>
          </p:txBody>
        </p:sp>
        <p:sp>
          <p:nvSpPr>
            <p:cNvPr id="1245" name="Line 217"/>
            <p:cNvSpPr>
              <a:spLocks noChangeShapeType="1"/>
            </p:cNvSpPr>
            <p:nvPr/>
          </p:nvSpPr>
          <p:spPr bwMode="auto">
            <a:xfrm>
              <a:off x="1736" y="122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6" name="Line 218"/>
            <p:cNvSpPr>
              <a:spLocks noChangeShapeType="1"/>
            </p:cNvSpPr>
            <p:nvPr/>
          </p:nvSpPr>
          <p:spPr bwMode="auto">
            <a:xfrm>
              <a:off x="2108" y="122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7" name="AutoShape 219"/>
            <p:cNvSpPr>
              <a:spLocks noChangeArrowheads="1"/>
            </p:cNvSpPr>
            <p:nvPr/>
          </p:nvSpPr>
          <p:spPr bwMode="auto">
            <a:xfrm>
              <a:off x="1946" y="1200"/>
              <a:ext cx="96" cy="432"/>
            </a:xfrm>
            <a:prstGeom prst="triangle">
              <a:avLst>
                <a:gd name="adj" fmla="val 43750"/>
              </a:avLst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036" tIns="45518" rIns="91036" bIns="45518" anchor="ctr"/>
            <a:lstStyle/>
            <a:p>
              <a:pPr defTabSz="912813"/>
              <a:endParaRPr lang="ru-RU" sz="1800"/>
            </a:p>
          </p:txBody>
        </p:sp>
      </p:grpSp>
      <p:grpSp>
        <p:nvGrpSpPr>
          <p:cNvPr id="1169" name="Группа 73"/>
          <p:cNvGrpSpPr>
            <a:grpSpLocks/>
          </p:cNvGrpSpPr>
          <p:nvPr/>
        </p:nvGrpSpPr>
        <p:grpSpPr bwMode="auto">
          <a:xfrm>
            <a:off x="8056563" y="5502275"/>
            <a:ext cx="279400" cy="177800"/>
            <a:chOff x="3810000" y="762000"/>
            <a:chExt cx="533400" cy="533400"/>
          </a:xfrm>
        </p:grpSpPr>
        <p:sp>
          <p:nvSpPr>
            <p:cNvPr id="1242" name="Овал 94"/>
            <p:cNvSpPr>
              <a:spLocks noChangeArrowheads="1"/>
            </p:cNvSpPr>
            <p:nvPr/>
          </p:nvSpPr>
          <p:spPr bwMode="auto">
            <a:xfrm>
              <a:off x="3810000" y="762000"/>
              <a:ext cx="533400" cy="533400"/>
            </a:xfrm>
            <a:prstGeom prst="ellipse">
              <a:avLst/>
            </a:prstGeom>
            <a:solidFill>
              <a:srgbClr val="C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036" tIns="45518" rIns="91036" bIns="45518"/>
            <a:lstStyle/>
            <a:p>
              <a:pPr defTabSz="1279525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43" name="5-конечная звезда 95"/>
            <p:cNvSpPr>
              <a:spLocks noChangeArrowheads="1"/>
            </p:cNvSpPr>
            <p:nvPr/>
          </p:nvSpPr>
          <p:spPr bwMode="auto">
            <a:xfrm>
              <a:off x="3885394" y="782239"/>
              <a:ext cx="383064" cy="456042"/>
            </a:xfrm>
            <a:custGeom>
              <a:avLst/>
              <a:gdLst>
                <a:gd name="T0" fmla="*/ 191532 w 383064"/>
                <a:gd name="T1" fmla="*/ 0 h 456042"/>
                <a:gd name="T2" fmla="*/ 0 w 383064"/>
                <a:gd name="T3" fmla="*/ 174192 h 456042"/>
                <a:gd name="T4" fmla="*/ 73159 w 383064"/>
                <a:gd name="T5" fmla="*/ 456040 h 456042"/>
                <a:gd name="T6" fmla="*/ 309905 w 383064"/>
                <a:gd name="T7" fmla="*/ 456040 h 456042"/>
                <a:gd name="T8" fmla="*/ 383064 w 383064"/>
                <a:gd name="T9" fmla="*/ 174192 h 456042"/>
                <a:gd name="T10" fmla="*/ 17694720 60000 65536"/>
                <a:gd name="T11" fmla="*/ 11796480 60000 65536"/>
                <a:gd name="T12" fmla="*/ 5898240 60000 65536"/>
                <a:gd name="T13" fmla="*/ 5898240 60000 65536"/>
                <a:gd name="T14" fmla="*/ 0 60000 65536"/>
                <a:gd name="T15" fmla="*/ 118375 w 383064"/>
                <a:gd name="T16" fmla="*/ 174193 h 456042"/>
                <a:gd name="T17" fmla="*/ 264689 w 383064"/>
                <a:gd name="T18" fmla="*/ 348383 h 4560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064" h="456042">
                  <a:moveTo>
                    <a:pt x="0" y="174192"/>
                  </a:moveTo>
                  <a:lnTo>
                    <a:pt x="146318" y="174193"/>
                  </a:lnTo>
                  <a:lnTo>
                    <a:pt x="191532" y="0"/>
                  </a:lnTo>
                  <a:lnTo>
                    <a:pt x="236746" y="174193"/>
                  </a:lnTo>
                  <a:lnTo>
                    <a:pt x="383064" y="174192"/>
                  </a:lnTo>
                  <a:lnTo>
                    <a:pt x="264689" y="281848"/>
                  </a:lnTo>
                  <a:lnTo>
                    <a:pt x="309905" y="456040"/>
                  </a:lnTo>
                  <a:lnTo>
                    <a:pt x="191532" y="348383"/>
                  </a:lnTo>
                  <a:lnTo>
                    <a:pt x="73159" y="456040"/>
                  </a:lnTo>
                  <a:lnTo>
                    <a:pt x="118375" y="281848"/>
                  </a:lnTo>
                  <a:lnTo>
                    <a:pt x="0" y="174192"/>
                  </a:lnTo>
                  <a:close/>
                </a:path>
              </a:pathLst>
            </a:cu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384" tIns="45692" rIns="91384" bIns="45692"/>
            <a:lstStyle/>
            <a:p>
              <a:endParaRPr lang="ru-RU"/>
            </a:p>
          </p:txBody>
        </p:sp>
      </p:grpSp>
      <p:grpSp>
        <p:nvGrpSpPr>
          <p:cNvPr id="1170" name="Группа 73"/>
          <p:cNvGrpSpPr>
            <a:grpSpLocks/>
          </p:cNvGrpSpPr>
          <p:nvPr/>
        </p:nvGrpSpPr>
        <p:grpSpPr bwMode="auto">
          <a:xfrm>
            <a:off x="7478713" y="7727950"/>
            <a:ext cx="282575" cy="179388"/>
            <a:chOff x="3810000" y="762000"/>
            <a:chExt cx="533400" cy="533400"/>
          </a:xfrm>
        </p:grpSpPr>
        <p:sp>
          <p:nvSpPr>
            <p:cNvPr id="1240" name="Овал 94"/>
            <p:cNvSpPr>
              <a:spLocks noChangeArrowheads="1"/>
            </p:cNvSpPr>
            <p:nvPr/>
          </p:nvSpPr>
          <p:spPr bwMode="auto">
            <a:xfrm>
              <a:off x="3810000" y="762000"/>
              <a:ext cx="533400" cy="533400"/>
            </a:xfrm>
            <a:prstGeom prst="ellipse">
              <a:avLst/>
            </a:prstGeom>
            <a:solidFill>
              <a:srgbClr val="C0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036" tIns="45518" rIns="91036" bIns="45518"/>
            <a:lstStyle/>
            <a:p>
              <a:pPr defTabSz="1279525"/>
              <a:endParaRPr lang="ru-RU">
                <a:solidFill>
                  <a:srgbClr val="FF0000"/>
                </a:solidFill>
              </a:endParaRPr>
            </a:p>
          </p:txBody>
        </p:sp>
        <p:sp>
          <p:nvSpPr>
            <p:cNvPr id="1241" name="5-конечная звезда 95"/>
            <p:cNvSpPr>
              <a:spLocks noChangeArrowheads="1"/>
            </p:cNvSpPr>
            <p:nvPr/>
          </p:nvSpPr>
          <p:spPr bwMode="auto">
            <a:xfrm>
              <a:off x="3885394" y="782239"/>
              <a:ext cx="383064" cy="456042"/>
            </a:xfrm>
            <a:custGeom>
              <a:avLst/>
              <a:gdLst>
                <a:gd name="T0" fmla="*/ 191532 w 383064"/>
                <a:gd name="T1" fmla="*/ 0 h 456042"/>
                <a:gd name="T2" fmla="*/ 0 w 383064"/>
                <a:gd name="T3" fmla="*/ 174192 h 456042"/>
                <a:gd name="T4" fmla="*/ 73159 w 383064"/>
                <a:gd name="T5" fmla="*/ 456040 h 456042"/>
                <a:gd name="T6" fmla="*/ 309905 w 383064"/>
                <a:gd name="T7" fmla="*/ 456040 h 456042"/>
                <a:gd name="T8" fmla="*/ 383064 w 383064"/>
                <a:gd name="T9" fmla="*/ 174192 h 456042"/>
                <a:gd name="T10" fmla="*/ 17694720 60000 65536"/>
                <a:gd name="T11" fmla="*/ 11796480 60000 65536"/>
                <a:gd name="T12" fmla="*/ 5898240 60000 65536"/>
                <a:gd name="T13" fmla="*/ 5898240 60000 65536"/>
                <a:gd name="T14" fmla="*/ 0 60000 65536"/>
                <a:gd name="T15" fmla="*/ 118375 w 383064"/>
                <a:gd name="T16" fmla="*/ 174193 h 456042"/>
                <a:gd name="T17" fmla="*/ 264689 w 383064"/>
                <a:gd name="T18" fmla="*/ 348383 h 4560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3064" h="456042">
                  <a:moveTo>
                    <a:pt x="0" y="174192"/>
                  </a:moveTo>
                  <a:lnTo>
                    <a:pt x="146318" y="174193"/>
                  </a:lnTo>
                  <a:lnTo>
                    <a:pt x="191532" y="0"/>
                  </a:lnTo>
                  <a:lnTo>
                    <a:pt x="236746" y="174193"/>
                  </a:lnTo>
                  <a:lnTo>
                    <a:pt x="383064" y="174192"/>
                  </a:lnTo>
                  <a:lnTo>
                    <a:pt x="264689" y="281848"/>
                  </a:lnTo>
                  <a:lnTo>
                    <a:pt x="309905" y="456040"/>
                  </a:lnTo>
                  <a:lnTo>
                    <a:pt x="191532" y="348383"/>
                  </a:lnTo>
                  <a:lnTo>
                    <a:pt x="73159" y="456040"/>
                  </a:lnTo>
                  <a:lnTo>
                    <a:pt x="118375" y="281848"/>
                  </a:lnTo>
                  <a:lnTo>
                    <a:pt x="0" y="174192"/>
                  </a:lnTo>
                  <a:close/>
                </a:path>
              </a:pathLst>
            </a:cu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91384" tIns="45692" rIns="91384" bIns="45692"/>
            <a:lstStyle/>
            <a:p>
              <a:endParaRPr lang="ru-RU"/>
            </a:p>
          </p:txBody>
        </p:sp>
      </p:grpSp>
      <p:pic>
        <p:nvPicPr>
          <p:cNvPr id="1171" name="Picture 1573" descr="j0354669[1]"/>
          <p:cNvPicPr>
            <a:picLocks noChangeAspect="1" noChangeArrowheads="1" noCrop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flipH="1">
            <a:off x="10294938" y="7321550"/>
            <a:ext cx="28257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2" name="TextBox 47"/>
          <p:cNvSpPr txBox="1">
            <a:spLocks noChangeArrowheads="1"/>
          </p:cNvSpPr>
          <p:nvPr/>
        </p:nvSpPr>
        <p:spPr bwMode="auto">
          <a:xfrm>
            <a:off x="10723563" y="7499350"/>
            <a:ext cx="15113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defTabSz="912813"/>
            <a:r>
              <a:rPr lang="ru-RU" sz="800" b="1"/>
              <a:t>Пеший маршрут</a:t>
            </a:r>
          </a:p>
        </p:txBody>
      </p:sp>
      <p:sp>
        <p:nvSpPr>
          <p:cNvPr id="1173" name="AutoShape 1576"/>
          <p:cNvSpPr>
            <a:spLocks noChangeArrowheads="1"/>
          </p:cNvSpPr>
          <p:nvPr/>
        </p:nvSpPr>
        <p:spPr bwMode="auto">
          <a:xfrm>
            <a:off x="10591800" y="2667000"/>
            <a:ext cx="2019300" cy="428625"/>
          </a:xfrm>
          <a:prstGeom prst="wedgeRectCallout">
            <a:avLst>
              <a:gd name="adj1" fmla="val -101264"/>
              <a:gd name="adj2" fmla="val -8521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36" tIns="45518" rIns="91036" bIns="45518"/>
          <a:lstStyle/>
          <a:p>
            <a:pPr algn="ctr" defTabSz="1279525"/>
            <a:r>
              <a:rPr lang="ru-RU" sz="800"/>
              <a:t>Начальная точка маршрута –</a:t>
            </a:r>
          </a:p>
          <a:p>
            <a:pPr algn="ctr" defTabSz="1279525"/>
            <a:r>
              <a:rPr lang="ru-RU" sz="800"/>
              <a:t>г. Белогорск Белогорского района</a:t>
            </a:r>
          </a:p>
        </p:txBody>
      </p:sp>
      <p:sp>
        <p:nvSpPr>
          <p:cNvPr id="1174" name="Freeform 1579"/>
          <p:cNvSpPr>
            <a:spLocks/>
          </p:cNvSpPr>
          <p:nvPr/>
        </p:nvSpPr>
        <p:spPr bwMode="auto">
          <a:xfrm>
            <a:off x="8274050" y="2246313"/>
            <a:ext cx="1098550" cy="2698750"/>
          </a:xfrm>
          <a:custGeom>
            <a:avLst/>
            <a:gdLst>
              <a:gd name="T0" fmla="*/ 0 w 693"/>
              <a:gd name="T1" fmla="*/ 2147483647 h 1699"/>
              <a:gd name="T2" fmla="*/ 2147483647 w 693"/>
              <a:gd name="T3" fmla="*/ 2147483647 h 1699"/>
              <a:gd name="T4" fmla="*/ 2147483647 w 693"/>
              <a:gd name="T5" fmla="*/ 2147483647 h 1699"/>
              <a:gd name="T6" fmla="*/ 2147483647 w 693"/>
              <a:gd name="T7" fmla="*/ 2147483647 h 1699"/>
              <a:gd name="T8" fmla="*/ 2147483647 w 693"/>
              <a:gd name="T9" fmla="*/ 2147483647 h 1699"/>
              <a:gd name="T10" fmla="*/ 2147483647 w 693"/>
              <a:gd name="T11" fmla="*/ 2147483647 h 1699"/>
              <a:gd name="T12" fmla="*/ 2147483647 w 693"/>
              <a:gd name="T13" fmla="*/ 2147483647 h 1699"/>
              <a:gd name="T14" fmla="*/ 2147483647 w 693"/>
              <a:gd name="T15" fmla="*/ 0 h 16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93"/>
              <a:gd name="T25" fmla="*/ 0 h 1699"/>
              <a:gd name="T26" fmla="*/ 693 w 693"/>
              <a:gd name="T27" fmla="*/ 1699 h 16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93" h="1699">
                <a:moveTo>
                  <a:pt x="0" y="1653"/>
                </a:moveTo>
                <a:lnTo>
                  <a:pt x="91" y="1699"/>
                </a:lnTo>
                <a:lnTo>
                  <a:pt x="182" y="1427"/>
                </a:lnTo>
                <a:lnTo>
                  <a:pt x="273" y="1200"/>
                </a:lnTo>
                <a:lnTo>
                  <a:pt x="363" y="973"/>
                </a:lnTo>
                <a:lnTo>
                  <a:pt x="454" y="610"/>
                </a:lnTo>
                <a:lnTo>
                  <a:pt x="635" y="247"/>
                </a:lnTo>
                <a:lnTo>
                  <a:pt x="693" y="0"/>
                </a:lnTo>
              </a:path>
            </a:pathLst>
          </a:custGeom>
          <a:noFill/>
          <a:ln w="50800">
            <a:solidFill>
              <a:srgbClr val="008080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175" name="Picture 1577" descr="j0354669[1]"/>
          <p:cNvPicPr>
            <a:picLocks noChangeAspect="1" noChangeArrowheads="1" noCrop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flipH="1">
            <a:off x="8274050" y="3790950"/>
            <a:ext cx="5175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6" name="Freeform 1591"/>
          <p:cNvSpPr>
            <a:spLocks/>
          </p:cNvSpPr>
          <p:nvPr/>
        </p:nvSpPr>
        <p:spPr bwMode="auto">
          <a:xfrm>
            <a:off x="7412038" y="4513263"/>
            <a:ext cx="1149350" cy="3311525"/>
          </a:xfrm>
          <a:custGeom>
            <a:avLst/>
            <a:gdLst>
              <a:gd name="T0" fmla="*/ 2147483647 w 726"/>
              <a:gd name="T1" fmla="*/ 0 h 2086"/>
              <a:gd name="T2" fmla="*/ 2147483647 w 726"/>
              <a:gd name="T3" fmla="*/ 2147483647 h 2086"/>
              <a:gd name="T4" fmla="*/ 2147483647 w 726"/>
              <a:gd name="T5" fmla="*/ 2147483647 h 2086"/>
              <a:gd name="T6" fmla="*/ 2147483647 w 726"/>
              <a:gd name="T7" fmla="*/ 2147483647 h 2086"/>
              <a:gd name="T8" fmla="*/ 2147483647 w 726"/>
              <a:gd name="T9" fmla="*/ 2147483647 h 2086"/>
              <a:gd name="T10" fmla="*/ 2147483647 w 726"/>
              <a:gd name="T11" fmla="*/ 2147483647 h 2086"/>
              <a:gd name="T12" fmla="*/ 2147483647 w 726"/>
              <a:gd name="T13" fmla="*/ 2147483647 h 2086"/>
              <a:gd name="T14" fmla="*/ 2147483647 w 726"/>
              <a:gd name="T15" fmla="*/ 2147483647 h 2086"/>
              <a:gd name="T16" fmla="*/ 2147483647 w 726"/>
              <a:gd name="T17" fmla="*/ 2147483647 h 2086"/>
              <a:gd name="T18" fmla="*/ 0 w 726"/>
              <a:gd name="T19" fmla="*/ 2147483647 h 20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26"/>
              <a:gd name="T31" fmla="*/ 0 h 2086"/>
              <a:gd name="T32" fmla="*/ 726 w 726"/>
              <a:gd name="T33" fmla="*/ 2086 h 20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26" h="2086">
                <a:moveTo>
                  <a:pt x="726" y="0"/>
                </a:moveTo>
                <a:lnTo>
                  <a:pt x="454" y="272"/>
                </a:lnTo>
                <a:lnTo>
                  <a:pt x="318" y="453"/>
                </a:lnTo>
                <a:lnTo>
                  <a:pt x="272" y="725"/>
                </a:lnTo>
                <a:lnTo>
                  <a:pt x="318" y="816"/>
                </a:lnTo>
                <a:lnTo>
                  <a:pt x="181" y="952"/>
                </a:lnTo>
                <a:lnTo>
                  <a:pt x="45" y="1134"/>
                </a:lnTo>
                <a:lnTo>
                  <a:pt x="91" y="1315"/>
                </a:lnTo>
                <a:lnTo>
                  <a:pt x="45" y="1633"/>
                </a:lnTo>
                <a:lnTo>
                  <a:pt x="0" y="2086"/>
                </a:lnTo>
              </a:path>
            </a:pathLst>
          </a:custGeom>
          <a:noFill/>
          <a:ln w="47625">
            <a:solidFill>
              <a:srgbClr val="3333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7" name="AutoShape 1592"/>
          <p:cNvSpPr>
            <a:spLocks noChangeArrowheads="1"/>
          </p:cNvSpPr>
          <p:nvPr/>
        </p:nvSpPr>
        <p:spPr bwMode="auto">
          <a:xfrm>
            <a:off x="3306763" y="6169025"/>
            <a:ext cx="2016125" cy="863600"/>
          </a:xfrm>
          <a:prstGeom prst="wedgeRectCallout">
            <a:avLst>
              <a:gd name="adj1" fmla="val 157639"/>
              <a:gd name="adj2" fmla="val -4430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36" tIns="45518" rIns="91036" bIns="45518"/>
          <a:lstStyle/>
          <a:p>
            <a:pPr algn="ctr" defTabSz="1279525"/>
            <a:r>
              <a:rPr lang="ru-RU" sz="800"/>
              <a:t>Характеристика маршрута эвакуации пострадавших:</a:t>
            </a:r>
          </a:p>
          <a:p>
            <a:pPr algn="ctr" defTabSz="1279525"/>
            <a:r>
              <a:rPr lang="ru-RU" sz="800"/>
              <a:t>Автомобильная дорога с асфальтным покрытием шириной 6-8 м, протяженность 45 км</a:t>
            </a:r>
          </a:p>
        </p:txBody>
      </p:sp>
      <p:sp>
        <p:nvSpPr>
          <p:cNvPr id="1178" name="AutoShape 1599"/>
          <p:cNvSpPr>
            <a:spLocks noChangeArrowheads="1"/>
          </p:cNvSpPr>
          <p:nvPr/>
        </p:nvSpPr>
        <p:spPr bwMode="auto">
          <a:xfrm>
            <a:off x="3233738" y="4872038"/>
            <a:ext cx="2654300" cy="360362"/>
          </a:xfrm>
          <a:prstGeom prst="wedgeRectCallout">
            <a:avLst>
              <a:gd name="adj1" fmla="val 61060"/>
              <a:gd name="adj2" fmla="val 168060"/>
            </a:avLst>
          </a:prstGeom>
          <a:solidFill>
            <a:srgbClr val="FFFF00">
              <a:alpha val="7215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53567" tIns="76777" rIns="153567" bIns="76777"/>
          <a:lstStyle/>
          <a:p>
            <a:pPr algn="ctr" defTabSz="1765300"/>
            <a:r>
              <a:rPr lang="ru-RU" sz="1500" b="1">
                <a:cs typeface="Arial" charset="0"/>
              </a:rPr>
              <a:t>Благовещенский район</a:t>
            </a:r>
          </a:p>
        </p:txBody>
      </p:sp>
      <p:grpSp>
        <p:nvGrpSpPr>
          <p:cNvPr id="1179" name="Group 48"/>
          <p:cNvGrpSpPr>
            <a:grpSpLocks/>
          </p:cNvGrpSpPr>
          <p:nvPr/>
        </p:nvGrpSpPr>
        <p:grpSpPr bwMode="auto">
          <a:xfrm>
            <a:off x="6454775" y="4716463"/>
            <a:ext cx="485775" cy="341312"/>
            <a:chOff x="1654" y="1376"/>
            <a:chExt cx="243" cy="447"/>
          </a:xfrm>
        </p:grpSpPr>
        <p:grpSp>
          <p:nvGrpSpPr>
            <p:cNvPr id="1236" name="Group 49"/>
            <p:cNvGrpSpPr>
              <a:grpSpLocks/>
            </p:cNvGrpSpPr>
            <p:nvPr/>
          </p:nvGrpSpPr>
          <p:grpSpPr bwMode="auto">
            <a:xfrm>
              <a:off x="1654" y="1376"/>
              <a:ext cx="243" cy="447"/>
              <a:chOff x="3707" y="3856"/>
              <a:chExt cx="659" cy="1134"/>
            </a:xfrm>
          </p:grpSpPr>
          <p:sp>
            <p:nvSpPr>
              <p:cNvPr id="1238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6" name="Line 51"/>
              <p:cNvSpPr>
                <a:spLocks noChangeShapeType="1"/>
              </p:cNvSpPr>
              <p:nvPr/>
            </p:nvSpPr>
            <p:spPr bwMode="auto">
              <a:xfrm>
                <a:off x="3713" y="4441"/>
                <a:ext cx="0" cy="538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37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ПППЧ-42</a:t>
              </a:r>
              <a:endParaRPr lang="ru-RU" sz="800">
                <a:solidFill>
                  <a:srgbClr val="000000"/>
                </a:solidFill>
                <a:latin typeface="Agency FB" pitchFamily="34" charset="0"/>
              </a:endParaRPr>
            </a:p>
          </p:txBody>
        </p:sp>
      </p:grpSp>
      <p:grpSp>
        <p:nvGrpSpPr>
          <p:cNvPr id="1180" name="Group 48"/>
          <p:cNvGrpSpPr>
            <a:grpSpLocks/>
          </p:cNvGrpSpPr>
          <p:nvPr/>
        </p:nvGrpSpPr>
        <p:grpSpPr bwMode="auto">
          <a:xfrm>
            <a:off x="153988" y="2855913"/>
            <a:ext cx="485775" cy="342900"/>
            <a:chOff x="1654" y="1376"/>
            <a:chExt cx="243" cy="447"/>
          </a:xfrm>
        </p:grpSpPr>
        <p:grpSp>
          <p:nvGrpSpPr>
            <p:cNvPr id="1232" name="Group 49"/>
            <p:cNvGrpSpPr>
              <a:grpSpLocks/>
            </p:cNvGrpSpPr>
            <p:nvPr/>
          </p:nvGrpSpPr>
          <p:grpSpPr bwMode="auto">
            <a:xfrm>
              <a:off x="1654" y="1376"/>
              <a:ext cx="243" cy="447"/>
              <a:chOff x="3707" y="3856"/>
              <a:chExt cx="659" cy="1134"/>
            </a:xfrm>
          </p:grpSpPr>
          <p:sp>
            <p:nvSpPr>
              <p:cNvPr id="1234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3" name="Line 51"/>
              <p:cNvSpPr>
                <a:spLocks noChangeShapeType="1"/>
              </p:cNvSpPr>
              <p:nvPr/>
            </p:nvSpPr>
            <p:spPr bwMode="auto">
              <a:xfrm>
                <a:off x="3713" y="4439"/>
                <a:ext cx="0" cy="541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33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ПППЧ-42</a:t>
              </a:r>
              <a:endParaRPr lang="ru-RU" sz="800">
                <a:solidFill>
                  <a:srgbClr val="000000"/>
                </a:solidFill>
                <a:latin typeface="Agency FB" pitchFamily="34" charset="0"/>
              </a:endParaRPr>
            </a:p>
          </p:txBody>
        </p:sp>
      </p:grpSp>
      <p:grpSp>
        <p:nvGrpSpPr>
          <p:cNvPr id="1181" name="Group 48"/>
          <p:cNvGrpSpPr>
            <a:grpSpLocks/>
          </p:cNvGrpSpPr>
          <p:nvPr/>
        </p:nvGrpSpPr>
        <p:grpSpPr bwMode="auto">
          <a:xfrm>
            <a:off x="8847138" y="3449638"/>
            <a:ext cx="488950" cy="341312"/>
            <a:chOff x="1654" y="1376"/>
            <a:chExt cx="243" cy="447"/>
          </a:xfrm>
        </p:grpSpPr>
        <p:grpSp>
          <p:nvGrpSpPr>
            <p:cNvPr id="1228" name="Group 49"/>
            <p:cNvGrpSpPr>
              <a:grpSpLocks/>
            </p:cNvGrpSpPr>
            <p:nvPr/>
          </p:nvGrpSpPr>
          <p:grpSpPr bwMode="auto">
            <a:xfrm>
              <a:off x="1654" y="1376"/>
              <a:ext cx="243" cy="447"/>
              <a:chOff x="3707" y="3856"/>
              <a:chExt cx="659" cy="1134"/>
            </a:xfrm>
          </p:grpSpPr>
          <p:sp>
            <p:nvSpPr>
              <p:cNvPr id="1230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4" name="Line 51"/>
              <p:cNvSpPr>
                <a:spLocks noChangeShapeType="1"/>
              </p:cNvSpPr>
              <p:nvPr/>
            </p:nvSpPr>
            <p:spPr bwMode="auto">
              <a:xfrm>
                <a:off x="3713" y="4441"/>
                <a:ext cx="0" cy="538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29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ПЧ-42</a:t>
              </a:r>
              <a:endParaRPr lang="ru-RU" sz="800">
                <a:solidFill>
                  <a:srgbClr val="000000"/>
                </a:solidFill>
                <a:latin typeface="Agency FB" pitchFamily="34" charset="0"/>
              </a:endParaRPr>
            </a:p>
          </p:txBody>
        </p:sp>
      </p:grpSp>
      <p:grpSp>
        <p:nvGrpSpPr>
          <p:cNvPr id="1182" name="Group 48"/>
          <p:cNvGrpSpPr>
            <a:grpSpLocks/>
          </p:cNvGrpSpPr>
          <p:nvPr/>
        </p:nvGrpSpPr>
        <p:grpSpPr bwMode="auto">
          <a:xfrm>
            <a:off x="8839200" y="2362200"/>
            <a:ext cx="485775" cy="344488"/>
            <a:chOff x="1654" y="1376"/>
            <a:chExt cx="243" cy="447"/>
          </a:xfrm>
        </p:grpSpPr>
        <p:grpSp>
          <p:nvGrpSpPr>
            <p:cNvPr id="1224" name="Group 49"/>
            <p:cNvGrpSpPr>
              <a:grpSpLocks/>
            </p:cNvGrpSpPr>
            <p:nvPr/>
          </p:nvGrpSpPr>
          <p:grpSpPr bwMode="auto">
            <a:xfrm>
              <a:off x="1654" y="1376"/>
              <a:ext cx="243" cy="447"/>
              <a:chOff x="3707" y="3856"/>
              <a:chExt cx="659" cy="1134"/>
            </a:xfrm>
          </p:grpSpPr>
          <p:sp>
            <p:nvSpPr>
              <p:cNvPr id="1226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5" name="Line 51"/>
              <p:cNvSpPr>
                <a:spLocks noChangeShapeType="1"/>
              </p:cNvSpPr>
              <p:nvPr/>
            </p:nvSpPr>
            <p:spPr bwMode="auto">
              <a:xfrm>
                <a:off x="3713" y="4441"/>
                <a:ext cx="0" cy="538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25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ПППЧ-42</a:t>
              </a:r>
              <a:endParaRPr lang="ru-RU" sz="800">
                <a:solidFill>
                  <a:srgbClr val="000000"/>
                </a:solidFill>
                <a:latin typeface="Agency FB" pitchFamily="34" charset="0"/>
              </a:endParaRPr>
            </a:p>
          </p:txBody>
        </p:sp>
      </p:grpSp>
      <p:sp>
        <p:nvSpPr>
          <p:cNvPr id="1183" name="Text Box 1351"/>
          <p:cNvSpPr txBox="1">
            <a:spLocks noChangeArrowheads="1"/>
          </p:cNvSpPr>
          <p:nvPr/>
        </p:nvSpPr>
        <p:spPr bwMode="auto">
          <a:xfrm>
            <a:off x="209550" y="7391400"/>
            <a:ext cx="3236913" cy="192246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lIns="91025" tIns="45513" rIns="91025" bIns="45513">
            <a:spAutoFit/>
          </a:bodyPr>
          <a:lstStyle/>
          <a:p>
            <a:pPr defTabSz="1279525"/>
            <a:r>
              <a:rPr lang="ru-RU" sz="1000"/>
              <a:t>Примечание:</a:t>
            </a:r>
          </a:p>
          <a:p>
            <a:pPr defTabSz="1279525"/>
            <a:r>
              <a:rPr lang="ru-RU" sz="1000"/>
              <a:t>Автодорог федерального уровня нет</a:t>
            </a:r>
          </a:p>
          <a:p>
            <a:pPr defTabSz="1279525"/>
            <a:r>
              <a:rPr lang="ru-RU" sz="1000"/>
              <a:t>Туристических групп на маршрутах нет </a:t>
            </a:r>
          </a:p>
          <a:p>
            <a:pPr defTabSz="1279525"/>
            <a:r>
              <a:rPr lang="ru-RU" sz="1000"/>
              <a:t>Сведения о проводниках не заполнены по причине отсутствия туристических групп на маршрутах</a:t>
            </a:r>
          </a:p>
          <a:p>
            <a:pPr defTabSz="1279525"/>
            <a:r>
              <a:rPr lang="ru-RU" sz="1000"/>
              <a:t>Авиационная разведка не производиться на территории района</a:t>
            </a:r>
          </a:p>
          <a:p>
            <a:pPr defTabSz="1279525">
              <a:buFontTx/>
              <a:buChar char="-"/>
            </a:pPr>
            <a:r>
              <a:rPr lang="ru-RU" sz="1000"/>
              <a:t>альпинистские туристические маршруты,  конные туристические маршруты на территории района отсутствуют</a:t>
            </a:r>
          </a:p>
          <a:p>
            <a:pPr defTabSz="1279525">
              <a:buFontTx/>
              <a:buChar char="-"/>
            </a:pPr>
            <a:endParaRPr lang="ru-RU" sz="1000"/>
          </a:p>
          <a:p>
            <a:pPr defTabSz="1279525"/>
            <a:endParaRPr lang="ru-RU" sz="1000"/>
          </a:p>
        </p:txBody>
      </p:sp>
      <p:sp>
        <p:nvSpPr>
          <p:cNvPr id="1184" name="AutoShape 1592"/>
          <p:cNvSpPr>
            <a:spLocks noChangeArrowheads="1"/>
          </p:cNvSpPr>
          <p:nvPr/>
        </p:nvSpPr>
        <p:spPr bwMode="auto">
          <a:xfrm>
            <a:off x="4024313" y="8545513"/>
            <a:ext cx="1800225" cy="790575"/>
          </a:xfrm>
          <a:prstGeom prst="wedgeRectCallout">
            <a:avLst>
              <a:gd name="adj1" fmla="val 136685"/>
              <a:gd name="adj2" fmla="val -10642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036" tIns="45518" rIns="91036" bIns="45518"/>
          <a:lstStyle/>
          <a:p>
            <a:pPr algn="ctr" defTabSz="1279525"/>
            <a:r>
              <a:rPr lang="ru-RU" sz="1400"/>
              <a:t>Места дислокации сил и средств поиска и спасения </a:t>
            </a:r>
          </a:p>
        </p:txBody>
      </p:sp>
      <p:grpSp>
        <p:nvGrpSpPr>
          <p:cNvPr id="1185" name="Group 48"/>
          <p:cNvGrpSpPr>
            <a:grpSpLocks/>
          </p:cNvGrpSpPr>
          <p:nvPr/>
        </p:nvGrpSpPr>
        <p:grpSpPr bwMode="auto">
          <a:xfrm>
            <a:off x="8777288" y="8143875"/>
            <a:ext cx="488950" cy="341313"/>
            <a:chOff x="1654" y="1376"/>
            <a:chExt cx="243" cy="447"/>
          </a:xfrm>
        </p:grpSpPr>
        <p:grpSp>
          <p:nvGrpSpPr>
            <p:cNvPr id="1220" name="Group 49"/>
            <p:cNvGrpSpPr>
              <a:grpSpLocks/>
            </p:cNvGrpSpPr>
            <p:nvPr/>
          </p:nvGrpSpPr>
          <p:grpSpPr bwMode="auto">
            <a:xfrm>
              <a:off x="1654" y="1379"/>
              <a:ext cx="243" cy="444"/>
              <a:chOff x="3707" y="3856"/>
              <a:chExt cx="659" cy="1124"/>
            </a:xfrm>
          </p:grpSpPr>
          <p:sp>
            <p:nvSpPr>
              <p:cNvPr id="1222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1480" name="Line 51"/>
              <p:cNvSpPr>
                <a:spLocks noChangeShapeType="1"/>
              </p:cNvSpPr>
              <p:nvPr/>
            </p:nvSpPr>
            <p:spPr bwMode="auto">
              <a:xfrm>
                <a:off x="3713" y="4438"/>
                <a:ext cx="0" cy="542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21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</a:rPr>
                <a:t>ПП</a:t>
              </a:r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ПЧ-</a:t>
              </a:r>
              <a:r>
                <a:rPr lang="ru-RU" sz="800" b="1">
                  <a:solidFill>
                    <a:srgbClr val="000000"/>
                  </a:solidFill>
                </a:rPr>
                <a:t>41</a:t>
              </a:r>
              <a:endParaRPr lang="ru-RU" sz="800">
                <a:solidFill>
                  <a:srgbClr val="000000"/>
                </a:solidFill>
              </a:endParaRPr>
            </a:p>
          </p:txBody>
        </p:sp>
      </p:grpSp>
      <p:grpSp>
        <p:nvGrpSpPr>
          <p:cNvPr id="1186" name="Group 48"/>
          <p:cNvGrpSpPr>
            <a:grpSpLocks/>
          </p:cNvGrpSpPr>
          <p:nvPr/>
        </p:nvGrpSpPr>
        <p:grpSpPr bwMode="auto">
          <a:xfrm>
            <a:off x="8791575" y="6961188"/>
            <a:ext cx="488950" cy="341312"/>
            <a:chOff x="1654" y="1376"/>
            <a:chExt cx="243" cy="447"/>
          </a:xfrm>
        </p:grpSpPr>
        <p:grpSp>
          <p:nvGrpSpPr>
            <p:cNvPr id="1216" name="Group 49"/>
            <p:cNvGrpSpPr>
              <a:grpSpLocks/>
            </p:cNvGrpSpPr>
            <p:nvPr/>
          </p:nvGrpSpPr>
          <p:grpSpPr bwMode="auto">
            <a:xfrm>
              <a:off x="1654" y="1379"/>
              <a:ext cx="243" cy="444"/>
              <a:chOff x="3707" y="3856"/>
              <a:chExt cx="659" cy="1124"/>
            </a:xfrm>
          </p:grpSpPr>
          <p:sp>
            <p:nvSpPr>
              <p:cNvPr id="1218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1485" name="Line 51"/>
              <p:cNvSpPr>
                <a:spLocks noChangeShapeType="1"/>
              </p:cNvSpPr>
              <p:nvPr/>
            </p:nvSpPr>
            <p:spPr bwMode="auto">
              <a:xfrm>
                <a:off x="3713" y="4438"/>
                <a:ext cx="0" cy="542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17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ПЧ-</a:t>
              </a:r>
              <a:r>
                <a:rPr lang="ru-RU" sz="800" b="1">
                  <a:solidFill>
                    <a:srgbClr val="000000"/>
                  </a:solidFill>
                </a:rPr>
                <a:t>41</a:t>
              </a:r>
              <a:endParaRPr lang="ru-RU" sz="800">
                <a:solidFill>
                  <a:srgbClr val="000000"/>
                </a:solidFill>
              </a:endParaRPr>
            </a:p>
          </p:txBody>
        </p:sp>
      </p:grpSp>
      <p:graphicFrame>
        <p:nvGraphicFramePr>
          <p:cNvPr id="22021" name="Group 1541"/>
          <p:cNvGraphicFramePr>
            <a:graphicFrameLocks noGrp="1"/>
          </p:cNvGraphicFramePr>
          <p:nvPr/>
        </p:nvGraphicFramePr>
        <p:xfrm>
          <a:off x="3160713" y="3140075"/>
          <a:ext cx="2663825" cy="1397528"/>
        </p:xfrm>
        <a:graphic>
          <a:graphicData uri="http://schemas.openxmlformats.org/drawingml/2006/table">
            <a:tbl>
              <a:tblPr/>
              <a:tblGrid>
                <a:gridCol w="1463675"/>
                <a:gridCol w="644525"/>
                <a:gridCol w="555625"/>
              </a:tblGrid>
              <a:tr h="134938"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Расчет сил и средств, привлекаемые к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ликвидации последствий ЧС</a:t>
                      </a: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Формирования и подразделения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Техника,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ед.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238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ФГКУ "Отряд № 1 ФПС по Амурской области"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83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079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ПСО Амурского центра ГЗ и ПБ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079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Times New Roman" pitchFamily="18" charset="0"/>
                          <a:cs typeface="Arial Cyr" charset="0"/>
                        </a:rPr>
                        <a:t>ГКУ «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Cyr" charset="0"/>
                        </a:rPr>
                        <a:t>1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Times New Roman" pitchFamily="18" charset="0"/>
                          <a:cs typeface="Arial Cyr" charset="0"/>
                        </a:rPr>
                        <a:t> отряд ППС области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Cyr" charset="0"/>
                        </a:rPr>
                        <a:t>»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5077" marR="25077" marT="25077" marB="2507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31" name="Object 29"/>
          <p:cNvGraphicFramePr>
            <a:graphicFrameLocks noChangeAspect="1"/>
          </p:cNvGraphicFramePr>
          <p:nvPr/>
        </p:nvGraphicFramePr>
        <p:xfrm>
          <a:off x="228600" y="5505450"/>
          <a:ext cx="1489075" cy="1657350"/>
        </p:xfrm>
        <a:graphic>
          <a:graphicData uri="http://schemas.openxmlformats.org/presentationml/2006/ole">
            <p:oleObj spid="_x0000_s1031" name="Лист" r:id="rId18" imgW="2190628" imgH="2438413" progId="Excel.Sheet.8">
              <p:embed/>
            </p:oleObj>
          </a:graphicData>
        </a:graphic>
      </p:graphicFrame>
      <p:grpSp>
        <p:nvGrpSpPr>
          <p:cNvPr id="1211" name="Group 48"/>
          <p:cNvGrpSpPr>
            <a:grpSpLocks/>
          </p:cNvGrpSpPr>
          <p:nvPr/>
        </p:nvGrpSpPr>
        <p:grpSpPr bwMode="auto">
          <a:xfrm>
            <a:off x="7239000" y="7239000"/>
            <a:ext cx="485775" cy="341313"/>
            <a:chOff x="1654" y="1376"/>
            <a:chExt cx="243" cy="447"/>
          </a:xfrm>
        </p:grpSpPr>
        <p:grpSp>
          <p:nvGrpSpPr>
            <p:cNvPr id="1212" name="Group 49"/>
            <p:cNvGrpSpPr>
              <a:grpSpLocks/>
            </p:cNvGrpSpPr>
            <p:nvPr/>
          </p:nvGrpSpPr>
          <p:grpSpPr bwMode="auto">
            <a:xfrm>
              <a:off x="1654" y="1376"/>
              <a:ext cx="243" cy="447"/>
              <a:chOff x="3707" y="3856"/>
              <a:chExt cx="659" cy="1134"/>
            </a:xfrm>
          </p:grpSpPr>
          <p:sp>
            <p:nvSpPr>
              <p:cNvPr id="1214" name="AutoShape 50"/>
              <p:cNvSpPr>
                <a:spLocks noChangeArrowheads="1"/>
              </p:cNvSpPr>
              <p:nvPr/>
            </p:nvSpPr>
            <p:spPr bwMode="auto">
              <a:xfrm rot="-5400000">
                <a:off x="3742" y="3821"/>
                <a:ext cx="590" cy="65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3 w 21600"/>
                  <a:gd name="T13" fmla="*/ 4490 h 21600"/>
                  <a:gd name="T14" fmla="*/ 17097 w 21600"/>
                  <a:gd name="T15" fmla="*/ 1711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lIns="22539" tIns="11269" rIns="22539" bIns="11269" anchor="ctr"/>
              <a:lstStyle/>
              <a:p>
                <a:endParaRPr lang="ru-RU"/>
              </a:p>
            </p:txBody>
          </p:sp>
          <p:sp>
            <p:nvSpPr>
              <p:cNvPr id="2" name="Line 51"/>
              <p:cNvSpPr>
                <a:spLocks noChangeShapeType="1"/>
              </p:cNvSpPr>
              <p:nvPr/>
            </p:nvSpPr>
            <p:spPr bwMode="auto">
              <a:xfrm>
                <a:off x="3713" y="4441"/>
                <a:ext cx="0" cy="538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defTabSz="1280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13" name="Rectangle 52"/>
            <p:cNvSpPr>
              <a:spLocks noChangeArrowheads="1"/>
            </p:cNvSpPr>
            <p:nvPr/>
          </p:nvSpPr>
          <p:spPr bwMode="auto">
            <a:xfrm>
              <a:off x="1656" y="1409"/>
              <a:ext cx="215" cy="190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8575">
              <a:noFill/>
              <a:miter lim="800000"/>
              <a:headEnd/>
              <a:tailEnd/>
            </a:ln>
          </p:spPr>
          <p:txBody>
            <a:bodyPr wrap="none" lIns="78502" tIns="39250" rIns="78502" bIns="39250" anchor="ctr" anchorCtr="1"/>
            <a:lstStyle/>
            <a:p>
              <a:pPr defTabSz="912813"/>
              <a:r>
                <a:rPr lang="ru-RU" sz="800" b="1">
                  <a:solidFill>
                    <a:srgbClr val="000000"/>
                  </a:solidFill>
                </a:rPr>
                <a:t>О</a:t>
              </a:r>
              <a:r>
                <a:rPr lang="ru-RU" sz="800" b="1">
                  <a:solidFill>
                    <a:srgbClr val="000000"/>
                  </a:solidFill>
                  <a:latin typeface="Agency FB" pitchFamily="34" charset="0"/>
                </a:rPr>
                <a:t>П-2</a:t>
              </a:r>
              <a:endParaRPr lang="ru-RU" sz="800">
                <a:solidFill>
                  <a:srgbClr val="000000"/>
                </a:solidFill>
                <a:latin typeface="Agency FB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Информационно-справочные материалы по туристическим группам</a:t>
            </a:r>
          </a:p>
        </p:txBody>
      </p:sp>
      <p:graphicFrame>
        <p:nvGraphicFramePr>
          <p:cNvPr id="2050" name="Object 2041"/>
          <p:cNvGraphicFramePr>
            <a:graphicFrameLocks noChangeAspect="1"/>
          </p:cNvGraphicFramePr>
          <p:nvPr/>
        </p:nvGraphicFramePr>
        <p:xfrm>
          <a:off x="685800" y="1946275"/>
          <a:ext cx="11963400" cy="7534275"/>
        </p:xfrm>
        <a:graphic>
          <a:graphicData uri="http://schemas.openxmlformats.org/presentationml/2006/ole">
            <p:oleObj spid="_x0000_s2050" name="Документ" r:id="rId3" imgW="9793224" imgH="6876288" progId="Word.Document.8">
              <p:embed/>
            </p:oleObj>
          </a:graphicData>
        </a:graphic>
      </p:graphicFrame>
      <p:sp>
        <p:nvSpPr>
          <p:cNvPr id="2052" name="Text Box 2042"/>
          <p:cNvSpPr txBox="1">
            <a:spLocks noChangeArrowheads="1"/>
          </p:cNvSpPr>
          <p:nvPr/>
        </p:nvSpPr>
        <p:spPr bwMode="auto">
          <a:xfrm>
            <a:off x="1287463" y="1376363"/>
            <a:ext cx="10658475" cy="4730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91036" tIns="45518" rIns="91036" bIns="45518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/>
              <a:t>Характеристика маршрутов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Информационно-справочные материалы по туристическим группам</a:t>
            </a:r>
          </a:p>
        </p:txBody>
      </p:sp>
      <p:graphicFrame>
        <p:nvGraphicFramePr>
          <p:cNvPr id="3074" name="Object 103"/>
          <p:cNvGraphicFramePr>
            <a:graphicFrameLocks noChangeAspect="1"/>
          </p:cNvGraphicFramePr>
          <p:nvPr/>
        </p:nvGraphicFramePr>
        <p:xfrm>
          <a:off x="209550" y="1409700"/>
          <a:ext cx="11972925" cy="8105775"/>
        </p:xfrm>
        <a:graphic>
          <a:graphicData uri="http://schemas.openxmlformats.org/presentationml/2006/ole">
            <p:oleObj spid="_x0000_s3074" name="Document" r:id="rId3" imgW="10061756" imgH="682899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025" tIns="45513" rIns="91025" bIns="45513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Информационно-справочные материалы по туристическим группам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222250" y="1404938"/>
          <a:ext cx="12111038" cy="8196262"/>
        </p:xfrm>
        <a:graphic>
          <a:graphicData uri="http://schemas.openxmlformats.org/presentationml/2006/ole">
            <p:oleObj spid="_x0000_s4098" name="Документ" r:id="rId3" imgW="10044960" imgH="679945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377</Words>
  <Application>Microsoft Office PowerPoint</Application>
  <PresentationFormat>A3 (297x420 мм)</PresentationFormat>
  <Paragraphs>140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7</vt:i4>
      </vt:variant>
      <vt:variant>
        <vt:lpstr>Заголовки слайдов</vt:lpstr>
      </vt:variant>
      <vt:variant>
        <vt:i4>4</vt:i4>
      </vt:variant>
    </vt:vector>
  </HeadingPairs>
  <TitlesOfParts>
    <vt:vector size="17" baseType="lpstr">
      <vt:lpstr>Arial</vt:lpstr>
      <vt:lpstr>Times New Roman</vt:lpstr>
      <vt:lpstr>Arial Cyr</vt:lpstr>
      <vt:lpstr>Times New Roman Cyr</vt:lpstr>
      <vt:lpstr>Agency FB</vt:lpstr>
      <vt:lpstr>Оформление по умолчанию</vt:lpstr>
      <vt:lpstr>Adobe Photoshop Image</vt:lpstr>
      <vt:lpstr>Microsoft Visio Drawing</vt:lpstr>
      <vt:lpstr>Microsoft Clip Gallery</vt:lpstr>
      <vt:lpstr>Clip</vt:lpstr>
      <vt:lpstr>Лист Microsoft Office Excel</vt:lpstr>
      <vt:lpstr>Документ Microsoft Word</vt:lpstr>
      <vt:lpstr>Документ Microsoft Office Word 97 - 2003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Лебовски</dc:creator>
  <cp:lastModifiedBy>Лебовски</cp:lastModifiedBy>
  <cp:revision>16</cp:revision>
  <cp:lastPrinted>1601-01-01T00:00:00Z</cp:lastPrinted>
  <dcterms:created xsi:type="dcterms:W3CDTF">1601-01-01T00:00:00Z</dcterms:created>
  <dcterms:modified xsi:type="dcterms:W3CDTF">2019-11-22T04:40:58Z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1212104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  <property fmtid="{D5CDD505-2E9C-101B-9397-08002B2CF9AE}" name="Version" pid="5">
    <vt:i4>1</vt:i4>
  </property>
</Properties>
</file>