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85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12801600" cy="9601200" type="A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5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5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5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5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5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5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5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5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5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344" autoAdjust="0"/>
    <p:restoredTop sz="94660"/>
  </p:normalViewPr>
  <p:slideViewPr>
    <p:cSldViewPr>
      <p:cViewPr>
        <p:scale>
          <a:sx n="60" d="100"/>
          <a:sy n="60" d="100"/>
        </p:scale>
        <p:origin x="-1398" y="-72"/>
      </p:cViewPr>
      <p:guideLst>
        <p:guide orient="horz" pos="3024"/>
        <p:guide pos="40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174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F2B54C2-9DAD-4EED-AA34-2023E2E39B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142811E-30AF-4E39-8339-9B692F12D55E}" type="slidenum">
              <a:rPr lang="ru-RU" smtClean="0"/>
              <a:pPr/>
              <a:t>12</a:t>
            </a:fld>
            <a:endParaRPr lang="ru-RU" smtClean="0"/>
          </a:p>
        </p:txBody>
      </p:sp>
      <p:sp>
        <p:nvSpPr>
          <p:cNvPr id="32771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FF701023-06FB-4223-BE3B-CA0A715F682B}" type="slidenum">
              <a:rPr lang="ru-RU" sz="1200"/>
              <a:pPr algn="r"/>
              <a:t>12</a:t>
            </a:fld>
            <a:endParaRPr lang="ru-RU" sz="1200"/>
          </a:p>
        </p:txBody>
      </p:sp>
      <p:sp>
        <p:nvSpPr>
          <p:cNvPr id="3277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389BD726-4A89-40F0-9DB7-8A218D399E21}" type="slidenum">
              <a:rPr lang="ru-RU" sz="1200"/>
              <a:pPr algn="r"/>
              <a:t>12</a:t>
            </a:fld>
            <a:endParaRPr lang="ru-RU" sz="1200"/>
          </a:p>
        </p:txBody>
      </p:sp>
      <p:sp>
        <p:nvSpPr>
          <p:cNvPr id="32773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4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 lIns="91577" tIns="45789" rIns="91577" bIns="45789"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2775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577" tIns="45789" rIns="91577" bIns="45789" anchor="b"/>
          <a:lstStyle/>
          <a:p>
            <a:pPr algn="r" defTabSz="1277938"/>
            <a:fld id="{79A11756-E70E-4907-A087-2D7590DA03BF}" type="slidenum">
              <a:rPr lang="ru-RU" sz="1200">
                <a:latin typeface="Times New Roman" pitchFamily="18" charset="0"/>
              </a:rPr>
              <a:pPr algn="r" defTabSz="1277938"/>
              <a:t>12</a:t>
            </a:fld>
            <a:endParaRPr lang="ru-RU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C975828-D883-4580-9E4B-429027826C2F}" type="slidenum">
              <a:rPr lang="ru-RU" smtClean="0"/>
              <a:pPr/>
              <a:t>13</a:t>
            </a:fld>
            <a:endParaRPr lang="ru-RU" smtClean="0"/>
          </a:p>
        </p:txBody>
      </p:sp>
      <p:sp>
        <p:nvSpPr>
          <p:cNvPr id="33795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8593E7DC-5B6B-446F-8706-AE25A27C6224}" type="slidenum">
              <a:rPr lang="ru-RU" sz="1200"/>
              <a:pPr algn="r"/>
              <a:t>13</a:t>
            </a:fld>
            <a:endParaRPr lang="ru-RU" sz="1200"/>
          </a:p>
        </p:txBody>
      </p:sp>
      <p:sp>
        <p:nvSpPr>
          <p:cNvPr id="3379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7C2C89CD-56EC-4549-AE12-D9D93BDDFDC2}" type="slidenum">
              <a:rPr lang="ru-RU" sz="1200"/>
              <a:pPr algn="r"/>
              <a:t>13</a:t>
            </a:fld>
            <a:endParaRPr lang="ru-RU" sz="1200"/>
          </a:p>
        </p:txBody>
      </p:sp>
      <p:sp>
        <p:nvSpPr>
          <p:cNvPr id="33797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8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 lIns="91577" tIns="45789" rIns="91577" bIns="45789"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3799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577" tIns="45789" rIns="91577" bIns="45789" anchor="b"/>
          <a:lstStyle/>
          <a:p>
            <a:pPr algn="r" defTabSz="1277938"/>
            <a:fld id="{1E4BA835-C24A-4FFC-B1E7-B5DAA631200B}" type="slidenum">
              <a:rPr lang="ru-RU" sz="1200">
                <a:latin typeface="Times New Roman" pitchFamily="18" charset="0"/>
              </a:rPr>
              <a:pPr algn="r" defTabSz="1277938"/>
              <a:t>13</a:t>
            </a:fld>
            <a:endParaRPr lang="ru-RU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5C4576-31A6-4A13-A4E2-C0DEB8F20D70}" type="slidenum">
              <a:rPr lang="ru-RU" smtClean="0"/>
              <a:pPr/>
              <a:t>14</a:t>
            </a:fld>
            <a:endParaRPr lang="ru-RU" smtClean="0"/>
          </a:p>
        </p:txBody>
      </p:sp>
      <p:sp>
        <p:nvSpPr>
          <p:cNvPr id="3481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EB41C1B7-1ECA-4AC0-9FA8-BAAA8BFEB939}" type="slidenum">
              <a:rPr lang="ru-RU" sz="1200"/>
              <a:pPr algn="r"/>
              <a:t>14</a:t>
            </a:fld>
            <a:endParaRPr lang="ru-RU" sz="1200"/>
          </a:p>
        </p:txBody>
      </p:sp>
      <p:sp>
        <p:nvSpPr>
          <p:cNvPr id="3482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A3942D6C-879D-4839-9371-37984E8F5AF6}" type="slidenum">
              <a:rPr lang="ru-RU" sz="1200"/>
              <a:pPr algn="r"/>
              <a:t>14</a:t>
            </a:fld>
            <a:endParaRPr lang="ru-RU" sz="1200"/>
          </a:p>
        </p:txBody>
      </p:sp>
      <p:sp>
        <p:nvSpPr>
          <p:cNvPr id="34821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22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 lIns="91577" tIns="45789" rIns="91577" bIns="45789"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4823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577" tIns="45789" rIns="91577" bIns="45789" anchor="b"/>
          <a:lstStyle/>
          <a:p>
            <a:pPr algn="r" defTabSz="1277938"/>
            <a:fld id="{92D3EEE8-D766-429A-8F3D-FE7CDA2AF60D}" type="slidenum">
              <a:rPr lang="ru-RU" sz="1200">
                <a:latin typeface="Times New Roman" pitchFamily="18" charset="0"/>
              </a:rPr>
              <a:pPr algn="r" defTabSz="1277938"/>
              <a:t>14</a:t>
            </a:fld>
            <a:endParaRPr lang="ru-RU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60438" y="2982913"/>
            <a:ext cx="10880725" cy="2057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20875" y="5440363"/>
            <a:ext cx="8959850" cy="24542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FD5165-6B6F-46C9-9E5F-BD88287CB4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7B3777-BA62-48AC-B789-4D5BD5AB30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282113" y="384175"/>
            <a:ext cx="2879725" cy="81930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39763" y="384175"/>
            <a:ext cx="8489950" cy="81930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FD0CB4-82E5-4BBD-BFB2-A32D0B39E0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2C5970-D28B-436C-995D-A4F1DE1F1E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1238" y="6169025"/>
            <a:ext cx="10880725" cy="19081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11238" y="4068763"/>
            <a:ext cx="10880725" cy="2100262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EF8363-361E-4131-80A8-F1669442FD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39763" y="2239963"/>
            <a:ext cx="5684837" cy="6337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477000" y="2239963"/>
            <a:ext cx="5684838" cy="6337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7E54B2-AE05-4822-B566-6C3D24D0D1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9763" y="2149475"/>
            <a:ext cx="5656262" cy="895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39763" y="3044825"/>
            <a:ext cx="5656262" cy="5532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502400" y="2149475"/>
            <a:ext cx="5659438" cy="895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502400" y="3044825"/>
            <a:ext cx="5659438" cy="5532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737D3B-4F0F-469B-867C-7090C0777B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DCF89-B3E9-477F-933A-1C7B44CE92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8C8FFF-72F9-4A40-8B37-CD16EB23A0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9763" y="382588"/>
            <a:ext cx="4211637" cy="16271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5388" y="382588"/>
            <a:ext cx="7156450" cy="81946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9763" y="2009775"/>
            <a:ext cx="4211637" cy="65674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F90E71-C430-42C8-9E94-F1F4F1FDCB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9838" y="6721475"/>
            <a:ext cx="7680325" cy="79216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509838" y="857250"/>
            <a:ext cx="7680325" cy="57610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09838" y="7513638"/>
            <a:ext cx="7680325" cy="11271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3583F3-86CD-422E-8A08-5DB21A8D29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9763" y="384175"/>
            <a:ext cx="1152207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7970" tIns="63987" rIns="127970" bIns="6398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9763" y="2239963"/>
            <a:ext cx="11522075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7970" tIns="63987" rIns="127970" bIns="6398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39763" y="8743950"/>
            <a:ext cx="29876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7970" tIns="63987" rIns="127970" bIns="63987" numCol="1" anchor="t" anchorCtr="0" compatLnSpc="1">
            <a:prstTxWarp prst="textNoShape">
              <a:avLst/>
            </a:prstTxWarp>
          </a:bodyPr>
          <a:lstStyle>
            <a:lvl1pPr>
              <a:defRPr sz="2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373563" y="8743950"/>
            <a:ext cx="40544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7970" tIns="63987" rIns="127970" bIns="63987" numCol="1" anchor="t" anchorCtr="0" compatLnSpc="1">
            <a:prstTxWarp prst="textNoShape">
              <a:avLst/>
            </a:prstTxWarp>
          </a:bodyPr>
          <a:lstStyle>
            <a:lvl1pPr algn="ctr">
              <a:defRPr sz="2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174163" y="8743950"/>
            <a:ext cx="29876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7970" tIns="63987" rIns="127970" bIns="63987" numCol="1" anchor="t" anchorCtr="0" compatLnSpc="1">
            <a:prstTxWarp prst="textNoShape">
              <a:avLst/>
            </a:prstTxWarp>
          </a:bodyPr>
          <a:lstStyle>
            <a:lvl1pPr algn="r">
              <a:defRPr sz="2000"/>
            </a:lvl1pPr>
          </a:lstStyle>
          <a:p>
            <a:pPr>
              <a:defRPr/>
            </a:pPr>
            <a:fld id="{B4268B99-853A-4B71-95AF-81383D4E66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2pPr>
      <a:lvl3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3pPr>
      <a:lvl4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4pPr>
      <a:lvl5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5pPr>
      <a:lvl6pPr marL="4572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6pPr>
      <a:lvl7pPr marL="9144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7pPr>
      <a:lvl8pPr marL="13716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8pPr>
      <a:lvl9pPr marL="18288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9pPr>
    </p:titleStyle>
    <p:bodyStyle>
      <a:lvl1pPr marL="479425" indent="-479425" algn="l" defTabSz="1279525" rtl="0" eaLnBrk="0" fontAlgn="base" hangingPunct="0">
        <a:spcBef>
          <a:spcPct val="20000"/>
        </a:spcBef>
        <a:spcAft>
          <a:spcPct val="0"/>
        </a:spcAft>
        <a:buChar char="•"/>
        <a:defRPr sz="4500">
          <a:solidFill>
            <a:schemeClr val="tx1"/>
          </a:solidFill>
          <a:latin typeface="+mn-lt"/>
          <a:ea typeface="+mn-ea"/>
          <a:cs typeface="+mn-cs"/>
        </a:defRPr>
      </a:lvl1pPr>
      <a:lvl2pPr marL="1039813" indent="-400050" algn="l" defTabSz="1279525" rtl="0" eaLnBrk="0" fontAlgn="base" hangingPunct="0">
        <a:spcBef>
          <a:spcPct val="20000"/>
        </a:spcBef>
        <a:spcAft>
          <a:spcPct val="0"/>
        </a:spcAft>
        <a:buChar char="–"/>
        <a:defRPr sz="3900">
          <a:solidFill>
            <a:schemeClr val="tx1"/>
          </a:solidFill>
          <a:latin typeface="+mn-lt"/>
        </a:defRPr>
      </a:lvl2pPr>
      <a:lvl3pPr marL="1600200" indent="-320675" algn="l" defTabSz="1279525" rtl="0" eaLnBrk="0" fontAlgn="base" hangingPunct="0">
        <a:spcBef>
          <a:spcPct val="2000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</a:defRPr>
      </a:lvl3pPr>
      <a:lvl4pPr marL="2239963" indent="-319088" algn="l" defTabSz="1279525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4pPr>
      <a:lvl5pPr marL="2879725" indent="-319088" algn="l" defTabSz="1279525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5pPr>
      <a:lvl6pPr marL="3336925" indent="-319088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6pPr>
      <a:lvl7pPr marL="3794125" indent="-319088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7pPr>
      <a:lvl8pPr marL="4251325" indent="-319088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8pPr>
      <a:lvl9pPr marL="4708525" indent="-319088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 ?><Relationships xmlns="http://schemas.openxmlformats.org/package/2006/relationships"><Relationship Id="rId2" Target="../media/image7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заставка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88" y="0"/>
            <a:ext cx="12800012" cy="960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3257550"/>
            <a:ext cx="12801600" cy="1847850"/>
          </a:xfrm>
        </p:spPr>
        <p:txBody>
          <a:bodyPr lIns="110414" tIns="55205" rIns="110414" bIns="55205">
            <a:spAutoFit/>
          </a:bodyPr>
          <a:lstStyle/>
          <a:p>
            <a:pPr defTabSz="1277938" eaLnBrk="1" hangingPunct="1">
              <a:defRPr/>
            </a:pPr>
            <a:r>
              <a:rPr lang="ru-RU" sz="5700" i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РИСК ВЕСЕННЕГО </a:t>
            </a:r>
            <a:br>
              <a:rPr lang="ru-RU" sz="5700" i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5700" i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ПОЛОВОДЬЯ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ChangeArrowheads="1"/>
          </p:cNvSpPr>
          <p:nvPr/>
        </p:nvSpPr>
        <p:spPr bwMode="auto">
          <a:xfrm>
            <a:off x="0" y="0"/>
            <a:ext cx="12801600" cy="1344613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0941" tIns="45472" rIns="90941" bIns="45472" anchor="ctr"/>
          <a:lstStyle/>
          <a:p>
            <a:pPr algn="ctr" defTabSz="1279525"/>
            <a:r>
              <a:rPr lang="ru-RU">
                <a:latin typeface="Times New Roman" pitchFamily="18" charset="0"/>
                <a:cs typeface="Times New Roman" pitchFamily="18" charset="0"/>
              </a:rPr>
              <a:t>ПАСПОРТ ТЕРРИТОРИИ БЛАГОВЕЩЕНСКОГО МУНИЦИПАЛЬНОГО РАЙОНА</a:t>
            </a:r>
          </a:p>
          <a:p>
            <a:pPr algn="ctr" defTabSz="1279525"/>
            <a:r>
              <a:rPr lang="ru-RU" b="1">
                <a:solidFill>
                  <a:srgbClr val="0000FF"/>
                </a:solidFill>
                <a:latin typeface="Times New Roman" pitchFamily="18" charset="0"/>
              </a:rPr>
              <a:t>Перечень  превентивных мероприятий</a:t>
            </a:r>
          </a:p>
        </p:txBody>
      </p:sp>
      <p:graphicFrame>
        <p:nvGraphicFramePr>
          <p:cNvPr id="1026" name="Object 3"/>
          <p:cNvGraphicFramePr>
            <a:graphicFrameLocks noChangeAspect="1"/>
          </p:cNvGraphicFramePr>
          <p:nvPr/>
        </p:nvGraphicFramePr>
        <p:xfrm>
          <a:off x="609600" y="1446213"/>
          <a:ext cx="11564938" cy="4321175"/>
        </p:xfrm>
        <a:graphic>
          <a:graphicData uri="http://schemas.openxmlformats.org/presentationml/2006/ole">
            <p:oleObj spid="_x0000_s1026" name="Документ" r:id="rId3" imgW="5954223" imgH="2773282" progId="Word.Document.8">
              <p:embed/>
            </p:oleObj>
          </a:graphicData>
        </a:graphic>
      </p:graphicFrame>
      <p:sp>
        <p:nvSpPr>
          <p:cNvPr id="1028" name="Text Box 2"/>
          <p:cNvSpPr txBox="1">
            <a:spLocks noChangeArrowheads="1"/>
          </p:cNvSpPr>
          <p:nvPr/>
        </p:nvSpPr>
        <p:spPr bwMode="auto">
          <a:xfrm>
            <a:off x="379413" y="5867400"/>
            <a:ext cx="12101512" cy="219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651" tIns="63836" rIns="127651" bIns="63836">
            <a:spAutoFit/>
          </a:bodyPr>
          <a:lstStyle/>
          <a:p>
            <a:pPr defTabSz="1279525"/>
            <a:r>
              <a:rPr lang="ru-RU" sz="1700" b="1">
                <a:latin typeface="Times New Roman" pitchFamily="18" charset="0"/>
                <a:cs typeface="Times New Roman" pitchFamily="18" charset="0"/>
              </a:rPr>
              <a:t>Ниже перечисленные превентивные мероприятия:</a:t>
            </a:r>
          </a:p>
          <a:p>
            <a:pPr defTabSz="1279525"/>
            <a:r>
              <a:rPr lang="ru-RU" sz="1700" b="1">
                <a:latin typeface="Times New Roman" pitchFamily="18" charset="0"/>
                <a:cs typeface="Times New Roman" pitchFamily="18" charset="0"/>
              </a:rPr>
              <a:t>- распиловка</a:t>
            </a:r>
          </a:p>
          <a:p>
            <a:pPr defTabSz="1279525"/>
            <a:r>
              <a:rPr lang="ru-RU" sz="1700" b="1">
                <a:latin typeface="Times New Roman" pitchFamily="18" charset="0"/>
                <a:cs typeface="Times New Roman" pitchFamily="18" charset="0"/>
              </a:rPr>
              <a:t>-чернение льда;</a:t>
            </a:r>
          </a:p>
          <a:p>
            <a:pPr defTabSz="1279525"/>
            <a:r>
              <a:rPr lang="ru-RU" sz="1700" b="1">
                <a:latin typeface="Times New Roman" pitchFamily="18" charset="0"/>
                <a:cs typeface="Times New Roman" pitchFamily="18" charset="0"/>
              </a:rPr>
              <a:t>-взрывные работы;</a:t>
            </a:r>
          </a:p>
          <a:p>
            <a:pPr defTabSz="1279525"/>
            <a:r>
              <a:rPr lang="ru-RU" sz="1700" b="1">
                <a:latin typeface="Times New Roman" pitchFamily="18" charset="0"/>
                <a:cs typeface="Times New Roman" pitchFamily="18" charset="0"/>
              </a:rPr>
              <a:t>- бомбометания;</a:t>
            </a:r>
          </a:p>
          <a:p>
            <a:pPr defTabSz="1279525"/>
            <a:r>
              <a:rPr lang="ru-RU" sz="1700" b="1">
                <a:latin typeface="Times New Roman" pitchFamily="18" charset="0"/>
                <a:cs typeface="Times New Roman" pitchFamily="18" charset="0"/>
              </a:rPr>
              <a:t>на территории данного муниципального района не проводятся.</a:t>
            </a:r>
          </a:p>
          <a:p>
            <a:pPr defTabSz="1279525"/>
            <a:endParaRPr lang="ru-RU" sz="1700" b="1">
              <a:latin typeface="Times New Roman" pitchFamily="18" charset="0"/>
              <a:cs typeface="Times New Roman" pitchFamily="18" charset="0"/>
            </a:endParaRPr>
          </a:p>
          <a:p>
            <a:pPr defTabSz="1279525"/>
            <a:endParaRPr lang="ru-RU" sz="17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9" name="Text Box 335"/>
          <p:cNvSpPr txBox="1">
            <a:spLocks noChangeArrowheads="1"/>
          </p:cNvSpPr>
          <p:nvPr/>
        </p:nvSpPr>
        <p:spPr bwMode="auto">
          <a:xfrm>
            <a:off x="11657013" y="-23813"/>
            <a:ext cx="1000125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>
            <a:spAutoFit/>
          </a:bodyPr>
          <a:lstStyle/>
          <a:p>
            <a:pPr algn="r" defTabSz="1279525">
              <a:spcBef>
                <a:spcPct val="50000"/>
              </a:spcBef>
            </a:pPr>
            <a:r>
              <a:rPr lang="ru-RU" sz="1300" b="1">
                <a:latin typeface="Times New Roman" pitchFamily="18" charset="0"/>
                <a:cs typeface="Times New Roman" pitchFamily="18" charset="0"/>
              </a:rPr>
              <a:t>п. 5.5.6.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3234" name="Group 2"/>
          <p:cNvGraphicFramePr>
            <a:graphicFrameLocks noGrp="1"/>
          </p:cNvGraphicFramePr>
          <p:nvPr/>
        </p:nvGraphicFramePr>
        <p:xfrm>
          <a:off x="533400" y="3000375"/>
          <a:ext cx="11947525" cy="6420998"/>
        </p:xfrm>
        <a:graphic>
          <a:graphicData uri="http://schemas.openxmlformats.org/drawingml/2006/table">
            <a:tbl>
              <a:tblPr/>
              <a:tblGrid>
                <a:gridCol w="533400"/>
                <a:gridCol w="3094038"/>
                <a:gridCol w="1385887"/>
                <a:gridCol w="1387475"/>
                <a:gridCol w="960438"/>
                <a:gridCol w="1279525"/>
                <a:gridCol w="960437"/>
                <a:gridCol w="1490663"/>
                <a:gridCol w="855662"/>
              </a:tblGrid>
              <a:tr h="654050">
                <a:tc rowSpan="2"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935">
                        <a:alpha val="50195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</a:p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имущества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935">
                        <a:alpha val="50195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Резерв</a:t>
                      </a:r>
                    </a:p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материальных ресурсов</a:t>
                      </a:r>
                    </a:p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(тыс. руб.)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935">
                        <a:alpha val="50195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Выпол-нения</a:t>
                      </a: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935">
                        <a:alpha val="50195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Заложено фактичес-ки на складах</a:t>
                      </a: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935">
                        <a:alpha val="50195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% </a:t>
                      </a: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935">
                        <a:alpha val="50195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Заключены предва-рительные договора на поставку в случае ЧС</a:t>
                      </a: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935">
                        <a:alpha val="50195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%</a:t>
                      </a: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935">
                        <a:alpha val="50195"/>
                      </a:srgbClr>
                    </a:solidFill>
                  </a:tcPr>
                </a:tc>
              </a:tr>
              <a:tr h="5556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плану</a:t>
                      </a: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935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Фактичес-ки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935">
                        <a:alpha val="50195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01700"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kumimoji="0" lang="ru-RU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Продовольствие</a:t>
                      </a:r>
                    </a:p>
                    <a:p>
                      <a:pPr marL="0" marR="0" lvl="0" indent="0" algn="just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(т/тыс.руб.) /  чел. сут</a:t>
                      </a:r>
                      <a:endParaRPr kumimoji="0" lang="ru-RU" sz="1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84,512</a:t>
                      </a:r>
                    </a:p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 чел./7 сут</a:t>
                      </a: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84,512</a:t>
                      </a:r>
                    </a:p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 чел./7 сут </a:t>
                      </a: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</a:t>
                      </a: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</a:t>
                      </a: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84,512</a:t>
                      </a:r>
                    </a:p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 чел./7 сут </a:t>
                      </a: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</a:t>
                      </a: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</a:tr>
              <a:tr h="469900"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kumimoji="0" lang="ru-RU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Вещевое имущество </a:t>
                      </a:r>
                    </a:p>
                    <a:p>
                      <a:pPr marL="0" marR="0" lvl="0" indent="0" algn="just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тыс.руб.) / чел.</a:t>
                      </a: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</a:tr>
              <a:tr h="460375"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endParaRPr kumimoji="0" lang="ru-RU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Стройматериалы (</a:t>
                      </a: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тыс.руб.)</a:t>
                      </a: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562,0</a:t>
                      </a: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562,0</a:t>
                      </a: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562,0</a:t>
                      </a: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</a:tr>
              <a:tr h="703263"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  <a:endParaRPr kumimoji="0" lang="ru-RU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Медикаменты   </a:t>
                      </a: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(тыс.руб.) / чел.</a:t>
                      </a:r>
                      <a:endParaRPr kumimoji="0" lang="ru-RU" sz="15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31,184</a:t>
                      </a:r>
                    </a:p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50 чел.</a:t>
                      </a: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31,184</a:t>
                      </a:r>
                    </a:p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50 чел.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31,184</a:t>
                      </a:r>
                    </a:p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50 чел.</a:t>
                      </a: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</a:tr>
              <a:tr h="460375"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  <a:endParaRPr kumimoji="0" lang="ru-RU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Нефтепродукты </a:t>
                      </a: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(т/тыс.руб.)</a:t>
                      </a: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1,5/53,0</a:t>
                      </a: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1,5/53,0</a:t>
                      </a: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</a:t>
                      </a: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1,5/53,0</a:t>
                      </a: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</a:t>
                      </a: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</a:tr>
              <a:tr h="469900"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</a:t>
                      </a:r>
                      <a:endParaRPr kumimoji="0" lang="ru-RU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Другие мат. средства</a:t>
                      </a:r>
                    </a:p>
                    <a:p>
                      <a:pPr marL="0" marR="0" lvl="0" indent="0" algn="just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(в т.ч. – ЖКХ)  </a:t>
                      </a:r>
                      <a:r>
                        <a:rPr kumimoji="0" lang="ru-RU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(тыс.руб.)</a:t>
                      </a: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154,628</a:t>
                      </a: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154,628</a:t>
                      </a: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</a:t>
                      </a: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154,628</a:t>
                      </a: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</a:t>
                      </a: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</a:tr>
              <a:tr h="460375">
                <a:tc gridSpan="2">
                  <a:txBody>
                    <a:bodyPr/>
                    <a:lstStyle/>
                    <a:p>
                      <a:pPr marL="0" marR="0" lvl="0" indent="0" algn="l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885,324</a:t>
                      </a: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885,324</a:t>
                      </a: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885,324</a:t>
                      </a: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3938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139111" marR="139111" marT="69565" marB="6956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3407" name="Rectangle 102"/>
          <p:cNvSpPr>
            <a:spLocks noChangeArrowheads="1"/>
          </p:cNvSpPr>
          <p:nvPr/>
        </p:nvSpPr>
        <p:spPr bwMode="auto">
          <a:xfrm>
            <a:off x="746125" y="1706563"/>
            <a:ext cx="11522075" cy="12223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27985" tIns="63994" rIns="127985" bIns="63994" anchor="ctr"/>
          <a:lstStyle/>
          <a:p>
            <a:pPr algn="ctr" defTabSz="1277938"/>
            <a:r>
              <a:rPr lang="ru-RU" sz="2000">
                <a:latin typeface="Times New Roman" pitchFamily="18" charset="0"/>
              </a:rPr>
              <a:t>Постановление главы администрации Благовещенского района : от 11.07.2001 №282 «О  резервах </a:t>
            </a:r>
          </a:p>
          <a:p>
            <a:pPr algn="ctr" defTabSz="1277938"/>
            <a:r>
              <a:rPr lang="ru-RU" sz="2000">
                <a:latin typeface="Times New Roman" pitchFamily="18" charset="0"/>
              </a:rPr>
              <a:t> материальных ресурсов для ликвидации ЧС на территории Благовещенского района»</a:t>
            </a:r>
          </a:p>
          <a:p>
            <a:pPr algn="ctr" defTabSz="1277938"/>
            <a:r>
              <a:rPr lang="ru-RU" sz="2000">
                <a:latin typeface="Times New Roman" pitchFamily="18" charset="0"/>
              </a:rPr>
              <a:t>( внесение изменений от 28.04.2009 г. № 209, от 27.10.2008 г. № 1896, от 02.12.2011 г. № 2022)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12801600" cy="1262063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 w="9525">
            <a:noFill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lIns="110422" tIns="55212" rIns="110422" bIns="55212" anchor="ctr"/>
          <a:lstStyle/>
          <a:p>
            <a:pPr algn="ctr" defTabSz="1546225">
              <a:lnSpc>
                <a:spcPct val="80000"/>
              </a:lnSpc>
              <a:defRPr/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ПАСПОРТ ТЕРРИТОРИИ БЛАГОВЕЩЕНСКОГО МУНИЦИПАЛЬНОГО РАЙОНА</a:t>
            </a:r>
          </a:p>
          <a:p>
            <a:pPr algn="ctr" defTabSz="1546225">
              <a:lnSpc>
                <a:spcPct val="80000"/>
              </a:lnSpc>
              <a:defRPr/>
            </a:pPr>
            <a:r>
              <a:rPr lang="ru-RU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(Резервы материальных ресурсов)</a:t>
            </a:r>
          </a:p>
        </p:txBody>
      </p:sp>
      <p:sp>
        <p:nvSpPr>
          <p:cNvPr id="13409" name="Text Box 335"/>
          <p:cNvSpPr txBox="1">
            <a:spLocks noChangeArrowheads="1"/>
          </p:cNvSpPr>
          <p:nvPr/>
        </p:nvSpPr>
        <p:spPr bwMode="auto">
          <a:xfrm>
            <a:off x="11657013" y="-23813"/>
            <a:ext cx="1000125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>
            <a:spAutoFit/>
          </a:bodyPr>
          <a:lstStyle/>
          <a:p>
            <a:pPr algn="r" defTabSz="1279525">
              <a:spcBef>
                <a:spcPct val="50000"/>
              </a:spcBef>
            </a:pPr>
            <a:r>
              <a:rPr lang="ru-RU" sz="1300" b="1">
                <a:latin typeface="Times New Roman" pitchFamily="18" charset="0"/>
                <a:cs typeface="Times New Roman" pitchFamily="18" charset="0"/>
              </a:rPr>
              <a:t>п. 5.5.7.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3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4258" name="Group 2"/>
          <p:cNvGraphicFramePr>
            <a:graphicFrameLocks noGrp="1"/>
          </p:cNvGraphicFramePr>
          <p:nvPr/>
        </p:nvGraphicFramePr>
        <p:xfrm>
          <a:off x="15875" y="1093788"/>
          <a:ext cx="12801600" cy="5439413"/>
        </p:xfrm>
        <a:graphic>
          <a:graphicData uri="http://schemas.openxmlformats.org/drawingml/2006/table">
            <a:tbl>
              <a:tblPr/>
              <a:tblGrid>
                <a:gridCol w="2486025"/>
                <a:gridCol w="666750"/>
                <a:gridCol w="1038225"/>
                <a:gridCol w="749300"/>
                <a:gridCol w="749300"/>
                <a:gridCol w="755650"/>
                <a:gridCol w="755650"/>
                <a:gridCol w="1038225"/>
                <a:gridCol w="1041400"/>
                <a:gridCol w="906463"/>
                <a:gridCol w="908050"/>
                <a:gridCol w="1041400"/>
                <a:gridCol w="665162"/>
              </a:tblGrid>
              <a:tr h="582613">
                <a:tc rowSpan="3"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Название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подр-я, старший (звание, Ф.И.О., телефон)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Привл. в соотв. с пасп-м территории (планами применения)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Привлекалось фактически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Нормативное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время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Нормативн. документ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Временные показатели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Расстояние до места ЧС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Недостатки в реагировании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698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л/с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убытия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прибытия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13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л/с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Получение инф.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Время убытия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Время прибытия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4313">
                <a:tc gridSpan="13"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МЧС России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1138">
                <a:tc gridSpan="13"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Органы управления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ОГ пожарно-спасательного гарнизона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1мин.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ДСП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1мин.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1мин.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725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ОГ ГУ МЧС России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ДСП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1мин.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ОГ регионального центра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ОШ ГУ МЧС России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30мин. – 1час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ДСП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1мин.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30мин.-1час.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ОШ регионального центра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 gridSpan="13"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Силы и средства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2725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за МЧС России: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 gridSpan="13"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ФП РСЧС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2725">
                <a:tc gridSpan="13"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Органы управления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2725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4466" name="Прямоугольник 5"/>
          <p:cNvSpPr>
            <a:spLocks noChangeArrowheads="1"/>
          </p:cNvSpPr>
          <p:nvPr/>
        </p:nvSpPr>
        <p:spPr bwMode="auto">
          <a:xfrm>
            <a:off x="0" y="1588"/>
            <a:ext cx="12801600" cy="1077912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 w="9525">
            <a:noFill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lIns="91410" tIns="45704" rIns="91410" bIns="45704" anchor="ctr"/>
          <a:lstStyle/>
          <a:p>
            <a:pPr algn="ctr" defTabSz="1279525">
              <a:lnSpc>
                <a:spcPct val="80000"/>
              </a:lnSpc>
              <a:defRPr/>
            </a:pPr>
            <a:r>
              <a:rPr lang="ru-RU" sz="21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ПАСПОРТ ТЕРРИТОРИИ БЛАГОВЕЩЕНСКОГО РАЙОНА</a:t>
            </a:r>
          </a:p>
          <a:p>
            <a:pPr algn="ctr" defTabSz="1279525">
              <a:lnSpc>
                <a:spcPct val="80000"/>
              </a:lnSpc>
              <a:defRPr/>
            </a:pPr>
            <a:r>
              <a:rPr lang="ru-RU" sz="21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(ведомость привлечения сил и средств, для ликвидации последствий ЧС) </a:t>
            </a:r>
          </a:p>
        </p:txBody>
      </p:sp>
      <p:sp>
        <p:nvSpPr>
          <p:cNvPr id="14547" name="Text Box 335"/>
          <p:cNvSpPr txBox="1">
            <a:spLocks noChangeArrowheads="1"/>
          </p:cNvSpPr>
          <p:nvPr/>
        </p:nvSpPr>
        <p:spPr bwMode="auto">
          <a:xfrm>
            <a:off x="11657013" y="-23813"/>
            <a:ext cx="1000125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>
            <a:spAutoFit/>
          </a:bodyPr>
          <a:lstStyle/>
          <a:p>
            <a:pPr algn="r" defTabSz="1279525">
              <a:spcBef>
                <a:spcPct val="50000"/>
              </a:spcBef>
            </a:pPr>
            <a:r>
              <a:rPr lang="ru-RU" sz="1300" b="1">
                <a:latin typeface="Times New Roman" pitchFamily="18" charset="0"/>
                <a:cs typeface="Times New Roman" pitchFamily="18" charset="0"/>
              </a:rPr>
              <a:t>п. 5.5.8.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6306" name="Group 2"/>
          <p:cNvGraphicFramePr>
            <a:graphicFrameLocks noGrp="1"/>
          </p:cNvGraphicFramePr>
          <p:nvPr/>
        </p:nvGraphicFramePr>
        <p:xfrm>
          <a:off x="15875" y="1093788"/>
          <a:ext cx="12801600" cy="8117207"/>
        </p:xfrm>
        <a:graphic>
          <a:graphicData uri="http://schemas.openxmlformats.org/drawingml/2006/table">
            <a:tbl>
              <a:tblPr/>
              <a:tblGrid>
                <a:gridCol w="2486025"/>
                <a:gridCol w="666750"/>
                <a:gridCol w="1038225"/>
                <a:gridCol w="749300"/>
                <a:gridCol w="749300"/>
                <a:gridCol w="755650"/>
                <a:gridCol w="755650"/>
                <a:gridCol w="1038225"/>
                <a:gridCol w="1041400"/>
                <a:gridCol w="906463"/>
                <a:gridCol w="908050"/>
                <a:gridCol w="1041400"/>
                <a:gridCol w="665162"/>
              </a:tblGrid>
              <a:tr h="427038">
                <a:tc rowSpan="3"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Название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подр-я, старший (звание, Ф.И.О., телефон)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Привл. в соотв. с пасп-м территории (планами применения)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Привлекалось фактически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Нормативное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время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Нормативн. документ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Временные показатели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Расстояние до места ЧС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Недостатки в реагировании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4254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л/с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убытия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прибытия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13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л/с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Получение инф.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Время убытия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Время прибытия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4313">
                <a:tc gridSpan="13"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Силы и средства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1350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МВД России: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Приказ №672 от 02.07.2002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6588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служба охраны общественного порядка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дсп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дсп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2мин-1час</a:t>
                      </a:r>
                    </a:p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Приказ №672 от 02.07.2002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9763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ГИБДД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10мин.-2часа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Приказ №672 от 02.07.2002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1350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вневедомственная охрана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10мин.-2часа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Приказ №672 от 02.07.2002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Минздравсоцразвития: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10мин.-2часа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ВЦМК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10мин.-2часа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ФМБА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10мин.-2часа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Минэнерго: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10мин.-2часа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Минобороны: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10мин.-2часа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Минприроды: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10мин.-2часа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Минкомсвязь: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10мин.-2часа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Минтранс: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10мин.-2часа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</a:t>
                      </a: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725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725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за ФП РСЧС: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806" marR="5480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6552" name="Прямоугольник 5"/>
          <p:cNvSpPr>
            <a:spLocks noChangeArrowheads="1"/>
          </p:cNvSpPr>
          <p:nvPr/>
        </p:nvSpPr>
        <p:spPr bwMode="auto">
          <a:xfrm>
            <a:off x="0" y="1588"/>
            <a:ext cx="12801600" cy="1077912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 w="9525">
            <a:noFill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lIns="91410" tIns="45704" rIns="91410" bIns="45704" anchor="ctr"/>
          <a:lstStyle/>
          <a:p>
            <a:pPr algn="ctr" defTabSz="1279525">
              <a:lnSpc>
                <a:spcPct val="80000"/>
              </a:lnSpc>
              <a:defRPr/>
            </a:pPr>
            <a:r>
              <a:rPr lang="ru-RU" sz="21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ПАСПОРТ ТЕРРИТОРИИ БЛАГОВЕЩЕНСКОГО РАЙОНА</a:t>
            </a:r>
          </a:p>
          <a:p>
            <a:pPr algn="ctr" defTabSz="1279525">
              <a:lnSpc>
                <a:spcPct val="80000"/>
              </a:lnSpc>
              <a:defRPr/>
            </a:pPr>
            <a:r>
              <a:rPr lang="ru-RU" sz="21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(ведомость привлечения сил и средств, для ликвидации последствий ЧС) </a:t>
            </a:r>
          </a:p>
        </p:txBody>
      </p:sp>
      <p:sp>
        <p:nvSpPr>
          <p:cNvPr id="15609" name="Text Box 335"/>
          <p:cNvSpPr txBox="1">
            <a:spLocks noChangeArrowheads="1"/>
          </p:cNvSpPr>
          <p:nvPr/>
        </p:nvSpPr>
        <p:spPr bwMode="auto">
          <a:xfrm>
            <a:off x="11657013" y="-23813"/>
            <a:ext cx="1000125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>
            <a:spAutoFit/>
          </a:bodyPr>
          <a:lstStyle/>
          <a:p>
            <a:pPr algn="r" defTabSz="1279525">
              <a:spcBef>
                <a:spcPct val="50000"/>
              </a:spcBef>
            </a:pPr>
            <a:r>
              <a:rPr lang="ru-RU" sz="1300" b="1">
                <a:latin typeface="Times New Roman" pitchFamily="18" charset="0"/>
                <a:cs typeface="Times New Roman" pitchFamily="18" charset="0"/>
              </a:rPr>
              <a:t>п. 5.5.8.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8354" name="Group 2"/>
          <p:cNvGraphicFramePr>
            <a:graphicFrameLocks noGrp="1"/>
          </p:cNvGraphicFramePr>
          <p:nvPr/>
        </p:nvGraphicFramePr>
        <p:xfrm>
          <a:off x="0" y="1093788"/>
          <a:ext cx="12801600" cy="5828988"/>
        </p:xfrm>
        <a:graphic>
          <a:graphicData uri="http://schemas.openxmlformats.org/drawingml/2006/table">
            <a:tbl>
              <a:tblPr/>
              <a:tblGrid>
                <a:gridCol w="2487613"/>
                <a:gridCol w="600075"/>
                <a:gridCol w="666750"/>
                <a:gridCol w="684212"/>
                <a:gridCol w="749300"/>
                <a:gridCol w="744538"/>
                <a:gridCol w="755650"/>
                <a:gridCol w="1039812"/>
                <a:gridCol w="1041400"/>
                <a:gridCol w="747713"/>
                <a:gridCol w="906462"/>
                <a:gridCol w="1044575"/>
                <a:gridCol w="1333500"/>
              </a:tblGrid>
              <a:tr h="217488">
                <a:tc gridSpan="13"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ТП РСЧС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7488">
                <a:tc gridSpan="13"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Органы управления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7488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ОГ объекта 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663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ОГ КЧСиОПБ г.Благовещенск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250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ОШ (КЧСиОПБ объекта)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ОШ (КЧСиОПБ Благовещенск) 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075">
                <a:tc gridSpan="13"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Силы и средства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7488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Газовая служба 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3875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Аварийно-спасательные формирования 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663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Коммунальная служба 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663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Энергетическая служба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Медицинская служба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10мин.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т.д.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за ТП РСЧС: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156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075">
                <a:tc gridSpan="13"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другие министерства и ведомства (организации)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Прокуратура 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7488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ФСБ 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дсп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дсп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3875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 за другие министерства и ведомства: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Всего: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261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4688" marR="5468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8612" name="Прямоугольник 5"/>
          <p:cNvSpPr>
            <a:spLocks noChangeArrowheads="1"/>
          </p:cNvSpPr>
          <p:nvPr/>
        </p:nvSpPr>
        <p:spPr bwMode="auto">
          <a:xfrm>
            <a:off x="0" y="1588"/>
            <a:ext cx="12801600" cy="1077912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 w="9525">
            <a:noFill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lIns="91410" tIns="45704" rIns="91410" bIns="45704" anchor="ctr"/>
          <a:lstStyle/>
          <a:p>
            <a:pPr algn="ctr" defTabSz="1279525">
              <a:lnSpc>
                <a:spcPct val="80000"/>
              </a:lnSpc>
              <a:defRPr/>
            </a:pPr>
            <a:r>
              <a:rPr lang="ru-RU" sz="21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ПАСПОРТ ТЕРРИТОРИИ БЛАГОВЕЩЕНСКОГО РАЙОНА</a:t>
            </a:r>
          </a:p>
          <a:p>
            <a:pPr algn="ctr" defTabSz="1279525">
              <a:lnSpc>
                <a:spcPct val="80000"/>
              </a:lnSpc>
              <a:defRPr/>
            </a:pPr>
            <a:r>
              <a:rPr lang="ru-RU" sz="21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(ведомость привлечения сил и средств, для ликвидации последствий ЧС) </a:t>
            </a:r>
          </a:p>
        </p:txBody>
      </p:sp>
      <p:sp>
        <p:nvSpPr>
          <p:cNvPr id="16645" name="Text Box 335"/>
          <p:cNvSpPr txBox="1">
            <a:spLocks noChangeArrowheads="1"/>
          </p:cNvSpPr>
          <p:nvPr/>
        </p:nvSpPr>
        <p:spPr bwMode="auto">
          <a:xfrm>
            <a:off x="11657013" y="-23813"/>
            <a:ext cx="1000125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>
            <a:spAutoFit/>
          </a:bodyPr>
          <a:lstStyle/>
          <a:p>
            <a:pPr algn="r" defTabSz="1279525">
              <a:spcBef>
                <a:spcPct val="50000"/>
              </a:spcBef>
            </a:pPr>
            <a:r>
              <a:rPr lang="ru-RU" sz="1300" b="1">
                <a:latin typeface="Times New Roman" pitchFamily="18" charset="0"/>
                <a:cs typeface="Times New Roman" pitchFamily="18" charset="0"/>
              </a:rPr>
              <a:t>п. 5.5.8.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6" name="Прямоугольник 5"/>
          <p:cNvSpPr>
            <a:spLocks noChangeArrowheads="1"/>
          </p:cNvSpPr>
          <p:nvPr/>
        </p:nvSpPr>
        <p:spPr bwMode="auto">
          <a:xfrm>
            <a:off x="0" y="1588"/>
            <a:ext cx="12801600" cy="1077912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 w="9525">
            <a:noFill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lIns="91365" tIns="45682" rIns="91365" bIns="45682" anchor="ctr"/>
          <a:lstStyle/>
          <a:p>
            <a:pPr algn="ctr" defTabSz="1279525">
              <a:lnSpc>
                <a:spcPct val="80000"/>
              </a:lnSpc>
              <a:defRPr/>
            </a:pPr>
            <a:r>
              <a:rPr lang="ru-RU" sz="21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ПАСПОРТ ТЕРРИТОРИИ БЛАГОВЕЩЕНСКОГО РАЙОНА</a:t>
            </a:r>
          </a:p>
          <a:p>
            <a:pPr algn="ctr" defTabSz="1279525">
              <a:lnSpc>
                <a:spcPct val="80000"/>
              </a:lnSpc>
              <a:defRPr/>
            </a:pPr>
            <a:r>
              <a:rPr lang="ru-RU" sz="21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(Сведения гидрологической наблюдательной сети) </a:t>
            </a:r>
          </a:p>
        </p:txBody>
      </p:sp>
      <p:graphicFrame>
        <p:nvGraphicFramePr>
          <p:cNvPr id="230403" name="Group 3"/>
          <p:cNvGraphicFramePr>
            <a:graphicFrameLocks noGrp="1"/>
          </p:cNvGraphicFramePr>
          <p:nvPr/>
        </p:nvGraphicFramePr>
        <p:xfrm>
          <a:off x="304800" y="1143000"/>
          <a:ext cx="12192000" cy="8505825"/>
        </p:xfrm>
        <a:graphic>
          <a:graphicData uri="http://schemas.openxmlformats.org/drawingml/2006/table">
            <a:tbl>
              <a:tblPr/>
              <a:tblGrid>
                <a:gridCol w="1019175"/>
                <a:gridCol w="1574800"/>
                <a:gridCol w="1419225"/>
                <a:gridCol w="1089025"/>
                <a:gridCol w="1092200"/>
                <a:gridCol w="895350"/>
                <a:gridCol w="938213"/>
                <a:gridCol w="895350"/>
                <a:gridCol w="1227137"/>
                <a:gridCol w="800100"/>
                <a:gridCol w="1241425"/>
              </a:tblGrid>
              <a:tr h="423863"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Водный объект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местоположение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Режим работы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Норма уровня воды (2-ую декада сентября)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Выход на пойму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Критический уровень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Контактное лицо, ФИО, телефон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Адрес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Индекс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Разряд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Амур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Игнашино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B=53°27'   L=122°23'    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постоянно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1150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Начальник Митина Т.Ф. радиосвязь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Сковородинский район, с. Игнашино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30686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Метеорологическая станция 2 разряда Игнашино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Амур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Джалинда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B=53°28'   L=123°54'    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постоянно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276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800-1100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Начальник    Пауль Т.Г.  89145798921        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Сковородинский район,  с. Джалинда ул. Набережная,19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06005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Метеорологическая станция 2 разряда Джалинда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738"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Амур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Черняево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B=52°47'   L=126°00'    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постоянно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266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Начальник Мироненко В.С. 8416 - 539-82-02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Магдагачинский район, с. Черняево  ул. Набережная, 63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06010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Метеорологическая станция 2 разряда Черняево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Амур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Кумара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B=51°34'   L=126°42'    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постоянно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286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Шимановский район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06016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Гидрологический пост 2 разряда 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738"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Амур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Сергеевка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B=50°45'   L=127°16'    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постоянно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278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Начальник Манойлов А.Ф.   8416-473-112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Благовещенский район, с. Сергеевка  ул. Амурская, 26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06020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Метеорологическая станция 2 разряда 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Амур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Благовещенск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B=50°15'   L=127°33'    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постоянно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249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Благовещенск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06022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Гидрологический пост 3 разряда 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Амур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Гродеково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B=50°07'   L=127°34'    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постоянно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462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Благовещенский район, с. Гродеково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06023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Гидрологический пос 2 разряда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Амур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Константиновка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B=49°36'   L=127°58'    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постоянно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324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Начальник  Сажина О.И.  399-11-29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676980 с Константиновка ул. Рабочая, 40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06024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Метеорологическая станция 2 разряда Константиновка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Амур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Поярково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B=49°37'   L=128°38'    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постоянно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Начальник Некрасова Н.В. 374-15-23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Михайловский район  с.Поярково ул. Гарнизонная, 27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06026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Метеорологическая станция 2 разряда Поярково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Амур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Иннокентьевка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B=49°17'   L=129°42'    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постоянно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416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Архаринский район, с. Иннокентьевка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06027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Гидрологический пост 2 разряда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Зея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Заречная Слобода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B=53°43'   L=127°14'    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постоянно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351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Зейский район, г. Зея, ул. Знародная, 25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06275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Гидрологический пост 2 разряда Заречная Слобода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Зея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Овсянка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B=53°34'   L=126°54'    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постоянно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576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Зейский район, с. Овсянка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06544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Гидрологический пост 1 разряда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3688"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Зея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Поляковский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B=52°59'   L=127°32'    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постоянно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405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Зейский район, п. Поляковский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06280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Гидрологический пост 2 разряда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Зея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Чагоян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B=52°07'   L=128°13'    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постоянно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1300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Шимановский район, с. Чагоян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06283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Гидрологически пост 2 разряда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Зея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Мазаново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B=51°37'   L=128°48'    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постоянно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158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Мазановский район, с. Мазаново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06286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Гидрологический пост 2 разряда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Зея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Суражевка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B=51°20'   L=128°10'    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постоянно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173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Свободненский район, г. Свободный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06287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Гидрологический пост 3 разряда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Зея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Малая Сазанка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B=51°13'   L=128°03'    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постоянно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446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Свободненский район, с. Малая Сазанка, ул. Портовая, 17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06291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Гидрологическая станция 1 разряда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3688"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Зея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Белогорье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B=50°29'   L=127°39'    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постоянно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339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Благовещенск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06295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Гидрологический пост 1 разряда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Зея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Благовещенск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B=50°15'   L=127°34'    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постоянно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212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Благовещенск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06296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Гидрологический пост 3 разряда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6" name="Прямоугольник 5"/>
          <p:cNvSpPr>
            <a:spLocks noChangeArrowheads="1"/>
          </p:cNvSpPr>
          <p:nvPr/>
        </p:nvSpPr>
        <p:spPr bwMode="auto">
          <a:xfrm>
            <a:off x="0" y="1588"/>
            <a:ext cx="12801600" cy="1077912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 w="9525">
            <a:noFill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lIns="91365" tIns="45682" rIns="91365" bIns="45682" anchor="ctr"/>
          <a:lstStyle/>
          <a:p>
            <a:pPr algn="ctr" defTabSz="1279525">
              <a:lnSpc>
                <a:spcPct val="80000"/>
              </a:lnSpc>
              <a:defRPr/>
            </a:pPr>
            <a:r>
              <a:rPr lang="ru-RU" sz="21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ПАСПОРТ ТЕРРИТОРИИ БЛАГОВЕЩЕНСКОГО РАЙОНА</a:t>
            </a:r>
          </a:p>
          <a:p>
            <a:pPr algn="ctr" defTabSz="1279525">
              <a:lnSpc>
                <a:spcPct val="80000"/>
              </a:lnSpc>
              <a:defRPr/>
            </a:pPr>
            <a:r>
              <a:rPr lang="ru-RU" sz="21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(Сведения гидрологической наблюдательной сети) </a:t>
            </a:r>
          </a:p>
        </p:txBody>
      </p:sp>
      <p:graphicFrame>
        <p:nvGraphicFramePr>
          <p:cNvPr id="231427" name="Group 3"/>
          <p:cNvGraphicFramePr>
            <a:graphicFrameLocks noGrp="1"/>
          </p:cNvGraphicFramePr>
          <p:nvPr/>
        </p:nvGraphicFramePr>
        <p:xfrm>
          <a:off x="379413" y="1446213"/>
          <a:ext cx="11964987" cy="7735887"/>
        </p:xfrm>
        <a:graphic>
          <a:graphicData uri="http://schemas.openxmlformats.org/drawingml/2006/table">
            <a:tbl>
              <a:tblPr/>
              <a:tblGrid>
                <a:gridCol w="1003300"/>
                <a:gridCol w="1541462"/>
                <a:gridCol w="1397000"/>
                <a:gridCol w="1066800"/>
                <a:gridCol w="1069975"/>
                <a:gridCol w="877888"/>
                <a:gridCol w="920750"/>
                <a:gridCol w="879475"/>
                <a:gridCol w="1204912"/>
                <a:gridCol w="784225"/>
                <a:gridCol w="1219200"/>
              </a:tblGrid>
              <a:tr h="477838"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Водный объект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местоположение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Режим работы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Норма уровня воды (2-ую декада сентября)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Выход на пойму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Критический уровень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Контактное лицо, ФИО, телефон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Адрес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Индекс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Разряд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7838"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Бурея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Малиновка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B=49°46'   L=129°51'    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постоянно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750-780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Начальник           Нечай А.М.       342-81-37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Бурейский район, с. Малиновка ул. Пионерская, 8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06473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Гидрологическая станция 1 разряда Малиновка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7838"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Селемжа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Экимчан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B=53°03'   L=132°56'    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постоянно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Начальник Шатохин С.Е.  462-15-43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Селемджинский район, п. Экимчан аэропорт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06363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Метеорологическая станция 2 разряда Экимчан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6588"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Селемжа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Стойба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B=52°47'   L=131°41'    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постоянно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Начальник     Щека В.А.    89638118364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Селемджинский район, п. Стойба ул. Комсомольская, 9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06364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Метеорологическая станция 2 разряда Стойба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8175"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Селемжа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Норск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B=52°20'   L=129°53'    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постоянно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275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Начальник Морева Е.П.   89638118368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Селемджинский район,   с. Норск  ул. Советская, 7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06369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Метеорологическая станция 2 разряда Норск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663"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Селемжа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Усть-Ульма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B=51°53'   L=129°14'    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постоянно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303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Мазановский район, с. Богословка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06373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Гидрологический пост 1 разряда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6588"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Томь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Белогорск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B=50°55'   L=128°27'    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постоянно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212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ИО начальника Надточаева И.В. 413-23-46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676500 г. Белогорск ул. Железнодорожная, 22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06421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Метеорологическая станция 2 разряда 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7838"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Томь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Воскресеновка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B=51°01'   L=129°17'    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постоянно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Серышевский район, с. Воскресеновка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06417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Гидрологический пост 2 разряда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7838"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Архара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Аркадиевка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B=49°23'   L=130°08'    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постоянно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Начальник Ильина Н.К.   482-14-08 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676740 п. Архара     ул. Залинейная, 18 "б"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06511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Метеорологическая станция 2 разряда 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7838"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Тында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Тында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B=55°08'   L=124°44'    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постоянно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-33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Начальник    Есина Н.В.          564-61-24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676282  г. Тында  ул. Семилетки,1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06334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Гидрометеорологическое бюро 2 разряда 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7838"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Завитая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Михайловка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B=49°54'   L=128°49'    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постоянно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280-300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Михайловский район, с. Михайловка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6443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663"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Гилюй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 перевоза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B=55°10'   L=124°57'    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постоянно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Зейский район, у перевоза р. ГилюйУ перевоза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06331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Гидрологический пост 1 разряда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Правый Уркан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Арби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B=53°40'   L=126°39'    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постоянно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284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06345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7838"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Большой Невер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Сковородино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B=53°59'   L=123°55'    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постоянно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Сковородинский район, г. Сковородино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06250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Гидрологический пост 1 разряда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7838"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Нора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устье р.Эльга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B=53°08'   L=130°03'    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постоянно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Селемджинский район, устье р. Эльга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06387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Гидрологический пост 1 разряда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Бысса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Февральское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B=52°25'   L=130°52'    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постоянно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Селемджинский район, пгт. Февральск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06523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Гидрологический пост 2 разряда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17" marR="91417" marT="45709" marB="4570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6" name="Прямоугольник 5"/>
          <p:cNvSpPr>
            <a:spLocks noChangeArrowheads="1"/>
          </p:cNvSpPr>
          <p:nvPr/>
        </p:nvSpPr>
        <p:spPr bwMode="auto">
          <a:xfrm>
            <a:off x="0" y="1588"/>
            <a:ext cx="12801600" cy="1077912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 w="9525">
            <a:noFill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lIns="91365" tIns="45682" rIns="91365" bIns="45682" anchor="ctr"/>
          <a:lstStyle/>
          <a:p>
            <a:pPr algn="ctr" defTabSz="1279525">
              <a:lnSpc>
                <a:spcPct val="80000"/>
              </a:lnSpc>
              <a:defRPr/>
            </a:pPr>
            <a:r>
              <a:rPr lang="ru-RU" sz="21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ПАСПОРТ ТЕРРИТОРИИ БЛАГОВЕЩЕНСКОГО РАЙОНА</a:t>
            </a:r>
          </a:p>
          <a:p>
            <a:pPr algn="ctr" defTabSz="1279525">
              <a:lnSpc>
                <a:spcPct val="80000"/>
              </a:lnSpc>
              <a:defRPr/>
            </a:pPr>
            <a:r>
              <a:rPr lang="ru-RU" sz="21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(Информация по автомобильным мостам, попадающих в зону возможного затопления) </a:t>
            </a:r>
          </a:p>
        </p:txBody>
      </p:sp>
      <p:graphicFrame>
        <p:nvGraphicFramePr>
          <p:cNvPr id="245756" name="Group 1020"/>
          <p:cNvGraphicFramePr>
            <a:graphicFrameLocks noGrp="1"/>
          </p:cNvGraphicFramePr>
          <p:nvPr/>
        </p:nvGraphicFramePr>
        <p:xfrm>
          <a:off x="304800" y="1125538"/>
          <a:ext cx="12268200" cy="8115300"/>
        </p:xfrm>
        <a:graphic>
          <a:graphicData uri="http://schemas.openxmlformats.org/drawingml/2006/table">
            <a:tbl>
              <a:tblPr/>
              <a:tblGrid>
                <a:gridCol w="433388"/>
                <a:gridCol w="2846387"/>
                <a:gridCol w="1168400"/>
                <a:gridCol w="1149350"/>
                <a:gridCol w="527050"/>
                <a:gridCol w="998538"/>
                <a:gridCol w="528637"/>
                <a:gridCol w="1017588"/>
                <a:gridCol w="2109787"/>
                <a:gridCol w="660400"/>
                <a:gridCol w="828675"/>
              </a:tblGrid>
              <a:tr h="35242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№пп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Автомобильная дорога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Адрес   км + …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Длина сооруж  пм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Восстановленные сооружения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Планируется ремонт 2014г.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Разрушены 100%,внесены в программу ДЦП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874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пм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пм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 повреждений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пм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Район Благовещенский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Благовещенск-Бибиково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18+492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889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Благовещенск-Бибиково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21+911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20,1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20,1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889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Благовещенск-Бибиково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30+878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77,65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77,65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77628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Благовещенск-Бибиково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36+180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35,1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35,1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Размывы под переходными плитами, размыв конуса, разрушение укрепления конуса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</a:tr>
              <a:tr h="5889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Благовещенск-Бибиково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42+444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23,7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23,7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905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Благовещенск-Бибиково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51+098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50,2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50,2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889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Благовещенск-Бибиково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52+728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65,5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65,5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889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Благовещенск-Бибиково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60+875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12,5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12,5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905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Благовещенск-Бибиково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65+796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18,6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18,6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353,35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318,25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35,1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6" name="Прямоугольник 5"/>
          <p:cNvSpPr>
            <a:spLocks noChangeArrowheads="1"/>
          </p:cNvSpPr>
          <p:nvPr/>
        </p:nvSpPr>
        <p:spPr bwMode="auto">
          <a:xfrm>
            <a:off x="0" y="1588"/>
            <a:ext cx="12801600" cy="1077912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 w="9525">
            <a:noFill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lIns="91365" tIns="45682" rIns="91365" bIns="45682" anchor="ctr"/>
          <a:lstStyle/>
          <a:p>
            <a:pPr algn="ctr" defTabSz="1279525">
              <a:lnSpc>
                <a:spcPct val="80000"/>
              </a:lnSpc>
              <a:defRPr/>
            </a:pPr>
            <a:r>
              <a:rPr lang="ru-RU" sz="21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ПАСПОРТ ТЕРРИТОРИИ БЛАГОВЕЩЕНСКОГО РАЙОНА</a:t>
            </a:r>
          </a:p>
          <a:p>
            <a:pPr algn="ctr" defTabSz="1279525">
              <a:lnSpc>
                <a:spcPct val="80000"/>
              </a:lnSpc>
              <a:defRPr/>
            </a:pPr>
            <a:r>
              <a:rPr lang="ru-RU" sz="21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(Характеристика объектов экономики, попадающих в зону возможного затопления) </a:t>
            </a: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2060575" y="3276600"/>
            <a:ext cx="8774113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17" tIns="45709" rIns="91417" bIns="45709">
            <a:spAutoFit/>
          </a:bodyPr>
          <a:lstStyle/>
          <a:p>
            <a:pPr algn="ctr" defTabSz="1279525"/>
            <a:r>
              <a:rPr lang="ru-RU" b="1"/>
              <a:t>Объекты экономики в зону подтопления не попадают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6" name="Прямоугольник 5"/>
          <p:cNvSpPr>
            <a:spLocks noChangeArrowheads="1"/>
          </p:cNvSpPr>
          <p:nvPr/>
        </p:nvSpPr>
        <p:spPr bwMode="auto">
          <a:xfrm>
            <a:off x="0" y="1588"/>
            <a:ext cx="12801600" cy="1077912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 w="9525">
            <a:noFill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lIns="91365" tIns="45682" rIns="91365" bIns="45682" anchor="ctr"/>
          <a:lstStyle/>
          <a:p>
            <a:pPr algn="ctr" defTabSz="1279525">
              <a:lnSpc>
                <a:spcPct val="80000"/>
              </a:lnSpc>
              <a:defRPr/>
            </a:pPr>
            <a:r>
              <a:rPr lang="ru-RU" sz="21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ПАСПОРТ ТЕРРИТОРИИ БЛАГОВЕЩЕНСКОГО РАЙОНА</a:t>
            </a:r>
          </a:p>
          <a:p>
            <a:pPr algn="ctr" defTabSz="1279525">
              <a:lnSpc>
                <a:spcPct val="80000"/>
              </a:lnSpc>
              <a:defRPr/>
            </a:pPr>
            <a:r>
              <a:rPr lang="ru-RU" sz="21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(БОО, РОО, ХОО объекты, попадающие в зону возможного затопления) </a:t>
            </a: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687388" y="3276600"/>
            <a:ext cx="11530012" cy="85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17" tIns="45709" rIns="91417" bIns="45709">
            <a:spAutoFit/>
          </a:bodyPr>
          <a:lstStyle/>
          <a:p>
            <a:pPr algn="ctr" defTabSz="1279525"/>
            <a:r>
              <a:rPr lang="ru-RU" b="1"/>
              <a:t>БОО, РОО, ХОО объекты на территории муниципального образования </a:t>
            </a:r>
          </a:p>
          <a:p>
            <a:pPr algn="ctr" defTabSz="1279525"/>
            <a:r>
              <a:rPr lang="ru-RU" b="1"/>
              <a:t>отсутствуют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00063" y="1122363"/>
            <a:ext cx="12301537" cy="8478837"/>
          </a:xfrm>
        </p:spPr>
      </p:pic>
      <p:sp>
        <p:nvSpPr>
          <p:cNvPr id="5123" name="Text Box 553"/>
          <p:cNvSpPr txBox="1">
            <a:spLocks noChangeArrowheads="1"/>
          </p:cNvSpPr>
          <p:nvPr/>
        </p:nvSpPr>
        <p:spPr bwMode="auto">
          <a:xfrm>
            <a:off x="0" y="-38100"/>
            <a:ext cx="12801600" cy="13446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lIns="46400" tIns="23204" rIns="46400" bIns="23204" anchor="ctr" anchorCtr="1"/>
          <a:lstStyle/>
          <a:p>
            <a:pPr algn="ctr" defTabSz="1787525">
              <a:lnSpc>
                <a:spcPct val="90000"/>
              </a:lnSpc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ПАСПОРТ ТЕРРИТОРИИ БЛАГОВЕЩЕНСКОГО МУНИЦИПАЛЬНОГО РАЙОНА</a:t>
            </a:r>
          </a:p>
          <a:p>
            <a:pPr algn="ctr" defTabSz="1787525">
              <a:lnSpc>
                <a:spcPct val="90000"/>
              </a:lnSpc>
            </a:pPr>
            <a:r>
              <a:rPr lang="ru-RU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(Риск весеннего половодья) </a:t>
            </a:r>
          </a:p>
        </p:txBody>
      </p:sp>
      <p:sp>
        <p:nvSpPr>
          <p:cNvPr id="5124" name="Text Box 335"/>
          <p:cNvSpPr txBox="1">
            <a:spLocks noChangeArrowheads="1"/>
          </p:cNvSpPr>
          <p:nvPr/>
        </p:nvSpPr>
        <p:spPr bwMode="auto">
          <a:xfrm>
            <a:off x="11657013" y="-23813"/>
            <a:ext cx="1000125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>
            <a:spAutoFit/>
          </a:bodyPr>
          <a:lstStyle/>
          <a:p>
            <a:pPr algn="r" defTabSz="1279525">
              <a:spcBef>
                <a:spcPct val="50000"/>
              </a:spcBef>
            </a:pPr>
            <a:r>
              <a:rPr lang="ru-RU" sz="1300" b="1">
                <a:latin typeface="Times New Roman" pitchFamily="18" charset="0"/>
                <a:cs typeface="Times New Roman" pitchFamily="18" charset="0"/>
              </a:rPr>
              <a:t>п. 5.5.3.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685800" y="3810000"/>
            <a:ext cx="11506200" cy="1235075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1279525"/>
            <a:r>
              <a:rPr lang="ru-RU"/>
              <a:t>Риск весеннего половодья на территории данного муниципального образования отсутствует</a:t>
            </a:r>
          </a:p>
          <a:p>
            <a:pPr algn="ctr" defTabSz="1279525"/>
            <a:r>
              <a:rPr lang="ru-RU"/>
              <a:t>  в связи с географическими условиями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Благовещенского района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57600" y="1271588"/>
            <a:ext cx="6324600" cy="813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Freeform 191"/>
          <p:cNvSpPr>
            <a:spLocks/>
          </p:cNvSpPr>
          <p:nvPr/>
        </p:nvSpPr>
        <p:spPr bwMode="auto">
          <a:xfrm>
            <a:off x="134938" y="1271588"/>
            <a:ext cx="12501562" cy="8064500"/>
          </a:xfrm>
          <a:custGeom>
            <a:avLst/>
            <a:gdLst>
              <a:gd name="T0" fmla="*/ 2147483647 w 5624"/>
              <a:gd name="T1" fmla="*/ 2147483647 h 3629"/>
              <a:gd name="T2" fmla="*/ 2147483647 w 5624"/>
              <a:gd name="T3" fmla="*/ 2147483647 h 3629"/>
              <a:gd name="T4" fmla="*/ 2147483647 w 5624"/>
              <a:gd name="T5" fmla="*/ 2147483647 h 3629"/>
              <a:gd name="T6" fmla="*/ 2147483647 w 5624"/>
              <a:gd name="T7" fmla="*/ 2147483647 h 3629"/>
              <a:gd name="T8" fmla="*/ 2147483647 w 5624"/>
              <a:gd name="T9" fmla="*/ 2147483647 h 3629"/>
              <a:gd name="T10" fmla="*/ 2147483647 w 5624"/>
              <a:gd name="T11" fmla="*/ 2147483647 h 3629"/>
              <a:gd name="T12" fmla="*/ 2147483647 w 5624"/>
              <a:gd name="T13" fmla="*/ 2147483647 h 3629"/>
              <a:gd name="T14" fmla="*/ 2147483647 w 5624"/>
              <a:gd name="T15" fmla="*/ 2147483647 h 3629"/>
              <a:gd name="T16" fmla="*/ 2147483647 w 5624"/>
              <a:gd name="T17" fmla="*/ 2147483647 h 3629"/>
              <a:gd name="T18" fmla="*/ 2147483647 w 5624"/>
              <a:gd name="T19" fmla="*/ 2147483647 h 3629"/>
              <a:gd name="T20" fmla="*/ 2147483647 w 5624"/>
              <a:gd name="T21" fmla="*/ 2147483647 h 3629"/>
              <a:gd name="T22" fmla="*/ 2147483647 w 5624"/>
              <a:gd name="T23" fmla="*/ 2147483647 h 3629"/>
              <a:gd name="T24" fmla="*/ 2147483647 w 5624"/>
              <a:gd name="T25" fmla="*/ 2147483647 h 3629"/>
              <a:gd name="T26" fmla="*/ 2147483647 w 5624"/>
              <a:gd name="T27" fmla="*/ 2147483647 h 3629"/>
              <a:gd name="T28" fmla="*/ 2147483647 w 5624"/>
              <a:gd name="T29" fmla="*/ 2147483647 h 3629"/>
              <a:gd name="T30" fmla="*/ 2147483647 w 5624"/>
              <a:gd name="T31" fmla="*/ 2147483647 h 3629"/>
              <a:gd name="T32" fmla="*/ 2147483647 w 5624"/>
              <a:gd name="T33" fmla="*/ 2147483647 h 3629"/>
              <a:gd name="T34" fmla="*/ 2147483647 w 5624"/>
              <a:gd name="T35" fmla="*/ 2147483647 h 3629"/>
              <a:gd name="T36" fmla="*/ 2147483647 w 5624"/>
              <a:gd name="T37" fmla="*/ 2147483647 h 3629"/>
              <a:gd name="T38" fmla="*/ 2147483647 w 5624"/>
              <a:gd name="T39" fmla="*/ 2147483647 h 3629"/>
              <a:gd name="T40" fmla="*/ 2147483647 w 5624"/>
              <a:gd name="T41" fmla="*/ 2147483647 h 3629"/>
              <a:gd name="T42" fmla="*/ 2147483647 w 5624"/>
              <a:gd name="T43" fmla="*/ 2147483647 h 3629"/>
              <a:gd name="T44" fmla="*/ 2147483647 w 5624"/>
              <a:gd name="T45" fmla="*/ 2147483647 h 3629"/>
              <a:gd name="T46" fmla="*/ 2147483647 w 5624"/>
              <a:gd name="T47" fmla="*/ 2147483647 h 3629"/>
              <a:gd name="T48" fmla="*/ 2147483647 w 5624"/>
              <a:gd name="T49" fmla="*/ 2147483647 h 3629"/>
              <a:gd name="T50" fmla="*/ 2147483647 w 5624"/>
              <a:gd name="T51" fmla="*/ 2147483647 h 3629"/>
              <a:gd name="T52" fmla="*/ 2147483647 w 5624"/>
              <a:gd name="T53" fmla="*/ 2147483647 h 3629"/>
              <a:gd name="T54" fmla="*/ 2147483647 w 5624"/>
              <a:gd name="T55" fmla="*/ 2147483647 h 3629"/>
              <a:gd name="T56" fmla="*/ 2147483647 w 5624"/>
              <a:gd name="T57" fmla="*/ 2147483647 h 3629"/>
              <a:gd name="T58" fmla="*/ 2147483647 w 5624"/>
              <a:gd name="T59" fmla="*/ 2147483647 h 3629"/>
              <a:gd name="T60" fmla="*/ 2147483647 w 5624"/>
              <a:gd name="T61" fmla="*/ 2147483647 h 3629"/>
              <a:gd name="T62" fmla="*/ 2147483647 w 5624"/>
              <a:gd name="T63" fmla="*/ 2147483647 h 3629"/>
              <a:gd name="T64" fmla="*/ 0 w 5624"/>
              <a:gd name="T65" fmla="*/ 2147483647 h 362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624"/>
              <a:gd name="T100" fmla="*/ 0 h 3629"/>
              <a:gd name="T101" fmla="*/ 5624 w 5624"/>
              <a:gd name="T102" fmla="*/ 3629 h 362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624" h="3629">
                <a:moveTo>
                  <a:pt x="227" y="635"/>
                </a:moveTo>
                <a:lnTo>
                  <a:pt x="589" y="590"/>
                </a:lnTo>
                <a:lnTo>
                  <a:pt x="1043" y="499"/>
                </a:lnTo>
                <a:lnTo>
                  <a:pt x="1179" y="318"/>
                </a:lnTo>
                <a:lnTo>
                  <a:pt x="1497" y="273"/>
                </a:lnTo>
                <a:lnTo>
                  <a:pt x="2313" y="227"/>
                </a:lnTo>
                <a:lnTo>
                  <a:pt x="4354" y="0"/>
                </a:lnTo>
                <a:lnTo>
                  <a:pt x="5307" y="46"/>
                </a:lnTo>
                <a:lnTo>
                  <a:pt x="5534" y="182"/>
                </a:lnTo>
                <a:lnTo>
                  <a:pt x="5624" y="227"/>
                </a:lnTo>
                <a:lnTo>
                  <a:pt x="5443" y="409"/>
                </a:lnTo>
                <a:lnTo>
                  <a:pt x="5397" y="590"/>
                </a:lnTo>
                <a:lnTo>
                  <a:pt x="5352" y="772"/>
                </a:lnTo>
                <a:lnTo>
                  <a:pt x="4808" y="998"/>
                </a:lnTo>
                <a:lnTo>
                  <a:pt x="4762" y="1225"/>
                </a:lnTo>
                <a:lnTo>
                  <a:pt x="4672" y="1361"/>
                </a:lnTo>
                <a:lnTo>
                  <a:pt x="4490" y="1497"/>
                </a:lnTo>
                <a:lnTo>
                  <a:pt x="4490" y="1588"/>
                </a:lnTo>
                <a:lnTo>
                  <a:pt x="4218" y="1860"/>
                </a:lnTo>
                <a:lnTo>
                  <a:pt x="3855" y="1996"/>
                </a:lnTo>
                <a:lnTo>
                  <a:pt x="3855" y="2087"/>
                </a:lnTo>
                <a:lnTo>
                  <a:pt x="4264" y="2223"/>
                </a:lnTo>
                <a:lnTo>
                  <a:pt x="4400" y="2359"/>
                </a:lnTo>
                <a:lnTo>
                  <a:pt x="4490" y="2450"/>
                </a:lnTo>
                <a:lnTo>
                  <a:pt x="4536" y="2541"/>
                </a:lnTo>
                <a:lnTo>
                  <a:pt x="4672" y="2586"/>
                </a:lnTo>
                <a:lnTo>
                  <a:pt x="4853" y="2586"/>
                </a:lnTo>
                <a:lnTo>
                  <a:pt x="5352" y="2813"/>
                </a:lnTo>
                <a:lnTo>
                  <a:pt x="5443" y="2813"/>
                </a:lnTo>
                <a:lnTo>
                  <a:pt x="5397" y="2858"/>
                </a:lnTo>
                <a:lnTo>
                  <a:pt x="5171" y="2903"/>
                </a:lnTo>
                <a:lnTo>
                  <a:pt x="5035" y="2903"/>
                </a:lnTo>
                <a:lnTo>
                  <a:pt x="4853" y="2994"/>
                </a:lnTo>
                <a:lnTo>
                  <a:pt x="4853" y="3130"/>
                </a:lnTo>
                <a:lnTo>
                  <a:pt x="5125" y="3312"/>
                </a:lnTo>
                <a:lnTo>
                  <a:pt x="5125" y="3402"/>
                </a:lnTo>
                <a:lnTo>
                  <a:pt x="4899" y="3402"/>
                </a:lnTo>
                <a:lnTo>
                  <a:pt x="4853" y="3538"/>
                </a:lnTo>
                <a:lnTo>
                  <a:pt x="3175" y="3493"/>
                </a:lnTo>
                <a:lnTo>
                  <a:pt x="3130" y="3629"/>
                </a:lnTo>
                <a:lnTo>
                  <a:pt x="2494" y="3629"/>
                </a:lnTo>
                <a:lnTo>
                  <a:pt x="3130" y="3266"/>
                </a:lnTo>
                <a:lnTo>
                  <a:pt x="3175" y="3176"/>
                </a:lnTo>
                <a:lnTo>
                  <a:pt x="3130" y="3130"/>
                </a:lnTo>
                <a:lnTo>
                  <a:pt x="2857" y="3085"/>
                </a:lnTo>
                <a:lnTo>
                  <a:pt x="1723" y="2903"/>
                </a:lnTo>
                <a:lnTo>
                  <a:pt x="1224" y="2767"/>
                </a:lnTo>
                <a:lnTo>
                  <a:pt x="1179" y="2677"/>
                </a:lnTo>
                <a:lnTo>
                  <a:pt x="1406" y="2450"/>
                </a:lnTo>
                <a:lnTo>
                  <a:pt x="1406" y="2359"/>
                </a:lnTo>
                <a:lnTo>
                  <a:pt x="1043" y="2268"/>
                </a:lnTo>
                <a:lnTo>
                  <a:pt x="952" y="2223"/>
                </a:lnTo>
                <a:lnTo>
                  <a:pt x="1088" y="2042"/>
                </a:lnTo>
                <a:lnTo>
                  <a:pt x="1361" y="1906"/>
                </a:lnTo>
                <a:lnTo>
                  <a:pt x="1451" y="1860"/>
                </a:lnTo>
                <a:lnTo>
                  <a:pt x="1406" y="1679"/>
                </a:lnTo>
                <a:lnTo>
                  <a:pt x="1088" y="1633"/>
                </a:lnTo>
                <a:lnTo>
                  <a:pt x="998" y="1543"/>
                </a:lnTo>
                <a:lnTo>
                  <a:pt x="952" y="1407"/>
                </a:lnTo>
                <a:lnTo>
                  <a:pt x="1043" y="1225"/>
                </a:lnTo>
                <a:lnTo>
                  <a:pt x="907" y="1180"/>
                </a:lnTo>
                <a:lnTo>
                  <a:pt x="635" y="1134"/>
                </a:lnTo>
                <a:lnTo>
                  <a:pt x="453" y="998"/>
                </a:lnTo>
                <a:lnTo>
                  <a:pt x="408" y="908"/>
                </a:lnTo>
                <a:lnTo>
                  <a:pt x="136" y="772"/>
                </a:lnTo>
                <a:lnTo>
                  <a:pt x="0" y="635"/>
                </a:lnTo>
                <a:lnTo>
                  <a:pt x="227" y="635"/>
                </a:lnTo>
                <a:close/>
              </a:path>
            </a:pathLst>
          </a:custGeom>
          <a:noFill/>
          <a:ln w="47625">
            <a:solidFill>
              <a:srgbClr val="FF0000"/>
            </a:solidFill>
            <a:round/>
            <a:headEnd/>
            <a:tailEnd/>
          </a:ln>
        </p:spPr>
        <p:txBody>
          <a:bodyPr lIns="91428" tIns="45714" rIns="91428" bIns="45714"/>
          <a:lstStyle/>
          <a:p>
            <a:endParaRPr lang="ru-RU"/>
          </a:p>
        </p:txBody>
      </p:sp>
      <p:sp>
        <p:nvSpPr>
          <p:cNvPr id="22532" name="Line 107"/>
          <p:cNvSpPr>
            <a:spLocks noChangeShapeType="1"/>
          </p:cNvSpPr>
          <p:nvPr/>
        </p:nvSpPr>
        <p:spPr bwMode="auto">
          <a:xfrm>
            <a:off x="9218613" y="7632700"/>
            <a:ext cx="75882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33" name="Rectangle 6"/>
          <p:cNvSpPr>
            <a:spLocks noChangeArrowheads="1"/>
          </p:cNvSpPr>
          <p:nvPr/>
        </p:nvSpPr>
        <p:spPr bwMode="auto">
          <a:xfrm>
            <a:off x="0" y="6456363"/>
            <a:ext cx="3378200" cy="31448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003" tIns="45501" rIns="91003" bIns="45501" anchor="ctr"/>
          <a:lstStyle/>
          <a:p>
            <a:pPr defTabSz="912813"/>
            <a:endParaRPr lang="ru-RU" sz="800"/>
          </a:p>
        </p:txBody>
      </p:sp>
      <p:sp>
        <p:nvSpPr>
          <p:cNvPr id="22534" name="Text Box 7"/>
          <p:cNvSpPr txBox="1">
            <a:spLocks noChangeArrowheads="1"/>
          </p:cNvSpPr>
          <p:nvPr/>
        </p:nvSpPr>
        <p:spPr bwMode="auto">
          <a:xfrm>
            <a:off x="0" y="6384925"/>
            <a:ext cx="3367088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242" tIns="63651" rIns="127242" bIns="63651">
            <a:spAutoFit/>
          </a:bodyPr>
          <a:lstStyle/>
          <a:p>
            <a:pPr algn="ctr" defTabSz="1277938">
              <a:spcBef>
                <a:spcPct val="50000"/>
              </a:spcBef>
            </a:pPr>
            <a:r>
              <a:rPr lang="ru-RU" sz="1300" b="1">
                <a:cs typeface="Arial" charset="0"/>
              </a:rPr>
              <a:t>Условные обозначения</a:t>
            </a:r>
          </a:p>
        </p:txBody>
      </p:sp>
      <p:grpSp>
        <p:nvGrpSpPr>
          <p:cNvPr id="22535" name="Group 8"/>
          <p:cNvGrpSpPr>
            <a:grpSpLocks/>
          </p:cNvGrpSpPr>
          <p:nvPr/>
        </p:nvGrpSpPr>
        <p:grpSpPr bwMode="auto">
          <a:xfrm>
            <a:off x="176213" y="8140700"/>
            <a:ext cx="890587" cy="403225"/>
            <a:chOff x="2290" y="4020"/>
            <a:chExt cx="817" cy="315"/>
          </a:xfrm>
        </p:grpSpPr>
        <p:sp>
          <p:nvSpPr>
            <p:cNvPr id="22664" name="Rectangle 9"/>
            <p:cNvSpPr>
              <a:spLocks noChangeArrowheads="1"/>
            </p:cNvSpPr>
            <p:nvPr/>
          </p:nvSpPr>
          <p:spPr bwMode="auto">
            <a:xfrm>
              <a:off x="2702" y="4065"/>
              <a:ext cx="405" cy="270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7667" tIns="17667" rIns="17667" bIns="17667"/>
            <a:lstStyle/>
            <a:p>
              <a:pPr defTabSz="1277938"/>
              <a:r>
                <a:rPr lang="ru-RU" sz="800" b="1">
                  <a:cs typeface="Arial" charset="0"/>
                </a:rPr>
                <a:t>№12</a:t>
              </a:r>
              <a:endParaRPr lang="ru-RU" sz="800">
                <a:cs typeface="Arial" charset="0"/>
              </a:endParaRPr>
            </a:p>
            <a:p>
              <a:pPr defTabSz="1277938"/>
              <a:r>
                <a:rPr lang="ru-RU" sz="800">
                  <a:cs typeface="Arial" charset="0"/>
                </a:rPr>
                <a:t> </a:t>
              </a:r>
              <a:r>
                <a:rPr lang="ru-RU" sz="800" b="1">
                  <a:cs typeface="Arial" charset="0"/>
                </a:rPr>
                <a:t>750</a:t>
              </a:r>
              <a:endParaRPr lang="ru-RU" sz="800">
                <a:cs typeface="Arial" charset="0"/>
              </a:endParaRPr>
            </a:p>
          </p:txBody>
        </p:sp>
        <p:grpSp>
          <p:nvGrpSpPr>
            <p:cNvPr id="22665" name="Group 10"/>
            <p:cNvGrpSpPr>
              <a:grpSpLocks/>
            </p:cNvGrpSpPr>
            <p:nvPr/>
          </p:nvGrpSpPr>
          <p:grpSpPr bwMode="auto">
            <a:xfrm>
              <a:off x="2290" y="4020"/>
              <a:ext cx="545" cy="211"/>
              <a:chOff x="3288" y="3929"/>
              <a:chExt cx="479" cy="211"/>
            </a:xfrm>
          </p:grpSpPr>
          <p:grpSp>
            <p:nvGrpSpPr>
              <p:cNvPr id="22666" name="Group 11"/>
              <p:cNvGrpSpPr>
                <a:grpSpLocks/>
              </p:cNvGrpSpPr>
              <p:nvPr/>
            </p:nvGrpSpPr>
            <p:grpSpPr bwMode="auto">
              <a:xfrm>
                <a:off x="3288" y="3929"/>
                <a:ext cx="317" cy="211"/>
                <a:chOff x="0" y="1"/>
                <a:chExt cx="20000" cy="19999"/>
              </a:xfrm>
            </p:grpSpPr>
            <p:sp>
              <p:nvSpPr>
                <p:cNvPr id="22668" name="Rectangle 12"/>
                <p:cNvSpPr>
                  <a:spLocks noChangeArrowheads="1"/>
                </p:cNvSpPr>
                <p:nvPr/>
              </p:nvSpPr>
              <p:spPr bwMode="auto">
                <a:xfrm>
                  <a:off x="0" y="7756"/>
                  <a:ext cx="20000" cy="12244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 lIns="91003" tIns="45501" rIns="91003" bIns="45501"/>
                <a:lstStyle/>
                <a:p>
                  <a:pPr defTabSz="912813"/>
                  <a:endParaRPr lang="ru-RU" sz="800"/>
                </a:p>
              </p:txBody>
            </p:sp>
            <p:sp>
              <p:nvSpPr>
                <p:cNvPr id="22669" name="Line 13"/>
                <p:cNvSpPr>
                  <a:spLocks noChangeShapeType="1"/>
                </p:cNvSpPr>
                <p:nvPr/>
              </p:nvSpPr>
              <p:spPr bwMode="auto">
                <a:xfrm flipV="1">
                  <a:off x="161" y="1"/>
                  <a:ext cx="10170" cy="7779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2670" name="Line 14"/>
                <p:cNvSpPr>
                  <a:spLocks noChangeShapeType="1"/>
                </p:cNvSpPr>
                <p:nvPr/>
              </p:nvSpPr>
              <p:spPr bwMode="auto">
                <a:xfrm>
                  <a:off x="10475" y="1"/>
                  <a:ext cx="9364" cy="7309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22671" name="Group 15"/>
                <p:cNvGrpSpPr>
                  <a:grpSpLocks/>
                </p:cNvGrpSpPr>
                <p:nvPr/>
              </p:nvGrpSpPr>
              <p:grpSpPr bwMode="auto">
                <a:xfrm>
                  <a:off x="8961" y="3009"/>
                  <a:ext cx="2336" cy="3408"/>
                  <a:chOff x="-1" y="0"/>
                  <a:chExt cx="20002" cy="20000"/>
                </a:xfrm>
              </p:grpSpPr>
              <p:sp>
                <p:nvSpPr>
                  <p:cNvPr id="22672" name="Line 16"/>
                  <p:cNvSpPr>
                    <a:spLocks noChangeShapeType="1"/>
                  </p:cNvSpPr>
                  <p:nvPr/>
                </p:nvSpPr>
                <p:spPr bwMode="auto">
                  <a:xfrm>
                    <a:off x="9649" y="0"/>
                    <a:ext cx="137" cy="20000"/>
                  </a:xfrm>
                  <a:prstGeom prst="line">
                    <a:avLst/>
                  </a:prstGeom>
                  <a:noFill/>
                  <a:ln w="25400">
                    <a:solidFill>
                      <a:srgbClr val="FF0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2673" name="Line 17"/>
                  <p:cNvSpPr>
                    <a:spLocks noChangeShapeType="1"/>
                  </p:cNvSpPr>
                  <p:nvPr/>
                </p:nvSpPr>
                <p:spPr bwMode="auto">
                  <a:xfrm>
                    <a:off x="-1" y="11585"/>
                    <a:ext cx="20002" cy="140"/>
                  </a:xfrm>
                  <a:prstGeom prst="line">
                    <a:avLst/>
                  </a:prstGeom>
                  <a:noFill/>
                  <a:ln w="25400">
                    <a:solidFill>
                      <a:srgbClr val="FF0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22667" name="Line 18"/>
              <p:cNvSpPr>
                <a:spLocks noChangeShapeType="1"/>
              </p:cNvSpPr>
              <p:nvPr/>
            </p:nvSpPr>
            <p:spPr bwMode="auto">
              <a:xfrm>
                <a:off x="3669" y="4064"/>
                <a:ext cx="98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22536" name="Text Box 19"/>
          <p:cNvSpPr txBox="1">
            <a:spLocks noChangeArrowheads="1"/>
          </p:cNvSpPr>
          <p:nvPr/>
        </p:nvSpPr>
        <p:spPr bwMode="auto">
          <a:xfrm>
            <a:off x="865188" y="8121650"/>
            <a:ext cx="2401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285" tIns="63672" rIns="127285" bIns="63672">
            <a:spAutoFit/>
          </a:bodyPr>
          <a:lstStyle/>
          <a:p>
            <a:pPr defTabSz="1277938">
              <a:spcBef>
                <a:spcPct val="50000"/>
              </a:spcBef>
            </a:pPr>
            <a:r>
              <a:rPr lang="ru-RU" sz="800">
                <a:cs typeface="Arial" charset="0"/>
              </a:rPr>
              <a:t>-районная (городская  больница) с ук.номера и кол. коек</a:t>
            </a:r>
          </a:p>
        </p:txBody>
      </p:sp>
      <p:grpSp>
        <p:nvGrpSpPr>
          <p:cNvPr id="22537" name="Group 54"/>
          <p:cNvGrpSpPr>
            <a:grpSpLocks/>
          </p:cNvGrpSpPr>
          <p:nvPr/>
        </p:nvGrpSpPr>
        <p:grpSpPr bwMode="auto">
          <a:xfrm>
            <a:off x="176213" y="7569200"/>
            <a:ext cx="266700" cy="207963"/>
            <a:chOff x="4305" y="3554"/>
            <a:chExt cx="135" cy="117"/>
          </a:xfrm>
        </p:grpSpPr>
        <p:sp>
          <p:nvSpPr>
            <p:cNvPr id="22659" name="AutoShape 55"/>
            <p:cNvSpPr>
              <a:spLocks noChangeArrowheads="1"/>
            </p:cNvSpPr>
            <p:nvPr/>
          </p:nvSpPr>
          <p:spPr bwMode="auto">
            <a:xfrm>
              <a:off x="4305" y="3554"/>
              <a:ext cx="135" cy="117"/>
            </a:xfrm>
            <a:prstGeom prst="triangle">
              <a:avLst>
                <a:gd name="adj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003" tIns="45501" rIns="91003" bIns="45501" anchor="ctr"/>
            <a:lstStyle/>
            <a:p>
              <a:pPr defTabSz="912813"/>
              <a:endParaRPr lang="ru-RU" sz="800"/>
            </a:p>
          </p:txBody>
        </p:sp>
        <p:sp>
          <p:nvSpPr>
            <p:cNvPr id="22660" name="Oval 56"/>
            <p:cNvSpPr>
              <a:spLocks noChangeArrowheads="1"/>
            </p:cNvSpPr>
            <p:nvPr/>
          </p:nvSpPr>
          <p:spPr bwMode="auto">
            <a:xfrm>
              <a:off x="4350" y="3626"/>
              <a:ext cx="45" cy="4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1003" tIns="45501" rIns="91003" bIns="45501" anchor="ctr"/>
            <a:lstStyle/>
            <a:p>
              <a:pPr defTabSz="912813"/>
              <a:endParaRPr lang="ru-RU" sz="800"/>
            </a:p>
          </p:txBody>
        </p:sp>
        <p:grpSp>
          <p:nvGrpSpPr>
            <p:cNvPr id="22661" name="Group 57"/>
            <p:cNvGrpSpPr>
              <a:grpSpLocks/>
            </p:cNvGrpSpPr>
            <p:nvPr/>
          </p:nvGrpSpPr>
          <p:grpSpPr bwMode="auto">
            <a:xfrm>
              <a:off x="4348" y="3622"/>
              <a:ext cx="49" cy="12"/>
              <a:chOff x="4347" y="3622"/>
              <a:chExt cx="49" cy="12"/>
            </a:xfrm>
          </p:grpSpPr>
          <p:sp>
            <p:nvSpPr>
              <p:cNvPr id="22662" name="Line 58"/>
              <p:cNvSpPr>
                <a:spLocks noChangeShapeType="1"/>
              </p:cNvSpPr>
              <p:nvPr/>
            </p:nvSpPr>
            <p:spPr bwMode="auto">
              <a:xfrm>
                <a:off x="4347" y="3622"/>
                <a:ext cx="25" cy="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663" name="Line 59"/>
              <p:cNvSpPr>
                <a:spLocks noChangeShapeType="1"/>
              </p:cNvSpPr>
              <p:nvPr/>
            </p:nvSpPr>
            <p:spPr bwMode="auto">
              <a:xfrm rot="10800000" flipH="1">
                <a:off x="4371" y="3622"/>
                <a:ext cx="25" cy="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22538" name="Text Box 60"/>
          <p:cNvSpPr txBox="1">
            <a:spLocks noChangeArrowheads="1"/>
          </p:cNvSpPr>
          <p:nvPr/>
        </p:nvSpPr>
        <p:spPr bwMode="auto">
          <a:xfrm>
            <a:off x="612775" y="7627938"/>
            <a:ext cx="2227263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77938">
              <a:spcBef>
                <a:spcPct val="50000"/>
              </a:spcBef>
            </a:pPr>
            <a:r>
              <a:rPr lang="ru-RU" sz="800">
                <a:cs typeface="Arial" charset="0"/>
              </a:rPr>
              <a:t>скотомогильники</a:t>
            </a:r>
          </a:p>
        </p:txBody>
      </p:sp>
      <p:sp>
        <p:nvSpPr>
          <p:cNvPr id="22539" name="Text Box 61"/>
          <p:cNvSpPr txBox="1">
            <a:spLocks noChangeArrowheads="1"/>
          </p:cNvSpPr>
          <p:nvPr/>
        </p:nvSpPr>
        <p:spPr bwMode="auto">
          <a:xfrm>
            <a:off x="639763" y="7824788"/>
            <a:ext cx="28432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77938">
              <a:spcBef>
                <a:spcPct val="50000"/>
              </a:spcBef>
            </a:pPr>
            <a:r>
              <a:rPr lang="ru-RU" sz="800">
                <a:cs typeface="Arial" charset="0"/>
              </a:rPr>
              <a:t>сибиреязвенные захоронения не соответствующие санитарным нормам</a:t>
            </a:r>
          </a:p>
        </p:txBody>
      </p:sp>
      <p:grpSp>
        <p:nvGrpSpPr>
          <p:cNvPr id="22540" name="Group 62"/>
          <p:cNvGrpSpPr>
            <a:grpSpLocks/>
          </p:cNvGrpSpPr>
          <p:nvPr/>
        </p:nvGrpSpPr>
        <p:grpSpPr bwMode="auto">
          <a:xfrm>
            <a:off x="176213" y="7854950"/>
            <a:ext cx="284162" cy="269875"/>
            <a:chOff x="4065" y="4076"/>
            <a:chExt cx="145" cy="154"/>
          </a:xfrm>
        </p:grpSpPr>
        <p:grpSp>
          <p:nvGrpSpPr>
            <p:cNvPr id="22652" name="Group 63"/>
            <p:cNvGrpSpPr>
              <a:grpSpLocks/>
            </p:cNvGrpSpPr>
            <p:nvPr/>
          </p:nvGrpSpPr>
          <p:grpSpPr bwMode="auto">
            <a:xfrm>
              <a:off x="4075" y="4076"/>
              <a:ext cx="135" cy="117"/>
              <a:chOff x="4305" y="3554"/>
              <a:chExt cx="135" cy="117"/>
            </a:xfrm>
          </p:grpSpPr>
          <p:sp>
            <p:nvSpPr>
              <p:cNvPr id="22654" name="AutoShape 64"/>
              <p:cNvSpPr>
                <a:spLocks noChangeArrowheads="1"/>
              </p:cNvSpPr>
              <p:nvPr/>
            </p:nvSpPr>
            <p:spPr bwMode="auto">
              <a:xfrm>
                <a:off x="4305" y="3554"/>
                <a:ext cx="135" cy="117"/>
              </a:xfrm>
              <a:prstGeom prst="triangle">
                <a:avLst>
                  <a:gd name="adj" fmla="val 50000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1003" tIns="45501" rIns="91003" bIns="45501" anchor="ctr"/>
              <a:lstStyle/>
              <a:p>
                <a:pPr defTabSz="912813"/>
                <a:endParaRPr lang="ru-RU" sz="800"/>
              </a:p>
            </p:txBody>
          </p:sp>
          <p:sp>
            <p:nvSpPr>
              <p:cNvPr id="22655" name="Oval 65"/>
              <p:cNvSpPr>
                <a:spLocks noChangeArrowheads="1"/>
              </p:cNvSpPr>
              <p:nvPr/>
            </p:nvSpPr>
            <p:spPr bwMode="auto">
              <a:xfrm>
                <a:off x="4350" y="3626"/>
                <a:ext cx="45" cy="45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91003" tIns="45501" rIns="91003" bIns="45501" anchor="ctr"/>
              <a:lstStyle/>
              <a:p>
                <a:pPr defTabSz="912813"/>
                <a:endParaRPr lang="ru-RU" sz="800"/>
              </a:p>
            </p:txBody>
          </p:sp>
          <p:grpSp>
            <p:nvGrpSpPr>
              <p:cNvPr id="22656" name="Group 66"/>
              <p:cNvGrpSpPr>
                <a:grpSpLocks/>
              </p:cNvGrpSpPr>
              <p:nvPr/>
            </p:nvGrpSpPr>
            <p:grpSpPr bwMode="auto">
              <a:xfrm>
                <a:off x="4348" y="3622"/>
                <a:ext cx="49" cy="12"/>
                <a:chOff x="4347" y="3622"/>
                <a:chExt cx="49" cy="12"/>
              </a:xfrm>
            </p:grpSpPr>
            <p:sp>
              <p:nvSpPr>
                <p:cNvPr id="22657" name="Line 67"/>
                <p:cNvSpPr>
                  <a:spLocks noChangeShapeType="1"/>
                </p:cNvSpPr>
                <p:nvPr/>
              </p:nvSpPr>
              <p:spPr bwMode="auto">
                <a:xfrm>
                  <a:off x="4347" y="3622"/>
                  <a:ext cx="25" cy="1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2658" name="Line 68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4371" y="3622"/>
                  <a:ext cx="25" cy="1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22653" name="Line 69"/>
            <p:cNvSpPr>
              <a:spLocks noChangeShapeType="1"/>
            </p:cNvSpPr>
            <p:nvPr/>
          </p:nvSpPr>
          <p:spPr bwMode="auto">
            <a:xfrm flipV="1">
              <a:off x="4065" y="4076"/>
              <a:ext cx="145" cy="154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2541" name="Freeform 101"/>
          <p:cNvSpPr>
            <a:spLocks/>
          </p:cNvSpPr>
          <p:nvPr/>
        </p:nvSpPr>
        <p:spPr bwMode="auto">
          <a:xfrm>
            <a:off x="112713" y="6777038"/>
            <a:ext cx="803275" cy="322262"/>
          </a:xfrm>
          <a:custGeom>
            <a:avLst/>
            <a:gdLst>
              <a:gd name="T0" fmla="*/ 2147483647 w 655"/>
              <a:gd name="T1" fmla="*/ 0 h 534"/>
              <a:gd name="T2" fmla="*/ 2147483647 w 655"/>
              <a:gd name="T3" fmla="*/ 0 h 534"/>
              <a:gd name="T4" fmla="*/ 2147483647 w 655"/>
              <a:gd name="T5" fmla="*/ 0 h 534"/>
              <a:gd name="T6" fmla="*/ 2147483647 w 655"/>
              <a:gd name="T7" fmla="*/ 0 h 534"/>
              <a:gd name="T8" fmla="*/ 2147483647 w 655"/>
              <a:gd name="T9" fmla="*/ 0 h 534"/>
              <a:gd name="T10" fmla="*/ 2147483647 w 655"/>
              <a:gd name="T11" fmla="*/ 0 h 534"/>
              <a:gd name="T12" fmla="*/ 2147483647 w 655"/>
              <a:gd name="T13" fmla="*/ 0 h 534"/>
              <a:gd name="T14" fmla="*/ 2147483647 w 655"/>
              <a:gd name="T15" fmla="*/ 0 h 534"/>
              <a:gd name="T16" fmla="*/ 2147483647 w 655"/>
              <a:gd name="T17" fmla="*/ 0 h 534"/>
              <a:gd name="T18" fmla="*/ 2147483647 w 655"/>
              <a:gd name="T19" fmla="*/ 0 h 534"/>
              <a:gd name="T20" fmla="*/ 2147483647 w 655"/>
              <a:gd name="T21" fmla="*/ 0 h 534"/>
              <a:gd name="T22" fmla="*/ 2147483647 w 655"/>
              <a:gd name="T23" fmla="*/ 0 h 534"/>
              <a:gd name="T24" fmla="*/ 2147483647 w 655"/>
              <a:gd name="T25" fmla="*/ 0 h 534"/>
              <a:gd name="T26" fmla="*/ 2147483647 w 655"/>
              <a:gd name="T27" fmla="*/ 0 h 534"/>
              <a:gd name="T28" fmla="*/ 2147483647 w 655"/>
              <a:gd name="T29" fmla="*/ 0 h 534"/>
              <a:gd name="T30" fmla="*/ 2147483647 w 655"/>
              <a:gd name="T31" fmla="*/ 0 h 534"/>
              <a:gd name="T32" fmla="*/ 2147483647 w 655"/>
              <a:gd name="T33" fmla="*/ 0 h 534"/>
              <a:gd name="T34" fmla="*/ 2147483647 w 655"/>
              <a:gd name="T35" fmla="*/ 0 h 53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655"/>
              <a:gd name="T55" fmla="*/ 0 h 534"/>
              <a:gd name="T56" fmla="*/ 655 w 655"/>
              <a:gd name="T57" fmla="*/ 534 h 534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655" h="534">
                <a:moveTo>
                  <a:pt x="319" y="48"/>
                </a:moveTo>
                <a:cubicBezTo>
                  <a:pt x="281" y="54"/>
                  <a:pt x="237" y="68"/>
                  <a:pt x="205" y="90"/>
                </a:cubicBezTo>
                <a:cubicBezTo>
                  <a:pt x="175" y="135"/>
                  <a:pt x="116" y="149"/>
                  <a:pt x="85" y="192"/>
                </a:cubicBezTo>
                <a:cubicBezTo>
                  <a:pt x="67" y="217"/>
                  <a:pt x="75" y="234"/>
                  <a:pt x="49" y="252"/>
                </a:cubicBezTo>
                <a:cubicBezTo>
                  <a:pt x="32" y="277"/>
                  <a:pt x="26" y="307"/>
                  <a:pt x="19" y="336"/>
                </a:cubicBezTo>
                <a:cubicBezTo>
                  <a:pt x="21" y="380"/>
                  <a:pt x="0" y="437"/>
                  <a:pt x="31" y="468"/>
                </a:cubicBezTo>
                <a:cubicBezTo>
                  <a:pt x="40" y="477"/>
                  <a:pt x="89" y="516"/>
                  <a:pt x="103" y="522"/>
                </a:cubicBezTo>
                <a:cubicBezTo>
                  <a:pt x="115" y="527"/>
                  <a:pt x="139" y="534"/>
                  <a:pt x="139" y="534"/>
                </a:cubicBezTo>
                <a:cubicBezTo>
                  <a:pt x="177" y="530"/>
                  <a:pt x="200" y="525"/>
                  <a:pt x="235" y="516"/>
                </a:cubicBezTo>
                <a:cubicBezTo>
                  <a:pt x="259" y="500"/>
                  <a:pt x="285" y="493"/>
                  <a:pt x="313" y="486"/>
                </a:cubicBezTo>
                <a:cubicBezTo>
                  <a:pt x="375" y="449"/>
                  <a:pt x="442" y="437"/>
                  <a:pt x="511" y="414"/>
                </a:cubicBezTo>
                <a:cubicBezTo>
                  <a:pt x="527" y="409"/>
                  <a:pt x="579" y="375"/>
                  <a:pt x="601" y="366"/>
                </a:cubicBezTo>
                <a:cubicBezTo>
                  <a:pt x="618" y="344"/>
                  <a:pt x="624" y="325"/>
                  <a:pt x="643" y="306"/>
                </a:cubicBezTo>
                <a:cubicBezTo>
                  <a:pt x="646" y="286"/>
                  <a:pt x="655" y="266"/>
                  <a:pt x="655" y="246"/>
                </a:cubicBezTo>
                <a:cubicBezTo>
                  <a:pt x="655" y="209"/>
                  <a:pt x="611" y="121"/>
                  <a:pt x="571" y="108"/>
                </a:cubicBezTo>
                <a:cubicBezTo>
                  <a:pt x="549" y="86"/>
                  <a:pt x="535" y="52"/>
                  <a:pt x="505" y="42"/>
                </a:cubicBezTo>
                <a:cubicBezTo>
                  <a:pt x="486" y="14"/>
                  <a:pt x="467" y="22"/>
                  <a:pt x="445" y="0"/>
                </a:cubicBezTo>
                <a:lnTo>
                  <a:pt x="319" y="48"/>
                </a:lnTo>
                <a:close/>
              </a:path>
            </a:pathLst>
          </a:custGeom>
          <a:solidFill>
            <a:srgbClr val="FF5050">
              <a:alpha val="50195"/>
            </a:srgbClr>
          </a:solidFill>
          <a:ln w="9525">
            <a:noFill/>
            <a:round/>
            <a:headEnd/>
            <a:tailEnd/>
          </a:ln>
        </p:spPr>
        <p:txBody>
          <a:bodyPr lIns="91350" tIns="45675" rIns="91350" bIns="45675"/>
          <a:lstStyle/>
          <a:p>
            <a:endParaRPr lang="ru-RU"/>
          </a:p>
        </p:txBody>
      </p:sp>
      <p:sp>
        <p:nvSpPr>
          <p:cNvPr id="22542" name="Text Box 102"/>
          <p:cNvSpPr txBox="1">
            <a:spLocks noChangeArrowheads="1"/>
          </p:cNvSpPr>
          <p:nvPr/>
        </p:nvSpPr>
        <p:spPr bwMode="auto">
          <a:xfrm>
            <a:off x="933450" y="6721475"/>
            <a:ext cx="2098675" cy="32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6156" tIns="43074" rIns="86156" bIns="43074">
            <a:spAutoFit/>
          </a:bodyPr>
          <a:lstStyle/>
          <a:p>
            <a:pPr defTabSz="865188" eaLnBrk="0" hangingPunct="0"/>
            <a:r>
              <a:rPr lang="ru-RU" sz="800">
                <a:cs typeface="Arial" charset="0"/>
              </a:rPr>
              <a:t>Зоны, неблагоприятные по санитарно-эпидемиологическим показателям </a:t>
            </a:r>
          </a:p>
        </p:txBody>
      </p:sp>
      <p:grpSp>
        <p:nvGrpSpPr>
          <p:cNvPr id="22543" name="Group 40"/>
          <p:cNvGrpSpPr>
            <a:grpSpLocks/>
          </p:cNvGrpSpPr>
          <p:nvPr/>
        </p:nvGrpSpPr>
        <p:grpSpPr bwMode="auto">
          <a:xfrm>
            <a:off x="239713" y="8491538"/>
            <a:ext cx="250825" cy="188912"/>
            <a:chOff x="3949" y="2759"/>
            <a:chExt cx="116" cy="85"/>
          </a:xfrm>
        </p:grpSpPr>
        <p:sp>
          <p:nvSpPr>
            <p:cNvPr id="22650" name="Oval 41"/>
            <p:cNvSpPr>
              <a:spLocks noChangeArrowheads="1"/>
            </p:cNvSpPr>
            <p:nvPr/>
          </p:nvSpPr>
          <p:spPr bwMode="auto">
            <a:xfrm>
              <a:off x="3949" y="2759"/>
              <a:ext cx="116" cy="85"/>
            </a:xfrm>
            <a:prstGeom prst="ellipse">
              <a:avLst/>
            </a:prstGeom>
            <a:solidFill>
              <a:srgbClr val="FF3300"/>
            </a:solidFill>
            <a:ln w="25400">
              <a:solidFill>
                <a:srgbClr val="FF3300"/>
              </a:solidFill>
              <a:round/>
              <a:headEnd/>
              <a:tailEnd/>
            </a:ln>
          </p:spPr>
          <p:txBody>
            <a:bodyPr wrap="none" lIns="90910" tIns="45455" rIns="90910" bIns="45455" anchor="ctr"/>
            <a:lstStyle/>
            <a:p>
              <a:pPr algn="ctr" defTabSz="912813"/>
              <a:endParaRPr lang="ru-RU" sz="800">
                <a:cs typeface="Arial" charset="0"/>
              </a:endParaRPr>
            </a:p>
          </p:txBody>
        </p:sp>
        <p:sp>
          <p:nvSpPr>
            <p:cNvPr id="22651" name="Rectangle 42"/>
            <p:cNvSpPr>
              <a:spLocks noChangeArrowheads="1"/>
            </p:cNvSpPr>
            <p:nvPr/>
          </p:nvSpPr>
          <p:spPr bwMode="auto">
            <a:xfrm>
              <a:off x="3993" y="2759"/>
              <a:ext cx="30" cy="85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 lIns="90910" tIns="45455" rIns="90910" bIns="45455" anchor="ctr"/>
            <a:lstStyle/>
            <a:p>
              <a:pPr algn="ctr" defTabSz="912813"/>
              <a:endParaRPr lang="ru-RU" sz="800">
                <a:cs typeface="Arial" charset="0"/>
              </a:endParaRPr>
            </a:p>
          </p:txBody>
        </p:sp>
      </p:grpSp>
      <p:sp>
        <p:nvSpPr>
          <p:cNvPr id="22544" name="Text Box 64"/>
          <p:cNvSpPr txBox="1">
            <a:spLocks noChangeArrowheads="1"/>
          </p:cNvSpPr>
          <p:nvPr/>
        </p:nvSpPr>
        <p:spPr bwMode="auto">
          <a:xfrm>
            <a:off x="579438" y="8485188"/>
            <a:ext cx="15113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5978" tIns="42984" rIns="85978" bIns="42984">
            <a:spAutoFit/>
          </a:bodyPr>
          <a:lstStyle/>
          <a:p>
            <a:pPr defTabSz="1277938"/>
            <a:r>
              <a:rPr lang="ru-RU" sz="800">
                <a:cs typeface="Arial" charset="0"/>
              </a:rPr>
              <a:t>Аэродромы</a:t>
            </a:r>
          </a:p>
        </p:txBody>
      </p:sp>
      <p:sp>
        <p:nvSpPr>
          <p:cNvPr id="22545" name="AutoShape 148"/>
          <p:cNvSpPr>
            <a:spLocks noChangeArrowheads="1"/>
          </p:cNvSpPr>
          <p:nvPr/>
        </p:nvSpPr>
        <p:spPr bwMode="auto">
          <a:xfrm>
            <a:off x="220663" y="8758238"/>
            <a:ext cx="285750" cy="277812"/>
          </a:xfrm>
          <a:prstGeom prst="sun">
            <a:avLst>
              <a:gd name="adj" fmla="val 25000"/>
            </a:avLst>
          </a:prstGeom>
          <a:solidFill>
            <a:srgbClr val="00DA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1014" tIns="45507" rIns="91014" bIns="45507" anchor="ctr"/>
          <a:lstStyle/>
          <a:p>
            <a:pPr defTabSz="912813"/>
            <a:endParaRPr lang="ru-RU"/>
          </a:p>
        </p:txBody>
      </p:sp>
      <p:sp>
        <p:nvSpPr>
          <p:cNvPr id="22546" name="Text Box 61"/>
          <p:cNvSpPr txBox="1">
            <a:spLocks noChangeArrowheads="1"/>
          </p:cNvSpPr>
          <p:nvPr/>
        </p:nvSpPr>
        <p:spPr bwMode="auto">
          <a:xfrm>
            <a:off x="757238" y="8769350"/>
            <a:ext cx="24114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77938">
              <a:spcBef>
                <a:spcPct val="50000"/>
              </a:spcBef>
            </a:pPr>
            <a:r>
              <a:rPr lang="ru-RU" sz="800">
                <a:cs typeface="Arial" charset="0"/>
              </a:rPr>
              <a:t>Места дислокации сил и средств РСЧС, привлекаемых к ликвидации ЧС</a:t>
            </a:r>
          </a:p>
        </p:txBody>
      </p:sp>
      <p:grpSp>
        <p:nvGrpSpPr>
          <p:cNvPr id="22547" name="Group 83"/>
          <p:cNvGrpSpPr>
            <a:grpSpLocks/>
          </p:cNvGrpSpPr>
          <p:nvPr/>
        </p:nvGrpSpPr>
        <p:grpSpPr bwMode="auto">
          <a:xfrm>
            <a:off x="6184900" y="7177088"/>
            <a:ext cx="315913" cy="322262"/>
            <a:chOff x="0" y="0"/>
            <a:chExt cx="20000" cy="20000"/>
          </a:xfrm>
        </p:grpSpPr>
        <p:sp>
          <p:nvSpPr>
            <p:cNvPr id="22648" name="Oval 84"/>
            <p:cNvSpPr>
              <a:spLocks noChangeArrowheads="1"/>
            </p:cNvSpPr>
            <p:nvPr/>
          </p:nvSpPr>
          <p:spPr bwMode="auto">
            <a:xfrm>
              <a:off x="0" y="0"/>
              <a:ext cx="20000" cy="20000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 lIns="91081" tIns="45541" rIns="91081" bIns="45541"/>
            <a:lstStyle/>
            <a:p>
              <a:pPr defTabSz="912813"/>
              <a:endParaRPr lang="ru-RU"/>
            </a:p>
          </p:txBody>
        </p:sp>
        <p:sp>
          <p:nvSpPr>
            <p:cNvPr id="22649" name="Rectangle 85"/>
            <p:cNvSpPr>
              <a:spLocks noChangeArrowheads="1"/>
            </p:cNvSpPr>
            <p:nvPr/>
          </p:nvSpPr>
          <p:spPr bwMode="auto">
            <a:xfrm>
              <a:off x="7492" y="1249"/>
              <a:ext cx="5016" cy="17502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</p:spPr>
          <p:txBody>
            <a:bodyPr lIns="91081" tIns="45541" rIns="91081" bIns="45541"/>
            <a:lstStyle/>
            <a:p>
              <a:pPr defTabSz="912813"/>
              <a:endParaRPr lang="ru-RU"/>
            </a:p>
          </p:txBody>
        </p:sp>
      </p:grpSp>
      <p:sp>
        <p:nvSpPr>
          <p:cNvPr id="22548" name="Freeform 98"/>
          <p:cNvSpPr>
            <a:spLocks/>
          </p:cNvSpPr>
          <p:nvPr/>
        </p:nvSpPr>
        <p:spPr bwMode="auto">
          <a:xfrm rot="3391613">
            <a:off x="5657850" y="6889751"/>
            <a:ext cx="1343025" cy="1587500"/>
          </a:xfrm>
          <a:custGeom>
            <a:avLst/>
            <a:gdLst>
              <a:gd name="T0" fmla="*/ 2147483647 w 655"/>
              <a:gd name="T1" fmla="*/ 2147483647 h 534"/>
              <a:gd name="T2" fmla="*/ 2147483647 w 655"/>
              <a:gd name="T3" fmla="*/ 2147483647 h 534"/>
              <a:gd name="T4" fmla="*/ 2147483647 w 655"/>
              <a:gd name="T5" fmla="*/ 2147483647 h 534"/>
              <a:gd name="T6" fmla="*/ 2147483647 w 655"/>
              <a:gd name="T7" fmla="*/ 2147483647 h 534"/>
              <a:gd name="T8" fmla="*/ 2147483647 w 655"/>
              <a:gd name="T9" fmla="*/ 2147483647 h 534"/>
              <a:gd name="T10" fmla="*/ 2147483647 w 655"/>
              <a:gd name="T11" fmla="*/ 2147483647 h 534"/>
              <a:gd name="T12" fmla="*/ 2147483647 w 655"/>
              <a:gd name="T13" fmla="*/ 2147483647 h 534"/>
              <a:gd name="T14" fmla="*/ 2147483647 w 655"/>
              <a:gd name="T15" fmla="*/ 2147483647 h 534"/>
              <a:gd name="T16" fmla="*/ 2147483647 w 655"/>
              <a:gd name="T17" fmla="*/ 2147483647 h 534"/>
              <a:gd name="T18" fmla="*/ 2147483647 w 655"/>
              <a:gd name="T19" fmla="*/ 2147483647 h 534"/>
              <a:gd name="T20" fmla="*/ 2147483647 w 655"/>
              <a:gd name="T21" fmla="*/ 2147483647 h 534"/>
              <a:gd name="T22" fmla="*/ 2147483647 w 655"/>
              <a:gd name="T23" fmla="*/ 2147483647 h 534"/>
              <a:gd name="T24" fmla="*/ 2147483647 w 655"/>
              <a:gd name="T25" fmla="*/ 2147483647 h 534"/>
              <a:gd name="T26" fmla="*/ 2147483647 w 655"/>
              <a:gd name="T27" fmla="*/ 2147483647 h 534"/>
              <a:gd name="T28" fmla="*/ 2147483647 w 655"/>
              <a:gd name="T29" fmla="*/ 2147483647 h 534"/>
              <a:gd name="T30" fmla="*/ 2147483647 w 655"/>
              <a:gd name="T31" fmla="*/ 2147483647 h 534"/>
              <a:gd name="T32" fmla="*/ 2147483647 w 655"/>
              <a:gd name="T33" fmla="*/ 0 h 534"/>
              <a:gd name="T34" fmla="*/ 2147483647 w 655"/>
              <a:gd name="T35" fmla="*/ 2147483647 h 53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655"/>
              <a:gd name="T55" fmla="*/ 0 h 534"/>
              <a:gd name="T56" fmla="*/ 655 w 655"/>
              <a:gd name="T57" fmla="*/ 534 h 534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655" h="534">
                <a:moveTo>
                  <a:pt x="319" y="48"/>
                </a:moveTo>
                <a:cubicBezTo>
                  <a:pt x="281" y="54"/>
                  <a:pt x="237" y="68"/>
                  <a:pt x="205" y="90"/>
                </a:cubicBezTo>
                <a:cubicBezTo>
                  <a:pt x="175" y="135"/>
                  <a:pt x="116" y="149"/>
                  <a:pt x="85" y="192"/>
                </a:cubicBezTo>
                <a:cubicBezTo>
                  <a:pt x="67" y="217"/>
                  <a:pt x="75" y="234"/>
                  <a:pt x="49" y="252"/>
                </a:cubicBezTo>
                <a:cubicBezTo>
                  <a:pt x="32" y="277"/>
                  <a:pt x="26" y="307"/>
                  <a:pt x="19" y="336"/>
                </a:cubicBezTo>
                <a:cubicBezTo>
                  <a:pt x="21" y="380"/>
                  <a:pt x="0" y="437"/>
                  <a:pt x="31" y="468"/>
                </a:cubicBezTo>
                <a:cubicBezTo>
                  <a:pt x="40" y="477"/>
                  <a:pt x="89" y="516"/>
                  <a:pt x="103" y="522"/>
                </a:cubicBezTo>
                <a:cubicBezTo>
                  <a:pt x="115" y="527"/>
                  <a:pt x="139" y="534"/>
                  <a:pt x="139" y="534"/>
                </a:cubicBezTo>
                <a:cubicBezTo>
                  <a:pt x="177" y="530"/>
                  <a:pt x="200" y="525"/>
                  <a:pt x="235" y="516"/>
                </a:cubicBezTo>
                <a:cubicBezTo>
                  <a:pt x="259" y="500"/>
                  <a:pt x="285" y="493"/>
                  <a:pt x="313" y="486"/>
                </a:cubicBezTo>
                <a:cubicBezTo>
                  <a:pt x="375" y="449"/>
                  <a:pt x="442" y="437"/>
                  <a:pt x="511" y="414"/>
                </a:cubicBezTo>
                <a:cubicBezTo>
                  <a:pt x="527" y="409"/>
                  <a:pt x="579" y="375"/>
                  <a:pt x="601" y="366"/>
                </a:cubicBezTo>
                <a:cubicBezTo>
                  <a:pt x="618" y="344"/>
                  <a:pt x="624" y="325"/>
                  <a:pt x="643" y="306"/>
                </a:cubicBezTo>
                <a:cubicBezTo>
                  <a:pt x="646" y="286"/>
                  <a:pt x="655" y="266"/>
                  <a:pt x="655" y="246"/>
                </a:cubicBezTo>
                <a:cubicBezTo>
                  <a:pt x="655" y="209"/>
                  <a:pt x="611" y="121"/>
                  <a:pt x="571" y="108"/>
                </a:cubicBezTo>
                <a:cubicBezTo>
                  <a:pt x="549" y="86"/>
                  <a:pt x="535" y="52"/>
                  <a:pt x="505" y="42"/>
                </a:cubicBezTo>
                <a:cubicBezTo>
                  <a:pt x="486" y="14"/>
                  <a:pt x="467" y="22"/>
                  <a:pt x="445" y="0"/>
                </a:cubicBezTo>
                <a:lnTo>
                  <a:pt x="319" y="48"/>
                </a:lnTo>
                <a:close/>
              </a:path>
            </a:pathLst>
          </a:custGeom>
          <a:solidFill>
            <a:srgbClr val="FFFF00">
              <a:alpha val="30196"/>
            </a:srgbClr>
          </a:solidFill>
          <a:ln w="9525">
            <a:solidFill>
              <a:srgbClr val="FFC000"/>
            </a:solidFill>
            <a:round/>
            <a:headEnd/>
            <a:tailEnd/>
          </a:ln>
        </p:spPr>
        <p:txBody>
          <a:bodyPr lIns="127896" tIns="63952" rIns="127896" bIns="63952"/>
          <a:lstStyle/>
          <a:p>
            <a:endParaRPr lang="ru-RU"/>
          </a:p>
        </p:txBody>
      </p:sp>
      <p:sp>
        <p:nvSpPr>
          <p:cNvPr id="22549" name="Freeform 98"/>
          <p:cNvSpPr>
            <a:spLocks/>
          </p:cNvSpPr>
          <p:nvPr/>
        </p:nvSpPr>
        <p:spPr bwMode="auto">
          <a:xfrm>
            <a:off x="0" y="6818313"/>
            <a:ext cx="966788" cy="317500"/>
          </a:xfrm>
          <a:custGeom>
            <a:avLst/>
            <a:gdLst>
              <a:gd name="T0" fmla="*/ 2147483647 w 655"/>
              <a:gd name="T1" fmla="*/ 2147483647 h 534"/>
              <a:gd name="T2" fmla="*/ 2147483647 w 655"/>
              <a:gd name="T3" fmla="*/ 2147483647 h 534"/>
              <a:gd name="T4" fmla="*/ 2147483647 w 655"/>
              <a:gd name="T5" fmla="*/ 2147483647 h 534"/>
              <a:gd name="T6" fmla="*/ 2147483647 w 655"/>
              <a:gd name="T7" fmla="*/ 2147483647 h 534"/>
              <a:gd name="T8" fmla="*/ 2147483647 w 655"/>
              <a:gd name="T9" fmla="*/ 2147483647 h 534"/>
              <a:gd name="T10" fmla="*/ 2147483647 w 655"/>
              <a:gd name="T11" fmla="*/ 2147483647 h 534"/>
              <a:gd name="T12" fmla="*/ 2147483647 w 655"/>
              <a:gd name="T13" fmla="*/ 2147483647 h 534"/>
              <a:gd name="T14" fmla="*/ 2147483647 w 655"/>
              <a:gd name="T15" fmla="*/ 2147483647 h 534"/>
              <a:gd name="T16" fmla="*/ 2147483647 w 655"/>
              <a:gd name="T17" fmla="*/ 2147483647 h 534"/>
              <a:gd name="T18" fmla="*/ 2147483647 w 655"/>
              <a:gd name="T19" fmla="*/ 2147483647 h 534"/>
              <a:gd name="T20" fmla="*/ 2147483647 w 655"/>
              <a:gd name="T21" fmla="*/ 2147483647 h 534"/>
              <a:gd name="T22" fmla="*/ 2147483647 w 655"/>
              <a:gd name="T23" fmla="*/ 2147483647 h 534"/>
              <a:gd name="T24" fmla="*/ 2147483647 w 655"/>
              <a:gd name="T25" fmla="*/ 2147483647 h 534"/>
              <a:gd name="T26" fmla="*/ 2147483647 w 655"/>
              <a:gd name="T27" fmla="*/ 2147483647 h 534"/>
              <a:gd name="T28" fmla="*/ 2147483647 w 655"/>
              <a:gd name="T29" fmla="*/ 2147483647 h 534"/>
              <a:gd name="T30" fmla="*/ 2147483647 w 655"/>
              <a:gd name="T31" fmla="*/ 2147483647 h 534"/>
              <a:gd name="T32" fmla="*/ 2147483647 w 655"/>
              <a:gd name="T33" fmla="*/ 0 h 534"/>
              <a:gd name="T34" fmla="*/ 2147483647 w 655"/>
              <a:gd name="T35" fmla="*/ 2147483647 h 53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655"/>
              <a:gd name="T55" fmla="*/ 0 h 534"/>
              <a:gd name="T56" fmla="*/ 655 w 655"/>
              <a:gd name="T57" fmla="*/ 534 h 534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655" h="534">
                <a:moveTo>
                  <a:pt x="319" y="48"/>
                </a:moveTo>
                <a:cubicBezTo>
                  <a:pt x="281" y="54"/>
                  <a:pt x="237" y="68"/>
                  <a:pt x="205" y="90"/>
                </a:cubicBezTo>
                <a:cubicBezTo>
                  <a:pt x="175" y="135"/>
                  <a:pt x="116" y="149"/>
                  <a:pt x="85" y="192"/>
                </a:cubicBezTo>
                <a:cubicBezTo>
                  <a:pt x="67" y="217"/>
                  <a:pt x="75" y="234"/>
                  <a:pt x="49" y="252"/>
                </a:cubicBezTo>
                <a:cubicBezTo>
                  <a:pt x="32" y="277"/>
                  <a:pt x="26" y="307"/>
                  <a:pt x="19" y="336"/>
                </a:cubicBezTo>
                <a:cubicBezTo>
                  <a:pt x="21" y="380"/>
                  <a:pt x="0" y="437"/>
                  <a:pt x="31" y="468"/>
                </a:cubicBezTo>
                <a:cubicBezTo>
                  <a:pt x="40" y="477"/>
                  <a:pt x="89" y="516"/>
                  <a:pt x="103" y="522"/>
                </a:cubicBezTo>
                <a:cubicBezTo>
                  <a:pt x="115" y="527"/>
                  <a:pt x="139" y="534"/>
                  <a:pt x="139" y="534"/>
                </a:cubicBezTo>
                <a:cubicBezTo>
                  <a:pt x="177" y="530"/>
                  <a:pt x="200" y="525"/>
                  <a:pt x="235" y="516"/>
                </a:cubicBezTo>
                <a:cubicBezTo>
                  <a:pt x="259" y="500"/>
                  <a:pt x="285" y="493"/>
                  <a:pt x="313" y="486"/>
                </a:cubicBezTo>
                <a:cubicBezTo>
                  <a:pt x="375" y="449"/>
                  <a:pt x="442" y="437"/>
                  <a:pt x="511" y="414"/>
                </a:cubicBezTo>
                <a:cubicBezTo>
                  <a:pt x="527" y="409"/>
                  <a:pt x="579" y="375"/>
                  <a:pt x="601" y="366"/>
                </a:cubicBezTo>
                <a:cubicBezTo>
                  <a:pt x="618" y="344"/>
                  <a:pt x="624" y="325"/>
                  <a:pt x="643" y="306"/>
                </a:cubicBezTo>
                <a:cubicBezTo>
                  <a:pt x="646" y="286"/>
                  <a:pt x="655" y="266"/>
                  <a:pt x="655" y="246"/>
                </a:cubicBezTo>
                <a:cubicBezTo>
                  <a:pt x="655" y="209"/>
                  <a:pt x="611" y="121"/>
                  <a:pt x="571" y="108"/>
                </a:cubicBezTo>
                <a:cubicBezTo>
                  <a:pt x="549" y="86"/>
                  <a:pt x="535" y="52"/>
                  <a:pt x="505" y="42"/>
                </a:cubicBezTo>
                <a:cubicBezTo>
                  <a:pt x="486" y="14"/>
                  <a:pt x="467" y="22"/>
                  <a:pt x="445" y="0"/>
                </a:cubicBezTo>
                <a:lnTo>
                  <a:pt x="319" y="48"/>
                </a:lnTo>
                <a:close/>
              </a:path>
            </a:pathLst>
          </a:custGeom>
          <a:solidFill>
            <a:srgbClr val="FFFF00">
              <a:alpha val="50195"/>
            </a:srgbClr>
          </a:solidFill>
          <a:ln w="9525">
            <a:solidFill>
              <a:srgbClr val="FFC000"/>
            </a:solidFill>
            <a:round/>
            <a:headEnd/>
            <a:tailEnd/>
          </a:ln>
        </p:spPr>
        <p:txBody>
          <a:bodyPr lIns="127896" tIns="63952" rIns="127896" bIns="63952"/>
          <a:lstStyle/>
          <a:p>
            <a:endParaRPr lang="ru-RU"/>
          </a:p>
        </p:txBody>
      </p:sp>
      <p:sp>
        <p:nvSpPr>
          <p:cNvPr id="22550" name="AutoShape 108"/>
          <p:cNvSpPr>
            <a:spLocks noChangeArrowheads="1"/>
          </p:cNvSpPr>
          <p:nvPr/>
        </p:nvSpPr>
        <p:spPr bwMode="auto">
          <a:xfrm>
            <a:off x="6257925" y="7535863"/>
            <a:ext cx="430213" cy="430212"/>
          </a:xfrm>
          <a:prstGeom prst="sun">
            <a:avLst>
              <a:gd name="adj" fmla="val 25000"/>
            </a:avLst>
          </a:prstGeom>
          <a:solidFill>
            <a:srgbClr val="00DA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1014" tIns="45507" rIns="91014" bIns="45507" anchor="ctr"/>
          <a:lstStyle/>
          <a:p>
            <a:pPr defTabSz="912813"/>
            <a:endParaRPr lang="pt-BR"/>
          </a:p>
        </p:txBody>
      </p:sp>
      <p:grpSp>
        <p:nvGrpSpPr>
          <p:cNvPr id="22551" name="Group 91"/>
          <p:cNvGrpSpPr>
            <a:grpSpLocks/>
          </p:cNvGrpSpPr>
          <p:nvPr/>
        </p:nvGrpSpPr>
        <p:grpSpPr bwMode="auto">
          <a:xfrm>
            <a:off x="3446463" y="5016500"/>
            <a:ext cx="1009650" cy="700088"/>
            <a:chOff x="2172" y="3160"/>
            <a:chExt cx="635" cy="441"/>
          </a:xfrm>
        </p:grpSpPr>
        <p:sp>
          <p:nvSpPr>
            <p:cNvPr id="22640" name="Freeform 98"/>
            <p:cNvSpPr>
              <a:spLocks/>
            </p:cNvSpPr>
            <p:nvPr/>
          </p:nvSpPr>
          <p:spPr bwMode="auto">
            <a:xfrm rot="3391613">
              <a:off x="2271" y="3064"/>
              <a:ext cx="438" cy="635"/>
            </a:xfrm>
            <a:custGeom>
              <a:avLst/>
              <a:gdLst>
                <a:gd name="T0" fmla="*/ 459005 w 655"/>
                <a:gd name="T1" fmla="*/ 2147483647 h 534"/>
                <a:gd name="T2" fmla="*/ 459005 w 655"/>
                <a:gd name="T3" fmla="*/ 2147483647 h 534"/>
                <a:gd name="T4" fmla="*/ 459005 w 655"/>
                <a:gd name="T5" fmla="*/ 2147483647 h 534"/>
                <a:gd name="T6" fmla="*/ 459005 w 655"/>
                <a:gd name="T7" fmla="*/ 2147483647 h 534"/>
                <a:gd name="T8" fmla="*/ 459005 w 655"/>
                <a:gd name="T9" fmla="*/ 2147483647 h 534"/>
                <a:gd name="T10" fmla="*/ 459005 w 655"/>
                <a:gd name="T11" fmla="*/ 2147483647 h 534"/>
                <a:gd name="T12" fmla="*/ 459005 w 655"/>
                <a:gd name="T13" fmla="*/ 2147483647 h 534"/>
                <a:gd name="T14" fmla="*/ 459005 w 655"/>
                <a:gd name="T15" fmla="*/ 2147483647 h 534"/>
                <a:gd name="T16" fmla="*/ 459005 w 655"/>
                <a:gd name="T17" fmla="*/ 2147483647 h 534"/>
                <a:gd name="T18" fmla="*/ 459005 w 655"/>
                <a:gd name="T19" fmla="*/ 2147483647 h 534"/>
                <a:gd name="T20" fmla="*/ 459005 w 655"/>
                <a:gd name="T21" fmla="*/ 2147483647 h 534"/>
                <a:gd name="T22" fmla="*/ 459005 w 655"/>
                <a:gd name="T23" fmla="*/ 2147483647 h 534"/>
                <a:gd name="T24" fmla="*/ 459005 w 655"/>
                <a:gd name="T25" fmla="*/ 2147483647 h 534"/>
                <a:gd name="T26" fmla="*/ 459005 w 655"/>
                <a:gd name="T27" fmla="*/ 2147483647 h 534"/>
                <a:gd name="T28" fmla="*/ 459005 w 655"/>
                <a:gd name="T29" fmla="*/ 2147483647 h 534"/>
                <a:gd name="T30" fmla="*/ 459005 w 655"/>
                <a:gd name="T31" fmla="*/ 2147483647 h 534"/>
                <a:gd name="T32" fmla="*/ 459005 w 655"/>
                <a:gd name="T33" fmla="*/ 0 h 534"/>
                <a:gd name="T34" fmla="*/ 459005 w 655"/>
                <a:gd name="T35" fmla="*/ 2147483647 h 53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55"/>
                <a:gd name="T55" fmla="*/ 0 h 534"/>
                <a:gd name="T56" fmla="*/ 655 w 655"/>
                <a:gd name="T57" fmla="*/ 534 h 53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55" h="534">
                  <a:moveTo>
                    <a:pt x="319" y="48"/>
                  </a:moveTo>
                  <a:cubicBezTo>
                    <a:pt x="281" y="54"/>
                    <a:pt x="237" y="68"/>
                    <a:pt x="205" y="90"/>
                  </a:cubicBezTo>
                  <a:cubicBezTo>
                    <a:pt x="175" y="135"/>
                    <a:pt x="116" y="149"/>
                    <a:pt x="85" y="192"/>
                  </a:cubicBezTo>
                  <a:cubicBezTo>
                    <a:pt x="67" y="217"/>
                    <a:pt x="75" y="234"/>
                    <a:pt x="49" y="252"/>
                  </a:cubicBezTo>
                  <a:cubicBezTo>
                    <a:pt x="32" y="277"/>
                    <a:pt x="26" y="307"/>
                    <a:pt x="19" y="336"/>
                  </a:cubicBezTo>
                  <a:cubicBezTo>
                    <a:pt x="21" y="380"/>
                    <a:pt x="0" y="437"/>
                    <a:pt x="31" y="468"/>
                  </a:cubicBezTo>
                  <a:cubicBezTo>
                    <a:pt x="40" y="477"/>
                    <a:pt x="89" y="516"/>
                    <a:pt x="103" y="522"/>
                  </a:cubicBezTo>
                  <a:cubicBezTo>
                    <a:pt x="115" y="527"/>
                    <a:pt x="139" y="534"/>
                    <a:pt x="139" y="534"/>
                  </a:cubicBezTo>
                  <a:cubicBezTo>
                    <a:pt x="177" y="530"/>
                    <a:pt x="200" y="525"/>
                    <a:pt x="235" y="516"/>
                  </a:cubicBezTo>
                  <a:cubicBezTo>
                    <a:pt x="259" y="500"/>
                    <a:pt x="285" y="493"/>
                    <a:pt x="313" y="486"/>
                  </a:cubicBezTo>
                  <a:cubicBezTo>
                    <a:pt x="375" y="449"/>
                    <a:pt x="442" y="437"/>
                    <a:pt x="511" y="414"/>
                  </a:cubicBezTo>
                  <a:cubicBezTo>
                    <a:pt x="527" y="409"/>
                    <a:pt x="579" y="375"/>
                    <a:pt x="601" y="366"/>
                  </a:cubicBezTo>
                  <a:cubicBezTo>
                    <a:pt x="618" y="344"/>
                    <a:pt x="624" y="325"/>
                    <a:pt x="643" y="306"/>
                  </a:cubicBezTo>
                  <a:cubicBezTo>
                    <a:pt x="646" y="286"/>
                    <a:pt x="655" y="266"/>
                    <a:pt x="655" y="246"/>
                  </a:cubicBezTo>
                  <a:cubicBezTo>
                    <a:pt x="655" y="209"/>
                    <a:pt x="611" y="121"/>
                    <a:pt x="571" y="108"/>
                  </a:cubicBezTo>
                  <a:cubicBezTo>
                    <a:pt x="549" y="86"/>
                    <a:pt x="535" y="52"/>
                    <a:pt x="505" y="42"/>
                  </a:cubicBezTo>
                  <a:cubicBezTo>
                    <a:pt x="486" y="14"/>
                    <a:pt x="467" y="22"/>
                    <a:pt x="445" y="0"/>
                  </a:cubicBezTo>
                  <a:lnTo>
                    <a:pt x="319" y="48"/>
                  </a:lnTo>
                  <a:close/>
                </a:path>
              </a:pathLst>
            </a:custGeom>
            <a:solidFill>
              <a:srgbClr val="FFFF00">
                <a:alpha val="30196"/>
              </a:srgbClr>
            </a:solidFill>
            <a:ln w="9525">
              <a:solidFill>
                <a:srgbClr val="FFC000"/>
              </a:solidFill>
              <a:round/>
              <a:headEnd/>
              <a:tailEnd/>
            </a:ln>
          </p:spPr>
          <p:txBody>
            <a:bodyPr lIns="127896" tIns="63952" rIns="127896" bIns="63952"/>
            <a:lstStyle/>
            <a:p>
              <a:endParaRPr lang="ru-RU"/>
            </a:p>
          </p:txBody>
        </p:sp>
        <p:sp>
          <p:nvSpPr>
            <p:cNvPr id="22641" name="Oval 274"/>
            <p:cNvSpPr>
              <a:spLocks noChangeArrowheads="1"/>
            </p:cNvSpPr>
            <p:nvPr/>
          </p:nvSpPr>
          <p:spPr bwMode="auto">
            <a:xfrm>
              <a:off x="2354" y="3432"/>
              <a:ext cx="180" cy="147"/>
            </a:xfrm>
            <a:prstGeom prst="ellipse">
              <a:avLst/>
            </a:prstGeom>
            <a:solidFill>
              <a:srgbClr val="C00122"/>
            </a:solidFill>
            <a:ln w="50800">
              <a:solidFill>
                <a:srgbClr val="FAFD00"/>
              </a:solidFill>
              <a:round/>
              <a:headEnd/>
              <a:tailEnd/>
            </a:ln>
          </p:spPr>
          <p:txBody>
            <a:bodyPr wrap="none" lIns="91003" tIns="45501" rIns="91003" bIns="45501" anchor="ctr"/>
            <a:lstStyle/>
            <a:p>
              <a:pPr defTabSz="912813" eaLnBrk="0" hangingPunct="0"/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22642" name="Group 94"/>
            <p:cNvGrpSpPr>
              <a:grpSpLocks/>
            </p:cNvGrpSpPr>
            <p:nvPr/>
          </p:nvGrpSpPr>
          <p:grpSpPr bwMode="auto">
            <a:xfrm>
              <a:off x="2399" y="3160"/>
              <a:ext cx="273" cy="272"/>
              <a:chOff x="4305" y="3554"/>
              <a:chExt cx="135" cy="117"/>
            </a:xfrm>
          </p:grpSpPr>
          <p:sp>
            <p:nvSpPr>
              <p:cNvPr id="22643" name="AutoShape 95"/>
              <p:cNvSpPr>
                <a:spLocks noChangeArrowheads="1"/>
              </p:cNvSpPr>
              <p:nvPr/>
            </p:nvSpPr>
            <p:spPr bwMode="auto">
              <a:xfrm>
                <a:off x="4305" y="3554"/>
                <a:ext cx="135" cy="117"/>
              </a:xfrm>
              <a:prstGeom prst="triangle">
                <a:avLst>
                  <a:gd name="adj" fmla="val 50000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1081" tIns="45541" rIns="91081" bIns="45541" anchor="ctr"/>
              <a:lstStyle/>
              <a:p>
                <a:pPr defTabSz="912813"/>
                <a:endParaRPr lang="ru-RU"/>
              </a:p>
            </p:txBody>
          </p:sp>
          <p:sp>
            <p:nvSpPr>
              <p:cNvPr id="22644" name="Oval 96"/>
              <p:cNvSpPr>
                <a:spLocks noChangeArrowheads="1"/>
              </p:cNvSpPr>
              <p:nvPr/>
            </p:nvSpPr>
            <p:spPr bwMode="auto">
              <a:xfrm>
                <a:off x="4350" y="3626"/>
                <a:ext cx="45" cy="45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91081" tIns="45541" rIns="91081" bIns="45541" anchor="ctr"/>
              <a:lstStyle/>
              <a:p>
                <a:pPr defTabSz="912813"/>
                <a:endParaRPr lang="ru-RU"/>
              </a:p>
            </p:txBody>
          </p:sp>
          <p:grpSp>
            <p:nvGrpSpPr>
              <p:cNvPr id="22645" name="Group 97"/>
              <p:cNvGrpSpPr>
                <a:grpSpLocks/>
              </p:cNvGrpSpPr>
              <p:nvPr/>
            </p:nvGrpSpPr>
            <p:grpSpPr bwMode="auto">
              <a:xfrm>
                <a:off x="4348" y="3622"/>
                <a:ext cx="49" cy="12"/>
                <a:chOff x="4347" y="3622"/>
                <a:chExt cx="49" cy="12"/>
              </a:xfrm>
            </p:grpSpPr>
            <p:sp>
              <p:nvSpPr>
                <p:cNvPr id="22646" name="Line 98"/>
                <p:cNvSpPr>
                  <a:spLocks noChangeShapeType="1"/>
                </p:cNvSpPr>
                <p:nvPr/>
              </p:nvSpPr>
              <p:spPr bwMode="auto">
                <a:xfrm>
                  <a:off x="4347" y="3622"/>
                  <a:ext cx="25" cy="1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2647" name="Line 99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4371" y="3622"/>
                  <a:ext cx="25" cy="1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22552" name="Group 100"/>
          <p:cNvGrpSpPr>
            <a:grpSpLocks/>
          </p:cNvGrpSpPr>
          <p:nvPr/>
        </p:nvGrpSpPr>
        <p:grpSpPr bwMode="auto">
          <a:xfrm>
            <a:off x="9639300" y="3216275"/>
            <a:ext cx="1008063" cy="701675"/>
            <a:chOff x="2172" y="3160"/>
            <a:chExt cx="635" cy="441"/>
          </a:xfrm>
        </p:grpSpPr>
        <p:sp>
          <p:nvSpPr>
            <p:cNvPr id="22632" name="Freeform 98"/>
            <p:cNvSpPr>
              <a:spLocks/>
            </p:cNvSpPr>
            <p:nvPr/>
          </p:nvSpPr>
          <p:spPr bwMode="auto">
            <a:xfrm rot="3391613">
              <a:off x="2271" y="3064"/>
              <a:ext cx="438" cy="635"/>
            </a:xfrm>
            <a:custGeom>
              <a:avLst/>
              <a:gdLst>
                <a:gd name="T0" fmla="*/ 459005 w 655"/>
                <a:gd name="T1" fmla="*/ 2147483647 h 534"/>
                <a:gd name="T2" fmla="*/ 459005 w 655"/>
                <a:gd name="T3" fmla="*/ 2147483647 h 534"/>
                <a:gd name="T4" fmla="*/ 459005 w 655"/>
                <a:gd name="T5" fmla="*/ 2147483647 h 534"/>
                <a:gd name="T6" fmla="*/ 459005 w 655"/>
                <a:gd name="T7" fmla="*/ 2147483647 h 534"/>
                <a:gd name="T8" fmla="*/ 459005 w 655"/>
                <a:gd name="T9" fmla="*/ 2147483647 h 534"/>
                <a:gd name="T10" fmla="*/ 459005 w 655"/>
                <a:gd name="T11" fmla="*/ 2147483647 h 534"/>
                <a:gd name="T12" fmla="*/ 459005 w 655"/>
                <a:gd name="T13" fmla="*/ 2147483647 h 534"/>
                <a:gd name="T14" fmla="*/ 459005 w 655"/>
                <a:gd name="T15" fmla="*/ 2147483647 h 534"/>
                <a:gd name="T16" fmla="*/ 459005 w 655"/>
                <a:gd name="T17" fmla="*/ 2147483647 h 534"/>
                <a:gd name="T18" fmla="*/ 459005 w 655"/>
                <a:gd name="T19" fmla="*/ 2147483647 h 534"/>
                <a:gd name="T20" fmla="*/ 459005 w 655"/>
                <a:gd name="T21" fmla="*/ 2147483647 h 534"/>
                <a:gd name="T22" fmla="*/ 459005 w 655"/>
                <a:gd name="T23" fmla="*/ 2147483647 h 534"/>
                <a:gd name="T24" fmla="*/ 459005 w 655"/>
                <a:gd name="T25" fmla="*/ 2147483647 h 534"/>
                <a:gd name="T26" fmla="*/ 459005 w 655"/>
                <a:gd name="T27" fmla="*/ 2147483647 h 534"/>
                <a:gd name="T28" fmla="*/ 459005 w 655"/>
                <a:gd name="T29" fmla="*/ 2147483647 h 534"/>
                <a:gd name="T30" fmla="*/ 459005 w 655"/>
                <a:gd name="T31" fmla="*/ 2147483647 h 534"/>
                <a:gd name="T32" fmla="*/ 459005 w 655"/>
                <a:gd name="T33" fmla="*/ 0 h 534"/>
                <a:gd name="T34" fmla="*/ 459005 w 655"/>
                <a:gd name="T35" fmla="*/ 2147483647 h 53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55"/>
                <a:gd name="T55" fmla="*/ 0 h 534"/>
                <a:gd name="T56" fmla="*/ 655 w 655"/>
                <a:gd name="T57" fmla="*/ 534 h 53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55" h="534">
                  <a:moveTo>
                    <a:pt x="319" y="48"/>
                  </a:moveTo>
                  <a:cubicBezTo>
                    <a:pt x="281" y="54"/>
                    <a:pt x="237" y="68"/>
                    <a:pt x="205" y="90"/>
                  </a:cubicBezTo>
                  <a:cubicBezTo>
                    <a:pt x="175" y="135"/>
                    <a:pt x="116" y="149"/>
                    <a:pt x="85" y="192"/>
                  </a:cubicBezTo>
                  <a:cubicBezTo>
                    <a:pt x="67" y="217"/>
                    <a:pt x="75" y="234"/>
                    <a:pt x="49" y="252"/>
                  </a:cubicBezTo>
                  <a:cubicBezTo>
                    <a:pt x="32" y="277"/>
                    <a:pt x="26" y="307"/>
                    <a:pt x="19" y="336"/>
                  </a:cubicBezTo>
                  <a:cubicBezTo>
                    <a:pt x="21" y="380"/>
                    <a:pt x="0" y="437"/>
                    <a:pt x="31" y="468"/>
                  </a:cubicBezTo>
                  <a:cubicBezTo>
                    <a:pt x="40" y="477"/>
                    <a:pt x="89" y="516"/>
                    <a:pt x="103" y="522"/>
                  </a:cubicBezTo>
                  <a:cubicBezTo>
                    <a:pt x="115" y="527"/>
                    <a:pt x="139" y="534"/>
                    <a:pt x="139" y="534"/>
                  </a:cubicBezTo>
                  <a:cubicBezTo>
                    <a:pt x="177" y="530"/>
                    <a:pt x="200" y="525"/>
                    <a:pt x="235" y="516"/>
                  </a:cubicBezTo>
                  <a:cubicBezTo>
                    <a:pt x="259" y="500"/>
                    <a:pt x="285" y="493"/>
                    <a:pt x="313" y="486"/>
                  </a:cubicBezTo>
                  <a:cubicBezTo>
                    <a:pt x="375" y="449"/>
                    <a:pt x="442" y="437"/>
                    <a:pt x="511" y="414"/>
                  </a:cubicBezTo>
                  <a:cubicBezTo>
                    <a:pt x="527" y="409"/>
                    <a:pt x="579" y="375"/>
                    <a:pt x="601" y="366"/>
                  </a:cubicBezTo>
                  <a:cubicBezTo>
                    <a:pt x="618" y="344"/>
                    <a:pt x="624" y="325"/>
                    <a:pt x="643" y="306"/>
                  </a:cubicBezTo>
                  <a:cubicBezTo>
                    <a:pt x="646" y="286"/>
                    <a:pt x="655" y="266"/>
                    <a:pt x="655" y="246"/>
                  </a:cubicBezTo>
                  <a:cubicBezTo>
                    <a:pt x="655" y="209"/>
                    <a:pt x="611" y="121"/>
                    <a:pt x="571" y="108"/>
                  </a:cubicBezTo>
                  <a:cubicBezTo>
                    <a:pt x="549" y="86"/>
                    <a:pt x="535" y="52"/>
                    <a:pt x="505" y="42"/>
                  </a:cubicBezTo>
                  <a:cubicBezTo>
                    <a:pt x="486" y="14"/>
                    <a:pt x="467" y="22"/>
                    <a:pt x="445" y="0"/>
                  </a:cubicBezTo>
                  <a:lnTo>
                    <a:pt x="319" y="48"/>
                  </a:lnTo>
                  <a:close/>
                </a:path>
              </a:pathLst>
            </a:custGeom>
            <a:solidFill>
              <a:srgbClr val="FFFF00">
                <a:alpha val="30196"/>
              </a:srgbClr>
            </a:solidFill>
            <a:ln w="9525">
              <a:solidFill>
                <a:srgbClr val="FFC000"/>
              </a:solidFill>
              <a:round/>
              <a:headEnd/>
              <a:tailEnd/>
            </a:ln>
          </p:spPr>
          <p:txBody>
            <a:bodyPr lIns="127896" tIns="63952" rIns="127896" bIns="63952"/>
            <a:lstStyle/>
            <a:p>
              <a:endParaRPr lang="ru-RU"/>
            </a:p>
          </p:txBody>
        </p:sp>
        <p:sp>
          <p:nvSpPr>
            <p:cNvPr id="22633" name="Oval 274"/>
            <p:cNvSpPr>
              <a:spLocks noChangeArrowheads="1"/>
            </p:cNvSpPr>
            <p:nvPr/>
          </p:nvSpPr>
          <p:spPr bwMode="auto">
            <a:xfrm>
              <a:off x="2354" y="3432"/>
              <a:ext cx="180" cy="147"/>
            </a:xfrm>
            <a:prstGeom prst="ellipse">
              <a:avLst/>
            </a:prstGeom>
            <a:solidFill>
              <a:srgbClr val="C00122"/>
            </a:solidFill>
            <a:ln w="50800">
              <a:solidFill>
                <a:srgbClr val="FAFD00"/>
              </a:solidFill>
              <a:round/>
              <a:headEnd/>
              <a:tailEnd/>
            </a:ln>
          </p:spPr>
          <p:txBody>
            <a:bodyPr wrap="none" lIns="91003" tIns="45501" rIns="91003" bIns="45501" anchor="ctr"/>
            <a:lstStyle/>
            <a:p>
              <a:pPr defTabSz="912813" eaLnBrk="0" hangingPunct="0"/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22634" name="Group 103"/>
            <p:cNvGrpSpPr>
              <a:grpSpLocks/>
            </p:cNvGrpSpPr>
            <p:nvPr/>
          </p:nvGrpSpPr>
          <p:grpSpPr bwMode="auto">
            <a:xfrm>
              <a:off x="2399" y="3160"/>
              <a:ext cx="273" cy="272"/>
              <a:chOff x="4305" y="3554"/>
              <a:chExt cx="135" cy="117"/>
            </a:xfrm>
          </p:grpSpPr>
          <p:sp>
            <p:nvSpPr>
              <p:cNvPr id="22635" name="AutoShape 104"/>
              <p:cNvSpPr>
                <a:spLocks noChangeArrowheads="1"/>
              </p:cNvSpPr>
              <p:nvPr/>
            </p:nvSpPr>
            <p:spPr bwMode="auto">
              <a:xfrm>
                <a:off x="4305" y="3554"/>
                <a:ext cx="135" cy="117"/>
              </a:xfrm>
              <a:prstGeom prst="triangle">
                <a:avLst>
                  <a:gd name="adj" fmla="val 50000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1081" tIns="45541" rIns="91081" bIns="45541" anchor="ctr"/>
              <a:lstStyle/>
              <a:p>
                <a:pPr defTabSz="912813"/>
                <a:endParaRPr lang="ru-RU"/>
              </a:p>
            </p:txBody>
          </p:sp>
          <p:sp>
            <p:nvSpPr>
              <p:cNvPr id="22636" name="Oval 105"/>
              <p:cNvSpPr>
                <a:spLocks noChangeArrowheads="1"/>
              </p:cNvSpPr>
              <p:nvPr/>
            </p:nvSpPr>
            <p:spPr bwMode="auto">
              <a:xfrm>
                <a:off x="4350" y="3626"/>
                <a:ext cx="45" cy="45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91081" tIns="45541" rIns="91081" bIns="45541" anchor="ctr"/>
              <a:lstStyle/>
              <a:p>
                <a:pPr defTabSz="912813"/>
                <a:endParaRPr lang="ru-RU"/>
              </a:p>
            </p:txBody>
          </p:sp>
          <p:grpSp>
            <p:nvGrpSpPr>
              <p:cNvPr id="22637" name="Group 106"/>
              <p:cNvGrpSpPr>
                <a:grpSpLocks/>
              </p:cNvGrpSpPr>
              <p:nvPr/>
            </p:nvGrpSpPr>
            <p:grpSpPr bwMode="auto">
              <a:xfrm>
                <a:off x="4348" y="3622"/>
                <a:ext cx="49" cy="12"/>
                <a:chOff x="4347" y="3622"/>
                <a:chExt cx="49" cy="12"/>
              </a:xfrm>
            </p:grpSpPr>
            <p:sp>
              <p:nvSpPr>
                <p:cNvPr id="22638" name="Line 107"/>
                <p:cNvSpPr>
                  <a:spLocks noChangeShapeType="1"/>
                </p:cNvSpPr>
                <p:nvPr/>
              </p:nvSpPr>
              <p:spPr bwMode="auto">
                <a:xfrm>
                  <a:off x="4347" y="3622"/>
                  <a:ext cx="25" cy="1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2639" name="Line 108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4371" y="3622"/>
                  <a:ext cx="25" cy="1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22553" name="Group 109"/>
          <p:cNvGrpSpPr>
            <a:grpSpLocks/>
          </p:cNvGrpSpPr>
          <p:nvPr/>
        </p:nvGrpSpPr>
        <p:grpSpPr bwMode="auto">
          <a:xfrm>
            <a:off x="10145713" y="2660650"/>
            <a:ext cx="1009650" cy="700088"/>
            <a:chOff x="2172" y="3160"/>
            <a:chExt cx="635" cy="441"/>
          </a:xfrm>
        </p:grpSpPr>
        <p:sp>
          <p:nvSpPr>
            <p:cNvPr id="22624" name="Freeform 98"/>
            <p:cNvSpPr>
              <a:spLocks/>
            </p:cNvSpPr>
            <p:nvPr/>
          </p:nvSpPr>
          <p:spPr bwMode="auto">
            <a:xfrm rot="3391613">
              <a:off x="2271" y="3064"/>
              <a:ext cx="438" cy="635"/>
            </a:xfrm>
            <a:custGeom>
              <a:avLst/>
              <a:gdLst>
                <a:gd name="T0" fmla="*/ 459005 w 655"/>
                <a:gd name="T1" fmla="*/ 2147483647 h 534"/>
                <a:gd name="T2" fmla="*/ 459005 w 655"/>
                <a:gd name="T3" fmla="*/ 2147483647 h 534"/>
                <a:gd name="T4" fmla="*/ 459005 w 655"/>
                <a:gd name="T5" fmla="*/ 2147483647 h 534"/>
                <a:gd name="T6" fmla="*/ 459005 w 655"/>
                <a:gd name="T7" fmla="*/ 2147483647 h 534"/>
                <a:gd name="T8" fmla="*/ 459005 w 655"/>
                <a:gd name="T9" fmla="*/ 2147483647 h 534"/>
                <a:gd name="T10" fmla="*/ 459005 w 655"/>
                <a:gd name="T11" fmla="*/ 2147483647 h 534"/>
                <a:gd name="T12" fmla="*/ 459005 w 655"/>
                <a:gd name="T13" fmla="*/ 2147483647 h 534"/>
                <a:gd name="T14" fmla="*/ 459005 w 655"/>
                <a:gd name="T15" fmla="*/ 2147483647 h 534"/>
                <a:gd name="T16" fmla="*/ 459005 w 655"/>
                <a:gd name="T17" fmla="*/ 2147483647 h 534"/>
                <a:gd name="T18" fmla="*/ 459005 w 655"/>
                <a:gd name="T19" fmla="*/ 2147483647 h 534"/>
                <a:gd name="T20" fmla="*/ 459005 w 655"/>
                <a:gd name="T21" fmla="*/ 2147483647 h 534"/>
                <a:gd name="T22" fmla="*/ 459005 w 655"/>
                <a:gd name="T23" fmla="*/ 2147483647 h 534"/>
                <a:gd name="T24" fmla="*/ 459005 w 655"/>
                <a:gd name="T25" fmla="*/ 2147483647 h 534"/>
                <a:gd name="T26" fmla="*/ 459005 w 655"/>
                <a:gd name="T27" fmla="*/ 2147483647 h 534"/>
                <a:gd name="T28" fmla="*/ 459005 w 655"/>
                <a:gd name="T29" fmla="*/ 2147483647 h 534"/>
                <a:gd name="T30" fmla="*/ 459005 w 655"/>
                <a:gd name="T31" fmla="*/ 2147483647 h 534"/>
                <a:gd name="T32" fmla="*/ 459005 w 655"/>
                <a:gd name="T33" fmla="*/ 0 h 534"/>
                <a:gd name="T34" fmla="*/ 459005 w 655"/>
                <a:gd name="T35" fmla="*/ 2147483647 h 53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55"/>
                <a:gd name="T55" fmla="*/ 0 h 534"/>
                <a:gd name="T56" fmla="*/ 655 w 655"/>
                <a:gd name="T57" fmla="*/ 534 h 53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55" h="534">
                  <a:moveTo>
                    <a:pt x="319" y="48"/>
                  </a:moveTo>
                  <a:cubicBezTo>
                    <a:pt x="281" y="54"/>
                    <a:pt x="237" y="68"/>
                    <a:pt x="205" y="90"/>
                  </a:cubicBezTo>
                  <a:cubicBezTo>
                    <a:pt x="175" y="135"/>
                    <a:pt x="116" y="149"/>
                    <a:pt x="85" y="192"/>
                  </a:cubicBezTo>
                  <a:cubicBezTo>
                    <a:pt x="67" y="217"/>
                    <a:pt x="75" y="234"/>
                    <a:pt x="49" y="252"/>
                  </a:cubicBezTo>
                  <a:cubicBezTo>
                    <a:pt x="32" y="277"/>
                    <a:pt x="26" y="307"/>
                    <a:pt x="19" y="336"/>
                  </a:cubicBezTo>
                  <a:cubicBezTo>
                    <a:pt x="21" y="380"/>
                    <a:pt x="0" y="437"/>
                    <a:pt x="31" y="468"/>
                  </a:cubicBezTo>
                  <a:cubicBezTo>
                    <a:pt x="40" y="477"/>
                    <a:pt x="89" y="516"/>
                    <a:pt x="103" y="522"/>
                  </a:cubicBezTo>
                  <a:cubicBezTo>
                    <a:pt x="115" y="527"/>
                    <a:pt x="139" y="534"/>
                    <a:pt x="139" y="534"/>
                  </a:cubicBezTo>
                  <a:cubicBezTo>
                    <a:pt x="177" y="530"/>
                    <a:pt x="200" y="525"/>
                    <a:pt x="235" y="516"/>
                  </a:cubicBezTo>
                  <a:cubicBezTo>
                    <a:pt x="259" y="500"/>
                    <a:pt x="285" y="493"/>
                    <a:pt x="313" y="486"/>
                  </a:cubicBezTo>
                  <a:cubicBezTo>
                    <a:pt x="375" y="449"/>
                    <a:pt x="442" y="437"/>
                    <a:pt x="511" y="414"/>
                  </a:cubicBezTo>
                  <a:cubicBezTo>
                    <a:pt x="527" y="409"/>
                    <a:pt x="579" y="375"/>
                    <a:pt x="601" y="366"/>
                  </a:cubicBezTo>
                  <a:cubicBezTo>
                    <a:pt x="618" y="344"/>
                    <a:pt x="624" y="325"/>
                    <a:pt x="643" y="306"/>
                  </a:cubicBezTo>
                  <a:cubicBezTo>
                    <a:pt x="646" y="286"/>
                    <a:pt x="655" y="266"/>
                    <a:pt x="655" y="246"/>
                  </a:cubicBezTo>
                  <a:cubicBezTo>
                    <a:pt x="655" y="209"/>
                    <a:pt x="611" y="121"/>
                    <a:pt x="571" y="108"/>
                  </a:cubicBezTo>
                  <a:cubicBezTo>
                    <a:pt x="549" y="86"/>
                    <a:pt x="535" y="52"/>
                    <a:pt x="505" y="42"/>
                  </a:cubicBezTo>
                  <a:cubicBezTo>
                    <a:pt x="486" y="14"/>
                    <a:pt x="467" y="22"/>
                    <a:pt x="445" y="0"/>
                  </a:cubicBezTo>
                  <a:lnTo>
                    <a:pt x="319" y="48"/>
                  </a:lnTo>
                  <a:close/>
                </a:path>
              </a:pathLst>
            </a:custGeom>
            <a:solidFill>
              <a:srgbClr val="FFFF00">
                <a:alpha val="30196"/>
              </a:srgbClr>
            </a:solidFill>
            <a:ln w="9525">
              <a:solidFill>
                <a:srgbClr val="FFC000"/>
              </a:solidFill>
              <a:round/>
              <a:headEnd/>
              <a:tailEnd/>
            </a:ln>
          </p:spPr>
          <p:txBody>
            <a:bodyPr lIns="127896" tIns="63952" rIns="127896" bIns="63952"/>
            <a:lstStyle/>
            <a:p>
              <a:endParaRPr lang="ru-RU"/>
            </a:p>
          </p:txBody>
        </p:sp>
        <p:sp>
          <p:nvSpPr>
            <p:cNvPr id="22625" name="Oval 274"/>
            <p:cNvSpPr>
              <a:spLocks noChangeArrowheads="1"/>
            </p:cNvSpPr>
            <p:nvPr/>
          </p:nvSpPr>
          <p:spPr bwMode="auto">
            <a:xfrm>
              <a:off x="2354" y="3432"/>
              <a:ext cx="180" cy="147"/>
            </a:xfrm>
            <a:prstGeom prst="ellipse">
              <a:avLst/>
            </a:prstGeom>
            <a:solidFill>
              <a:srgbClr val="C00122"/>
            </a:solidFill>
            <a:ln w="50800">
              <a:solidFill>
                <a:srgbClr val="FAFD00"/>
              </a:solidFill>
              <a:round/>
              <a:headEnd/>
              <a:tailEnd/>
            </a:ln>
          </p:spPr>
          <p:txBody>
            <a:bodyPr wrap="none" lIns="91003" tIns="45501" rIns="91003" bIns="45501" anchor="ctr"/>
            <a:lstStyle/>
            <a:p>
              <a:pPr defTabSz="912813" eaLnBrk="0" hangingPunct="0"/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22626" name="Group 112"/>
            <p:cNvGrpSpPr>
              <a:grpSpLocks/>
            </p:cNvGrpSpPr>
            <p:nvPr/>
          </p:nvGrpSpPr>
          <p:grpSpPr bwMode="auto">
            <a:xfrm>
              <a:off x="2399" y="3160"/>
              <a:ext cx="273" cy="272"/>
              <a:chOff x="4305" y="3554"/>
              <a:chExt cx="135" cy="117"/>
            </a:xfrm>
          </p:grpSpPr>
          <p:sp>
            <p:nvSpPr>
              <p:cNvPr id="22627" name="AutoShape 113"/>
              <p:cNvSpPr>
                <a:spLocks noChangeArrowheads="1"/>
              </p:cNvSpPr>
              <p:nvPr/>
            </p:nvSpPr>
            <p:spPr bwMode="auto">
              <a:xfrm>
                <a:off x="4305" y="3554"/>
                <a:ext cx="135" cy="117"/>
              </a:xfrm>
              <a:prstGeom prst="triangle">
                <a:avLst>
                  <a:gd name="adj" fmla="val 50000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1081" tIns="45541" rIns="91081" bIns="45541" anchor="ctr"/>
              <a:lstStyle/>
              <a:p>
                <a:pPr defTabSz="912813"/>
                <a:endParaRPr lang="ru-RU"/>
              </a:p>
            </p:txBody>
          </p:sp>
          <p:sp>
            <p:nvSpPr>
              <p:cNvPr id="22628" name="Oval 114"/>
              <p:cNvSpPr>
                <a:spLocks noChangeArrowheads="1"/>
              </p:cNvSpPr>
              <p:nvPr/>
            </p:nvSpPr>
            <p:spPr bwMode="auto">
              <a:xfrm>
                <a:off x="4350" y="3626"/>
                <a:ext cx="45" cy="45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91081" tIns="45541" rIns="91081" bIns="45541" anchor="ctr"/>
              <a:lstStyle/>
              <a:p>
                <a:pPr defTabSz="912813"/>
                <a:endParaRPr lang="ru-RU"/>
              </a:p>
            </p:txBody>
          </p:sp>
          <p:grpSp>
            <p:nvGrpSpPr>
              <p:cNvPr id="22629" name="Group 115"/>
              <p:cNvGrpSpPr>
                <a:grpSpLocks/>
              </p:cNvGrpSpPr>
              <p:nvPr/>
            </p:nvGrpSpPr>
            <p:grpSpPr bwMode="auto">
              <a:xfrm>
                <a:off x="4348" y="3622"/>
                <a:ext cx="49" cy="12"/>
                <a:chOff x="4347" y="3622"/>
                <a:chExt cx="49" cy="12"/>
              </a:xfrm>
            </p:grpSpPr>
            <p:sp>
              <p:nvSpPr>
                <p:cNvPr id="22630" name="Line 116"/>
                <p:cNvSpPr>
                  <a:spLocks noChangeShapeType="1"/>
                </p:cNvSpPr>
                <p:nvPr/>
              </p:nvSpPr>
              <p:spPr bwMode="auto">
                <a:xfrm>
                  <a:off x="4347" y="3622"/>
                  <a:ext cx="25" cy="1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2631" name="Line 117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4371" y="3622"/>
                  <a:ext cx="25" cy="1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22554" name="Group 118"/>
          <p:cNvGrpSpPr>
            <a:grpSpLocks/>
          </p:cNvGrpSpPr>
          <p:nvPr/>
        </p:nvGrpSpPr>
        <p:grpSpPr bwMode="auto">
          <a:xfrm>
            <a:off x="8274050" y="4295775"/>
            <a:ext cx="1006475" cy="700088"/>
            <a:chOff x="2172" y="3160"/>
            <a:chExt cx="635" cy="441"/>
          </a:xfrm>
        </p:grpSpPr>
        <p:sp>
          <p:nvSpPr>
            <p:cNvPr id="22616" name="Freeform 98"/>
            <p:cNvSpPr>
              <a:spLocks/>
            </p:cNvSpPr>
            <p:nvPr/>
          </p:nvSpPr>
          <p:spPr bwMode="auto">
            <a:xfrm rot="3391613">
              <a:off x="2271" y="3064"/>
              <a:ext cx="438" cy="635"/>
            </a:xfrm>
            <a:custGeom>
              <a:avLst/>
              <a:gdLst>
                <a:gd name="T0" fmla="*/ 459005 w 655"/>
                <a:gd name="T1" fmla="*/ 2147483647 h 534"/>
                <a:gd name="T2" fmla="*/ 459005 w 655"/>
                <a:gd name="T3" fmla="*/ 2147483647 h 534"/>
                <a:gd name="T4" fmla="*/ 459005 w 655"/>
                <a:gd name="T5" fmla="*/ 2147483647 h 534"/>
                <a:gd name="T6" fmla="*/ 459005 w 655"/>
                <a:gd name="T7" fmla="*/ 2147483647 h 534"/>
                <a:gd name="T8" fmla="*/ 459005 w 655"/>
                <a:gd name="T9" fmla="*/ 2147483647 h 534"/>
                <a:gd name="T10" fmla="*/ 459005 w 655"/>
                <a:gd name="T11" fmla="*/ 2147483647 h 534"/>
                <a:gd name="T12" fmla="*/ 459005 w 655"/>
                <a:gd name="T13" fmla="*/ 2147483647 h 534"/>
                <a:gd name="T14" fmla="*/ 459005 w 655"/>
                <a:gd name="T15" fmla="*/ 2147483647 h 534"/>
                <a:gd name="T16" fmla="*/ 459005 w 655"/>
                <a:gd name="T17" fmla="*/ 2147483647 h 534"/>
                <a:gd name="T18" fmla="*/ 459005 w 655"/>
                <a:gd name="T19" fmla="*/ 2147483647 h 534"/>
                <a:gd name="T20" fmla="*/ 459005 w 655"/>
                <a:gd name="T21" fmla="*/ 2147483647 h 534"/>
                <a:gd name="T22" fmla="*/ 459005 w 655"/>
                <a:gd name="T23" fmla="*/ 2147483647 h 534"/>
                <a:gd name="T24" fmla="*/ 459005 w 655"/>
                <a:gd name="T25" fmla="*/ 2147483647 h 534"/>
                <a:gd name="T26" fmla="*/ 459005 w 655"/>
                <a:gd name="T27" fmla="*/ 2147483647 h 534"/>
                <a:gd name="T28" fmla="*/ 459005 w 655"/>
                <a:gd name="T29" fmla="*/ 2147483647 h 534"/>
                <a:gd name="T30" fmla="*/ 459005 w 655"/>
                <a:gd name="T31" fmla="*/ 2147483647 h 534"/>
                <a:gd name="T32" fmla="*/ 459005 w 655"/>
                <a:gd name="T33" fmla="*/ 0 h 534"/>
                <a:gd name="T34" fmla="*/ 459005 w 655"/>
                <a:gd name="T35" fmla="*/ 2147483647 h 53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55"/>
                <a:gd name="T55" fmla="*/ 0 h 534"/>
                <a:gd name="T56" fmla="*/ 655 w 655"/>
                <a:gd name="T57" fmla="*/ 534 h 53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55" h="534">
                  <a:moveTo>
                    <a:pt x="319" y="48"/>
                  </a:moveTo>
                  <a:cubicBezTo>
                    <a:pt x="281" y="54"/>
                    <a:pt x="237" y="68"/>
                    <a:pt x="205" y="90"/>
                  </a:cubicBezTo>
                  <a:cubicBezTo>
                    <a:pt x="175" y="135"/>
                    <a:pt x="116" y="149"/>
                    <a:pt x="85" y="192"/>
                  </a:cubicBezTo>
                  <a:cubicBezTo>
                    <a:pt x="67" y="217"/>
                    <a:pt x="75" y="234"/>
                    <a:pt x="49" y="252"/>
                  </a:cubicBezTo>
                  <a:cubicBezTo>
                    <a:pt x="32" y="277"/>
                    <a:pt x="26" y="307"/>
                    <a:pt x="19" y="336"/>
                  </a:cubicBezTo>
                  <a:cubicBezTo>
                    <a:pt x="21" y="380"/>
                    <a:pt x="0" y="437"/>
                    <a:pt x="31" y="468"/>
                  </a:cubicBezTo>
                  <a:cubicBezTo>
                    <a:pt x="40" y="477"/>
                    <a:pt x="89" y="516"/>
                    <a:pt x="103" y="522"/>
                  </a:cubicBezTo>
                  <a:cubicBezTo>
                    <a:pt x="115" y="527"/>
                    <a:pt x="139" y="534"/>
                    <a:pt x="139" y="534"/>
                  </a:cubicBezTo>
                  <a:cubicBezTo>
                    <a:pt x="177" y="530"/>
                    <a:pt x="200" y="525"/>
                    <a:pt x="235" y="516"/>
                  </a:cubicBezTo>
                  <a:cubicBezTo>
                    <a:pt x="259" y="500"/>
                    <a:pt x="285" y="493"/>
                    <a:pt x="313" y="486"/>
                  </a:cubicBezTo>
                  <a:cubicBezTo>
                    <a:pt x="375" y="449"/>
                    <a:pt x="442" y="437"/>
                    <a:pt x="511" y="414"/>
                  </a:cubicBezTo>
                  <a:cubicBezTo>
                    <a:pt x="527" y="409"/>
                    <a:pt x="579" y="375"/>
                    <a:pt x="601" y="366"/>
                  </a:cubicBezTo>
                  <a:cubicBezTo>
                    <a:pt x="618" y="344"/>
                    <a:pt x="624" y="325"/>
                    <a:pt x="643" y="306"/>
                  </a:cubicBezTo>
                  <a:cubicBezTo>
                    <a:pt x="646" y="286"/>
                    <a:pt x="655" y="266"/>
                    <a:pt x="655" y="246"/>
                  </a:cubicBezTo>
                  <a:cubicBezTo>
                    <a:pt x="655" y="209"/>
                    <a:pt x="611" y="121"/>
                    <a:pt x="571" y="108"/>
                  </a:cubicBezTo>
                  <a:cubicBezTo>
                    <a:pt x="549" y="86"/>
                    <a:pt x="535" y="52"/>
                    <a:pt x="505" y="42"/>
                  </a:cubicBezTo>
                  <a:cubicBezTo>
                    <a:pt x="486" y="14"/>
                    <a:pt x="467" y="22"/>
                    <a:pt x="445" y="0"/>
                  </a:cubicBezTo>
                  <a:lnTo>
                    <a:pt x="319" y="48"/>
                  </a:lnTo>
                  <a:close/>
                </a:path>
              </a:pathLst>
            </a:custGeom>
            <a:solidFill>
              <a:srgbClr val="FFFF00">
                <a:alpha val="30196"/>
              </a:srgbClr>
            </a:solidFill>
            <a:ln w="9525">
              <a:solidFill>
                <a:srgbClr val="FFC000"/>
              </a:solidFill>
              <a:round/>
              <a:headEnd/>
              <a:tailEnd/>
            </a:ln>
          </p:spPr>
          <p:txBody>
            <a:bodyPr lIns="127896" tIns="63952" rIns="127896" bIns="63952"/>
            <a:lstStyle/>
            <a:p>
              <a:endParaRPr lang="ru-RU"/>
            </a:p>
          </p:txBody>
        </p:sp>
        <p:sp>
          <p:nvSpPr>
            <p:cNvPr id="22617" name="Oval 274"/>
            <p:cNvSpPr>
              <a:spLocks noChangeArrowheads="1"/>
            </p:cNvSpPr>
            <p:nvPr/>
          </p:nvSpPr>
          <p:spPr bwMode="auto">
            <a:xfrm>
              <a:off x="2354" y="3432"/>
              <a:ext cx="180" cy="147"/>
            </a:xfrm>
            <a:prstGeom prst="ellipse">
              <a:avLst/>
            </a:prstGeom>
            <a:solidFill>
              <a:srgbClr val="C00122"/>
            </a:solidFill>
            <a:ln w="50800">
              <a:solidFill>
                <a:srgbClr val="FAFD00"/>
              </a:solidFill>
              <a:round/>
              <a:headEnd/>
              <a:tailEnd/>
            </a:ln>
          </p:spPr>
          <p:txBody>
            <a:bodyPr wrap="none" lIns="91003" tIns="45501" rIns="91003" bIns="45501" anchor="ctr"/>
            <a:lstStyle/>
            <a:p>
              <a:pPr defTabSz="912813" eaLnBrk="0" hangingPunct="0"/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22618" name="Group 121"/>
            <p:cNvGrpSpPr>
              <a:grpSpLocks/>
            </p:cNvGrpSpPr>
            <p:nvPr/>
          </p:nvGrpSpPr>
          <p:grpSpPr bwMode="auto">
            <a:xfrm>
              <a:off x="2399" y="3160"/>
              <a:ext cx="273" cy="272"/>
              <a:chOff x="4305" y="3554"/>
              <a:chExt cx="135" cy="117"/>
            </a:xfrm>
          </p:grpSpPr>
          <p:sp>
            <p:nvSpPr>
              <p:cNvPr id="22619" name="AutoShape 122"/>
              <p:cNvSpPr>
                <a:spLocks noChangeArrowheads="1"/>
              </p:cNvSpPr>
              <p:nvPr/>
            </p:nvSpPr>
            <p:spPr bwMode="auto">
              <a:xfrm>
                <a:off x="4305" y="3554"/>
                <a:ext cx="135" cy="117"/>
              </a:xfrm>
              <a:prstGeom prst="triangle">
                <a:avLst>
                  <a:gd name="adj" fmla="val 50000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1081" tIns="45541" rIns="91081" bIns="45541" anchor="ctr"/>
              <a:lstStyle/>
              <a:p>
                <a:pPr defTabSz="912813"/>
                <a:endParaRPr lang="ru-RU"/>
              </a:p>
            </p:txBody>
          </p:sp>
          <p:sp>
            <p:nvSpPr>
              <p:cNvPr id="22620" name="Oval 123"/>
              <p:cNvSpPr>
                <a:spLocks noChangeArrowheads="1"/>
              </p:cNvSpPr>
              <p:nvPr/>
            </p:nvSpPr>
            <p:spPr bwMode="auto">
              <a:xfrm>
                <a:off x="4350" y="3626"/>
                <a:ext cx="45" cy="45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91081" tIns="45541" rIns="91081" bIns="45541" anchor="ctr"/>
              <a:lstStyle/>
              <a:p>
                <a:pPr defTabSz="912813"/>
                <a:endParaRPr lang="ru-RU"/>
              </a:p>
            </p:txBody>
          </p:sp>
          <p:grpSp>
            <p:nvGrpSpPr>
              <p:cNvPr id="22621" name="Group 124"/>
              <p:cNvGrpSpPr>
                <a:grpSpLocks/>
              </p:cNvGrpSpPr>
              <p:nvPr/>
            </p:nvGrpSpPr>
            <p:grpSpPr bwMode="auto">
              <a:xfrm>
                <a:off x="4348" y="3622"/>
                <a:ext cx="49" cy="12"/>
                <a:chOff x="4347" y="3622"/>
                <a:chExt cx="49" cy="12"/>
              </a:xfrm>
            </p:grpSpPr>
            <p:sp>
              <p:nvSpPr>
                <p:cNvPr id="22622" name="Line 125"/>
                <p:cNvSpPr>
                  <a:spLocks noChangeShapeType="1"/>
                </p:cNvSpPr>
                <p:nvPr/>
              </p:nvSpPr>
              <p:spPr bwMode="auto">
                <a:xfrm>
                  <a:off x="4347" y="3622"/>
                  <a:ext cx="25" cy="1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2623" name="Line 126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4371" y="3622"/>
                  <a:ext cx="25" cy="1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22555" name="Group 127"/>
          <p:cNvGrpSpPr>
            <a:grpSpLocks/>
          </p:cNvGrpSpPr>
          <p:nvPr/>
        </p:nvGrpSpPr>
        <p:grpSpPr bwMode="auto">
          <a:xfrm>
            <a:off x="5176838" y="4295775"/>
            <a:ext cx="1008062" cy="700088"/>
            <a:chOff x="2172" y="3160"/>
            <a:chExt cx="635" cy="441"/>
          </a:xfrm>
        </p:grpSpPr>
        <p:sp>
          <p:nvSpPr>
            <p:cNvPr id="22608" name="Freeform 98"/>
            <p:cNvSpPr>
              <a:spLocks/>
            </p:cNvSpPr>
            <p:nvPr/>
          </p:nvSpPr>
          <p:spPr bwMode="auto">
            <a:xfrm rot="3391613">
              <a:off x="2271" y="3064"/>
              <a:ext cx="438" cy="635"/>
            </a:xfrm>
            <a:custGeom>
              <a:avLst/>
              <a:gdLst>
                <a:gd name="T0" fmla="*/ 459005 w 655"/>
                <a:gd name="T1" fmla="*/ 2147483647 h 534"/>
                <a:gd name="T2" fmla="*/ 459005 w 655"/>
                <a:gd name="T3" fmla="*/ 2147483647 h 534"/>
                <a:gd name="T4" fmla="*/ 459005 w 655"/>
                <a:gd name="T5" fmla="*/ 2147483647 h 534"/>
                <a:gd name="T6" fmla="*/ 459005 w 655"/>
                <a:gd name="T7" fmla="*/ 2147483647 h 534"/>
                <a:gd name="T8" fmla="*/ 459005 w 655"/>
                <a:gd name="T9" fmla="*/ 2147483647 h 534"/>
                <a:gd name="T10" fmla="*/ 459005 w 655"/>
                <a:gd name="T11" fmla="*/ 2147483647 h 534"/>
                <a:gd name="T12" fmla="*/ 459005 w 655"/>
                <a:gd name="T13" fmla="*/ 2147483647 h 534"/>
                <a:gd name="T14" fmla="*/ 459005 w 655"/>
                <a:gd name="T15" fmla="*/ 2147483647 h 534"/>
                <a:gd name="T16" fmla="*/ 459005 w 655"/>
                <a:gd name="T17" fmla="*/ 2147483647 h 534"/>
                <a:gd name="T18" fmla="*/ 459005 w 655"/>
                <a:gd name="T19" fmla="*/ 2147483647 h 534"/>
                <a:gd name="T20" fmla="*/ 459005 w 655"/>
                <a:gd name="T21" fmla="*/ 2147483647 h 534"/>
                <a:gd name="T22" fmla="*/ 459005 w 655"/>
                <a:gd name="T23" fmla="*/ 2147483647 h 534"/>
                <a:gd name="T24" fmla="*/ 459005 w 655"/>
                <a:gd name="T25" fmla="*/ 2147483647 h 534"/>
                <a:gd name="T26" fmla="*/ 459005 w 655"/>
                <a:gd name="T27" fmla="*/ 2147483647 h 534"/>
                <a:gd name="T28" fmla="*/ 459005 w 655"/>
                <a:gd name="T29" fmla="*/ 2147483647 h 534"/>
                <a:gd name="T30" fmla="*/ 459005 w 655"/>
                <a:gd name="T31" fmla="*/ 2147483647 h 534"/>
                <a:gd name="T32" fmla="*/ 459005 w 655"/>
                <a:gd name="T33" fmla="*/ 0 h 534"/>
                <a:gd name="T34" fmla="*/ 459005 w 655"/>
                <a:gd name="T35" fmla="*/ 2147483647 h 53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55"/>
                <a:gd name="T55" fmla="*/ 0 h 534"/>
                <a:gd name="T56" fmla="*/ 655 w 655"/>
                <a:gd name="T57" fmla="*/ 534 h 53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55" h="534">
                  <a:moveTo>
                    <a:pt x="319" y="48"/>
                  </a:moveTo>
                  <a:cubicBezTo>
                    <a:pt x="281" y="54"/>
                    <a:pt x="237" y="68"/>
                    <a:pt x="205" y="90"/>
                  </a:cubicBezTo>
                  <a:cubicBezTo>
                    <a:pt x="175" y="135"/>
                    <a:pt x="116" y="149"/>
                    <a:pt x="85" y="192"/>
                  </a:cubicBezTo>
                  <a:cubicBezTo>
                    <a:pt x="67" y="217"/>
                    <a:pt x="75" y="234"/>
                    <a:pt x="49" y="252"/>
                  </a:cubicBezTo>
                  <a:cubicBezTo>
                    <a:pt x="32" y="277"/>
                    <a:pt x="26" y="307"/>
                    <a:pt x="19" y="336"/>
                  </a:cubicBezTo>
                  <a:cubicBezTo>
                    <a:pt x="21" y="380"/>
                    <a:pt x="0" y="437"/>
                    <a:pt x="31" y="468"/>
                  </a:cubicBezTo>
                  <a:cubicBezTo>
                    <a:pt x="40" y="477"/>
                    <a:pt x="89" y="516"/>
                    <a:pt x="103" y="522"/>
                  </a:cubicBezTo>
                  <a:cubicBezTo>
                    <a:pt x="115" y="527"/>
                    <a:pt x="139" y="534"/>
                    <a:pt x="139" y="534"/>
                  </a:cubicBezTo>
                  <a:cubicBezTo>
                    <a:pt x="177" y="530"/>
                    <a:pt x="200" y="525"/>
                    <a:pt x="235" y="516"/>
                  </a:cubicBezTo>
                  <a:cubicBezTo>
                    <a:pt x="259" y="500"/>
                    <a:pt x="285" y="493"/>
                    <a:pt x="313" y="486"/>
                  </a:cubicBezTo>
                  <a:cubicBezTo>
                    <a:pt x="375" y="449"/>
                    <a:pt x="442" y="437"/>
                    <a:pt x="511" y="414"/>
                  </a:cubicBezTo>
                  <a:cubicBezTo>
                    <a:pt x="527" y="409"/>
                    <a:pt x="579" y="375"/>
                    <a:pt x="601" y="366"/>
                  </a:cubicBezTo>
                  <a:cubicBezTo>
                    <a:pt x="618" y="344"/>
                    <a:pt x="624" y="325"/>
                    <a:pt x="643" y="306"/>
                  </a:cubicBezTo>
                  <a:cubicBezTo>
                    <a:pt x="646" y="286"/>
                    <a:pt x="655" y="266"/>
                    <a:pt x="655" y="246"/>
                  </a:cubicBezTo>
                  <a:cubicBezTo>
                    <a:pt x="655" y="209"/>
                    <a:pt x="611" y="121"/>
                    <a:pt x="571" y="108"/>
                  </a:cubicBezTo>
                  <a:cubicBezTo>
                    <a:pt x="549" y="86"/>
                    <a:pt x="535" y="52"/>
                    <a:pt x="505" y="42"/>
                  </a:cubicBezTo>
                  <a:cubicBezTo>
                    <a:pt x="486" y="14"/>
                    <a:pt x="467" y="22"/>
                    <a:pt x="445" y="0"/>
                  </a:cubicBezTo>
                  <a:lnTo>
                    <a:pt x="319" y="48"/>
                  </a:lnTo>
                  <a:close/>
                </a:path>
              </a:pathLst>
            </a:custGeom>
            <a:solidFill>
              <a:srgbClr val="FFFF00">
                <a:alpha val="30196"/>
              </a:srgbClr>
            </a:solidFill>
            <a:ln w="9525">
              <a:solidFill>
                <a:srgbClr val="FFC000"/>
              </a:solidFill>
              <a:round/>
              <a:headEnd/>
              <a:tailEnd/>
            </a:ln>
          </p:spPr>
          <p:txBody>
            <a:bodyPr lIns="127896" tIns="63952" rIns="127896" bIns="63952"/>
            <a:lstStyle/>
            <a:p>
              <a:endParaRPr lang="ru-RU"/>
            </a:p>
          </p:txBody>
        </p:sp>
        <p:sp>
          <p:nvSpPr>
            <p:cNvPr id="22609" name="Oval 274"/>
            <p:cNvSpPr>
              <a:spLocks noChangeArrowheads="1"/>
            </p:cNvSpPr>
            <p:nvPr/>
          </p:nvSpPr>
          <p:spPr bwMode="auto">
            <a:xfrm>
              <a:off x="2354" y="3432"/>
              <a:ext cx="180" cy="147"/>
            </a:xfrm>
            <a:prstGeom prst="ellipse">
              <a:avLst/>
            </a:prstGeom>
            <a:solidFill>
              <a:srgbClr val="C00122"/>
            </a:solidFill>
            <a:ln w="50800">
              <a:solidFill>
                <a:srgbClr val="FAFD00"/>
              </a:solidFill>
              <a:round/>
              <a:headEnd/>
              <a:tailEnd/>
            </a:ln>
          </p:spPr>
          <p:txBody>
            <a:bodyPr wrap="none" lIns="91003" tIns="45501" rIns="91003" bIns="45501" anchor="ctr"/>
            <a:lstStyle/>
            <a:p>
              <a:pPr defTabSz="912813" eaLnBrk="0" hangingPunct="0"/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22610" name="Group 130"/>
            <p:cNvGrpSpPr>
              <a:grpSpLocks/>
            </p:cNvGrpSpPr>
            <p:nvPr/>
          </p:nvGrpSpPr>
          <p:grpSpPr bwMode="auto">
            <a:xfrm>
              <a:off x="2399" y="3160"/>
              <a:ext cx="273" cy="272"/>
              <a:chOff x="4305" y="3554"/>
              <a:chExt cx="135" cy="117"/>
            </a:xfrm>
          </p:grpSpPr>
          <p:sp>
            <p:nvSpPr>
              <p:cNvPr id="22611" name="AutoShape 131"/>
              <p:cNvSpPr>
                <a:spLocks noChangeArrowheads="1"/>
              </p:cNvSpPr>
              <p:nvPr/>
            </p:nvSpPr>
            <p:spPr bwMode="auto">
              <a:xfrm>
                <a:off x="4305" y="3554"/>
                <a:ext cx="135" cy="117"/>
              </a:xfrm>
              <a:prstGeom prst="triangle">
                <a:avLst>
                  <a:gd name="adj" fmla="val 50000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1081" tIns="45541" rIns="91081" bIns="45541" anchor="ctr"/>
              <a:lstStyle/>
              <a:p>
                <a:pPr defTabSz="912813"/>
                <a:endParaRPr lang="ru-RU"/>
              </a:p>
            </p:txBody>
          </p:sp>
          <p:sp>
            <p:nvSpPr>
              <p:cNvPr id="22612" name="Oval 132"/>
              <p:cNvSpPr>
                <a:spLocks noChangeArrowheads="1"/>
              </p:cNvSpPr>
              <p:nvPr/>
            </p:nvSpPr>
            <p:spPr bwMode="auto">
              <a:xfrm>
                <a:off x="4350" y="3626"/>
                <a:ext cx="45" cy="45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91081" tIns="45541" rIns="91081" bIns="45541" anchor="ctr"/>
              <a:lstStyle/>
              <a:p>
                <a:pPr defTabSz="912813"/>
                <a:endParaRPr lang="ru-RU"/>
              </a:p>
            </p:txBody>
          </p:sp>
          <p:grpSp>
            <p:nvGrpSpPr>
              <p:cNvPr id="22613" name="Group 133"/>
              <p:cNvGrpSpPr>
                <a:grpSpLocks/>
              </p:cNvGrpSpPr>
              <p:nvPr/>
            </p:nvGrpSpPr>
            <p:grpSpPr bwMode="auto">
              <a:xfrm>
                <a:off x="4348" y="3622"/>
                <a:ext cx="49" cy="12"/>
                <a:chOff x="4347" y="3622"/>
                <a:chExt cx="49" cy="12"/>
              </a:xfrm>
            </p:grpSpPr>
            <p:sp>
              <p:nvSpPr>
                <p:cNvPr id="22614" name="Line 134"/>
                <p:cNvSpPr>
                  <a:spLocks noChangeShapeType="1"/>
                </p:cNvSpPr>
                <p:nvPr/>
              </p:nvSpPr>
              <p:spPr bwMode="auto">
                <a:xfrm>
                  <a:off x="4347" y="3622"/>
                  <a:ext cx="25" cy="1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2615" name="Line 135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4371" y="3622"/>
                  <a:ext cx="25" cy="1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22556" name="Group 136"/>
          <p:cNvGrpSpPr>
            <a:grpSpLocks/>
          </p:cNvGrpSpPr>
          <p:nvPr/>
        </p:nvGrpSpPr>
        <p:grpSpPr bwMode="auto">
          <a:xfrm>
            <a:off x="7478713" y="7680325"/>
            <a:ext cx="1009650" cy="700088"/>
            <a:chOff x="2172" y="3160"/>
            <a:chExt cx="635" cy="441"/>
          </a:xfrm>
        </p:grpSpPr>
        <p:sp>
          <p:nvSpPr>
            <p:cNvPr id="22600" name="Freeform 98"/>
            <p:cNvSpPr>
              <a:spLocks/>
            </p:cNvSpPr>
            <p:nvPr/>
          </p:nvSpPr>
          <p:spPr bwMode="auto">
            <a:xfrm rot="3391613">
              <a:off x="2271" y="3064"/>
              <a:ext cx="438" cy="635"/>
            </a:xfrm>
            <a:custGeom>
              <a:avLst/>
              <a:gdLst>
                <a:gd name="T0" fmla="*/ 459005 w 655"/>
                <a:gd name="T1" fmla="*/ 2147483647 h 534"/>
                <a:gd name="T2" fmla="*/ 459005 w 655"/>
                <a:gd name="T3" fmla="*/ 2147483647 h 534"/>
                <a:gd name="T4" fmla="*/ 459005 w 655"/>
                <a:gd name="T5" fmla="*/ 2147483647 h 534"/>
                <a:gd name="T6" fmla="*/ 459005 w 655"/>
                <a:gd name="T7" fmla="*/ 2147483647 h 534"/>
                <a:gd name="T8" fmla="*/ 459005 w 655"/>
                <a:gd name="T9" fmla="*/ 2147483647 h 534"/>
                <a:gd name="T10" fmla="*/ 459005 w 655"/>
                <a:gd name="T11" fmla="*/ 2147483647 h 534"/>
                <a:gd name="T12" fmla="*/ 459005 w 655"/>
                <a:gd name="T13" fmla="*/ 2147483647 h 534"/>
                <a:gd name="T14" fmla="*/ 459005 w 655"/>
                <a:gd name="T15" fmla="*/ 2147483647 h 534"/>
                <a:gd name="T16" fmla="*/ 459005 w 655"/>
                <a:gd name="T17" fmla="*/ 2147483647 h 534"/>
                <a:gd name="T18" fmla="*/ 459005 w 655"/>
                <a:gd name="T19" fmla="*/ 2147483647 h 534"/>
                <a:gd name="T20" fmla="*/ 459005 w 655"/>
                <a:gd name="T21" fmla="*/ 2147483647 h 534"/>
                <a:gd name="T22" fmla="*/ 459005 w 655"/>
                <a:gd name="T23" fmla="*/ 2147483647 h 534"/>
                <a:gd name="T24" fmla="*/ 459005 w 655"/>
                <a:gd name="T25" fmla="*/ 2147483647 h 534"/>
                <a:gd name="T26" fmla="*/ 459005 w 655"/>
                <a:gd name="T27" fmla="*/ 2147483647 h 534"/>
                <a:gd name="T28" fmla="*/ 459005 w 655"/>
                <a:gd name="T29" fmla="*/ 2147483647 h 534"/>
                <a:gd name="T30" fmla="*/ 459005 w 655"/>
                <a:gd name="T31" fmla="*/ 2147483647 h 534"/>
                <a:gd name="T32" fmla="*/ 459005 w 655"/>
                <a:gd name="T33" fmla="*/ 0 h 534"/>
                <a:gd name="T34" fmla="*/ 459005 w 655"/>
                <a:gd name="T35" fmla="*/ 2147483647 h 53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55"/>
                <a:gd name="T55" fmla="*/ 0 h 534"/>
                <a:gd name="T56" fmla="*/ 655 w 655"/>
                <a:gd name="T57" fmla="*/ 534 h 53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55" h="534">
                  <a:moveTo>
                    <a:pt x="319" y="48"/>
                  </a:moveTo>
                  <a:cubicBezTo>
                    <a:pt x="281" y="54"/>
                    <a:pt x="237" y="68"/>
                    <a:pt x="205" y="90"/>
                  </a:cubicBezTo>
                  <a:cubicBezTo>
                    <a:pt x="175" y="135"/>
                    <a:pt x="116" y="149"/>
                    <a:pt x="85" y="192"/>
                  </a:cubicBezTo>
                  <a:cubicBezTo>
                    <a:pt x="67" y="217"/>
                    <a:pt x="75" y="234"/>
                    <a:pt x="49" y="252"/>
                  </a:cubicBezTo>
                  <a:cubicBezTo>
                    <a:pt x="32" y="277"/>
                    <a:pt x="26" y="307"/>
                    <a:pt x="19" y="336"/>
                  </a:cubicBezTo>
                  <a:cubicBezTo>
                    <a:pt x="21" y="380"/>
                    <a:pt x="0" y="437"/>
                    <a:pt x="31" y="468"/>
                  </a:cubicBezTo>
                  <a:cubicBezTo>
                    <a:pt x="40" y="477"/>
                    <a:pt x="89" y="516"/>
                    <a:pt x="103" y="522"/>
                  </a:cubicBezTo>
                  <a:cubicBezTo>
                    <a:pt x="115" y="527"/>
                    <a:pt x="139" y="534"/>
                    <a:pt x="139" y="534"/>
                  </a:cubicBezTo>
                  <a:cubicBezTo>
                    <a:pt x="177" y="530"/>
                    <a:pt x="200" y="525"/>
                    <a:pt x="235" y="516"/>
                  </a:cubicBezTo>
                  <a:cubicBezTo>
                    <a:pt x="259" y="500"/>
                    <a:pt x="285" y="493"/>
                    <a:pt x="313" y="486"/>
                  </a:cubicBezTo>
                  <a:cubicBezTo>
                    <a:pt x="375" y="449"/>
                    <a:pt x="442" y="437"/>
                    <a:pt x="511" y="414"/>
                  </a:cubicBezTo>
                  <a:cubicBezTo>
                    <a:pt x="527" y="409"/>
                    <a:pt x="579" y="375"/>
                    <a:pt x="601" y="366"/>
                  </a:cubicBezTo>
                  <a:cubicBezTo>
                    <a:pt x="618" y="344"/>
                    <a:pt x="624" y="325"/>
                    <a:pt x="643" y="306"/>
                  </a:cubicBezTo>
                  <a:cubicBezTo>
                    <a:pt x="646" y="286"/>
                    <a:pt x="655" y="266"/>
                    <a:pt x="655" y="246"/>
                  </a:cubicBezTo>
                  <a:cubicBezTo>
                    <a:pt x="655" y="209"/>
                    <a:pt x="611" y="121"/>
                    <a:pt x="571" y="108"/>
                  </a:cubicBezTo>
                  <a:cubicBezTo>
                    <a:pt x="549" y="86"/>
                    <a:pt x="535" y="52"/>
                    <a:pt x="505" y="42"/>
                  </a:cubicBezTo>
                  <a:cubicBezTo>
                    <a:pt x="486" y="14"/>
                    <a:pt x="467" y="22"/>
                    <a:pt x="445" y="0"/>
                  </a:cubicBezTo>
                  <a:lnTo>
                    <a:pt x="319" y="48"/>
                  </a:lnTo>
                  <a:close/>
                </a:path>
              </a:pathLst>
            </a:custGeom>
            <a:solidFill>
              <a:srgbClr val="FFFF00">
                <a:alpha val="30196"/>
              </a:srgbClr>
            </a:solidFill>
            <a:ln w="9525">
              <a:solidFill>
                <a:srgbClr val="FFC000"/>
              </a:solidFill>
              <a:round/>
              <a:headEnd/>
              <a:tailEnd/>
            </a:ln>
          </p:spPr>
          <p:txBody>
            <a:bodyPr lIns="127896" tIns="63952" rIns="127896" bIns="63952"/>
            <a:lstStyle/>
            <a:p>
              <a:endParaRPr lang="ru-RU"/>
            </a:p>
          </p:txBody>
        </p:sp>
        <p:sp>
          <p:nvSpPr>
            <p:cNvPr id="22601" name="Oval 274"/>
            <p:cNvSpPr>
              <a:spLocks noChangeArrowheads="1"/>
            </p:cNvSpPr>
            <p:nvPr/>
          </p:nvSpPr>
          <p:spPr bwMode="auto">
            <a:xfrm>
              <a:off x="2354" y="3432"/>
              <a:ext cx="180" cy="147"/>
            </a:xfrm>
            <a:prstGeom prst="ellipse">
              <a:avLst/>
            </a:prstGeom>
            <a:solidFill>
              <a:srgbClr val="C00122"/>
            </a:solidFill>
            <a:ln w="50800">
              <a:solidFill>
                <a:srgbClr val="FAFD00"/>
              </a:solidFill>
              <a:round/>
              <a:headEnd/>
              <a:tailEnd/>
            </a:ln>
          </p:spPr>
          <p:txBody>
            <a:bodyPr wrap="none" lIns="91003" tIns="45501" rIns="91003" bIns="45501" anchor="ctr"/>
            <a:lstStyle/>
            <a:p>
              <a:pPr defTabSz="912813" eaLnBrk="0" hangingPunct="0"/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22602" name="Group 139"/>
            <p:cNvGrpSpPr>
              <a:grpSpLocks/>
            </p:cNvGrpSpPr>
            <p:nvPr/>
          </p:nvGrpSpPr>
          <p:grpSpPr bwMode="auto">
            <a:xfrm>
              <a:off x="2399" y="3160"/>
              <a:ext cx="273" cy="272"/>
              <a:chOff x="4305" y="3554"/>
              <a:chExt cx="135" cy="117"/>
            </a:xfrm>
          </p:grpSpPr>
          <p:sp>
            <p:nvSpPr>
              <p:cNvPr id="22603" name="AutoShape 140"/>
              <p:cNvSpPr>
                <a:spLocks noChangeArrowheads="1"/>
              </p:cNvSpPr>
              <p:nvPr/>
            </p:nvSpPr>
            <p:spPr bwMode="auto">
              <a:xfrm>
                <a:off x="4305" y="3554"/>
                <a:ext cx="135" cy="117"/>
              </a:xfrm>
              <a:prstGeom prst="triangle">
                <a:avLst>
                  <a:gd name="adj" fmla="val 50000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1081" tIns="45541" rIns="91081" bIns="45541" anchor="ctr"/>
              <a:lstStyle/>
              <a:p>
                <a:pPr defTabSz="912813"/>
                <a:endParaRPr lang="ru-RU"/>
              </a:p>
            </p:txBody>
          </p:sp>
          <p:sp>
            <p:nvSpPr>
              <p:cNvPr id="22604" name="Oval 141"/>
              <p:cNvSpPr>
                <a:spLocks noChangeArrowheads="1"/>
              </p:cNvSpPr>
              <p:nvPr/>
            </p:nvSpPr>
            <p:spPr bwMode="auto">
              <a:xfrm>
                <a:off x="4350" y="3626"/>
                <a:ext cx="45" cy="45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91081" tIns="45541" rIns="91081" bIns="45541" anchor="ctr"/>
              <a:lstStyle/>
              <a:p>
                <a:pPr defTabSz="912813"/>
                <a:endParaRPr lang="ru-RU"/>
              </a:p>
            </p:txBody>
          </p:sp>
          <p:grpSp>
            <p:nvGrpSpPr>
              <p:cNvPr id="22605" name="Group 142"/>
              <p:cNvGrpSpPr>
                <a:grpSpLocks/>
              </p:cNvGrpSpPr>
              <p:nvPr/>
            </p:nvGrpSpPr>
            <p:grpSpPr bwMode="auto">
              <a:xfrm>
                <a:off x="4348" y="3622"/>
                <a:ext cx="49" cy="12"/>
                <a:chOff x="4347" y="3622"/>
                <a:chExt cx="49" cy="12"/>
              </a:xfrm>
            </p:grpSpPr>
            <p:sp>
              <p:nvSpPr>
                <p:cNvPr id="22606" name="Line 143"/>
                <p:cNvSpPr>
                  <a:spLocks noChangeShapeType="1"/>
                </p:cNvSpPr>
                <p:nvPr/>
              </p:nvSpPr>
              <p:spPr bwMode="auto">
                <a:xfrm>
                  <a:off x="4347" y="3622"/>
                  <a:ext cx="25" cy="1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2607" name="Line 144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4371" y="3622"/>
                  <a:ext cx="25" cy="1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22557" name="Group 145"/>
          <p:cNvGrpSpPr>
            <a:grpSpLocks/>
          </p:cNvGrpSpPr>
          <p:nvPr/>
        </p:nvGrpSpPr>
        <p:grpSpPr bwMode="auto">
          <a:xfrm>
            <a:off x="6256338" y="8472488"/>
            <a:ext cx="1009650" cy="700087"/>
            <a:chOff x="2172" y="3160"/>
            <a:chExt cx="635" cy="441"/>
          </a:xfrm>
        </p:grpSpPr>
        <p:sp>
          <p:nvSpPr>
            <p:cNvPr id="22592" name="Freeform 98"/>
            <p:cNvSpPr>
              <a:spLocks/>
            </p:cNvSpPr>
            <p:nvPr/>
          </p:nvSpPr>
          <p:spPr bwMode="auto">
            <a:xfrm rot="3391613">
              <a:off x="2271" y="3064"/>
              <a:ext cx="438" cy="635"/>
            </a:xfrm>
            <a:custGeom>
              <a:avLst/>
              <a:gdLst>
                <a:gd name="T0" fmla="*/ 459005 w 655"/>
                <a:gd name="T1" fmla="*/ 2147483647 h 534"/>
                <a:gd name="T2" fmla="*/ 459005 w 655"/>
                <a:gd name="T3" fmla="*/ 2147483647 h 534"/>
                <a:gd name="T4" fmla="*/ 459005 w 655"/>
                <a:gd name="T5" fmla="*/ 2147483647 h 534"/>
                <a:gd name="T6" fmla="*/ 459005 w 655"/>
                <a:gd name="T7" fmla="*/ 2147483647 h 534"/>
                <a:gd name="T8" fmla="*/ 459005 w 655"/>
                <a:gd name="T9" fmla="*/ 2147483647 h 534"/>
                <a:gd name="T10" fmla="*/ 459005 w 655"/>
                <a:gd name="T11" fmla="*/ 2147483647 h 534"/>
                <a:gd name="T12" fmla="*/ 459005 w 655"/>
                <a:gd name="T13" fmla="*/ 2147483647 h 534"/>
                <a:gd name="T14" fmla="*/ 459005 w 655"/>
                <a:gd name="T15" fmla="*/ 2147483647 h 534"/>
                <a:gd name="T16" fmla="*/ 459005 w 655"/>
                <a:gd name="T17" fmla="*/ 2147483647 h 534"/>
                <a:gd name="T18" fmla="*/ 459005 w 655"/>
                <a:gd name="T19" fmla="*/ 2147483647 h 534"/>
                <a:gd name="T20" fmla="*/ 459005 w 655"/>
                <a:gd name="T21" fmla="*/ 2147483647 h 534"/>
                <a:gd name="T22" fmla="*/ 459005 w 655"/>
                <a:gd name="T23" fmla="*/ 2147483647 h 534"/>
                <a:gd name="T24" fmla="*/ 459005 w 655"/>
                <a:gd name="T25" fmla="*/ 2147483647 h 534"/>
                <a:gd name="T26" fmla="*/ 459005 w 655"/>
                <a:gd name="T27" fmla="*/ 2147483647 h 534"/>
                <a:gd name="T28" fmla="*/ 459005 w 655"/>
                <a:gd name="T29" fmla="*/ 2147483647 h 534"/>
                <a:gd name="T30" fmla="*/ 459005 w 655"/>
                <a:gd name="T31" fmla="*/ 2147483647 h 534"/>
                <a:gd name="T32" fmla="*/ 459005 w 655"/>
                <a:gd name="T33" fmla="*/ 0 h 534"/>
                <a:gd name="T34" fmla="*/ 459005 w 655"/>
                <a:gd name="T35" fmla="*/ 2147483647 h 53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55"/>
                <a:gd name="T55" fmla="*/ 0 h 534"/>
                <a:gd name="T56" fmla="*/ 655 w 655"/>
                <a:gd name="T57" fmla="*/ 534 h 53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55" h="534">
                  <a:moveTo>
                    <a:pt x="319" y="48"/>
                  </a:moveTo>
                  <a:cubicBezTo>
                    <a:pt x="281" y="54"/>
                    <a:pt x="237" y="68"/>
                    <a:pt x="205" y="90"/>
                  </a:cubicBezTo>
                  <a:cubicBezTo>
                    <a:pt x="175" y="135"/>
                    <a:pt x="116" y="149"/>
                    <a:pt x="85" y="192"/>
                  </a:cubicBezTo>
                  <a:cubicBezTo>
                    <a:pt x="67" y="217"/>
                    <a:pt x="75" y="234"/>
                    <a:pt x="49" y="252"/>
                  </a:cubicBezTo>
                  <a:cubicBezTo>
                    <a:pt x="32" y="277"/>
                    <a:pt x="26" y="307"/>
                    <a:pt x="19" y="336"/>
                  </a:cubicBezTo>
                  <a:cubicBezTo>
                    <a:pt x="21" y="380"/>
                    <a:pt x="0" y="437"/>
                    <a:pt x="31" y="468"/>
                  </a:cubicBezTo>
                  <a:cubicBezTo>
                    <a:pt x="40" y="477"/>
                    <a:pt x="89" y="516"/>
                    <a:pt x="103" y="522"/>
                  </a:cubicBezTo>
                  <a:cubicBezTo>
                    <a:pt x="115" y="527"/>
                    <a:pt x="139" y="534"/>
                    <a:pt x="139" y="534"/>
                  </a:cubicBezTo>
                  <a:cubicBezTo>
                    <a:pt x="177" y="530"/>
                    <a:pt x="200" y="525"/>
                    <a:pt x="235" y="516"/>
                  </a:cubicBezTo>
                  <a:cubicBezTo>
                    <a:pt x="259" y="500"/>
                    <a:pt x="285" y="493"/>
                    <a:pt x="313" y="486"/>
                  </a:cubicBezTo>
                  <a:cubicBezTo>
                    <a:pt x="375" y="449"/>
                    <a:pt x="442" y="437"/>
                    <a:pt x="511" y="414"/>
                  </a:cubicBezTo>
                  <a:cubicBezTo>
                    <a:pt x="527" y="409"/>
                    <a:pt x="579" y="375"/>
                    <a:pt x="601" y="366"/>
                  </a:cubicBezTo>
                  <a:cubicBezTo>
                    <a:pt x="618" y="344"/>
                    <a:pt x="624" y="325"/>
                    <a:pt x="643" y="306"/>
                  </a:cubicBezTo>
                  <a:cubicBezTo>
                    <a:pt x="646" y="286"/>
                    <a:pt x="655" y="266"/>
                    <a:pt x="655" y="246"/>
                  </a:cubicBezTo>
                  <a:cubicBezTo>
                    <a:pt x="655" y="209"/>
                    <a:pt x="611" y="121"/>
                    <a:pt x="571" y="108"/>
                  </a:cubicBezTo>
                  <a:cubicBezTo>
                    <a:pt x="549" y="86"/>
                    <a:pt x="535" y="52"/>
                    <a:pt x="505" y="42"/>
                  </a:cubicBezTo>
                  <a:cubicBezTo>
                    <a:pt x="486" y="14"/>
                    <a:pt x="467" y="22"/>
                    <a:pt x="445" y="0"/>
                  </a:cubicBezTo>
                  <a:lnTo>
                    <a:pt x="319" y="48"/>
                  </a:lnTo>
                  <a:close/>
                </a:path>
              </a:pathLst>
            </a:custGeom>
            <a:solidFill>
              <a:srgbClr val="FFFF00">
                <a:alpha val="30196"/>
              </a:srgbClr>
            </a:solidFill>
            <a:ln w="9525">
              <a:solidFill>
                <a:srgbClr val="FFC000"/>
              </a:solidFill>
              <a:round/>
              <a:headEnd/>
              <a:tailEnd/>
            </a:ln>
          </p:spPr>
          <p:txBody>
            <a:bodyPr lIns="127896" tIns="63952" rIns="127896" bIns="63952"/>
            <a:lstStyle/>
            <a:p>
              <a:endParaRPr lang="ru-RU"/>
            </a:p>
          </p:txBody>
        </p:sp>
        <p:sp>
          <p:nvSpPr>
            <p:cNvPr id="22593" name="Oval 274"/>
            <p:cNvSpPr>
              <a:spLocks noChangeArrowheads="1"/>
            </p:cNvSpPr>
            <p:nvPr/>
          </p:nvSpPr>
          <p:spPr bwMode="auto">
            <a:xfrm>
              <a:off x="2354" y="3432"/>
              <a:ext cx="180" cy="147"/>
            </a:xfrm>
            <a:prstGeom prst="ellipse">
              <a:avLst/>
            </a:prstGeom>
            <a:solidFill>
              <a:srgbClr val="C00122"/>
            </a:solidFill>
            <a:ln w="50800">
              <a:solidFill>
                <a:srgbClr val="FAFD00"/>
              </a:solidFill>
              <a:round/>
              <a:headEnd/>
              <a:tailEnd/>
            </a:ln>
          </p:spPr>
          <p:txBody>
            <a:bodyPr wrap="none" lIns="91003" tIns="45501" rIns="91003" bIns="45501" anchor="ctr"/>
            <a:lstStyle/>
            <a:p>
              <a:pPr defTabSz="912813" eaLnBrk="0" hangingPunct="0"/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22594" name="Group 148"/>
            <p:cNvGrpSpPr>
              <a:grpSpLocks/>
            </p:cNvGrpSpPr>
            <p:nvPr/>
          </p:nvGrpSpPr>
          <p:grpSpPr bwMode="auto">
            <a:xfrm>
              <a:off x="2399" y="3160"/>
              <a:ext cx="273" cy="272"/>
              <a:chOff x="4305" y="3554"/>
              <a:chExt cx="135" cy="117"/>
            </a:xfrm>
          </p:grpSpPr>
          <p:sp>
            <p:nvSpPr>
              <p:cNvPr id="22595" name="AutoShape 149"/>
              <p:cNvSpPr>
                <a:spLocks noChangeArrowheads="1"/>
              </p:cNvSpPr>
              <p:nvPr/>
            </p:nvSpPr>
            <p:spPr bwMode="auto">
              <a:xfrm>
                <a:off x="4305" y="3554"/>
                <a:ext cx="135" cy="117"/>
              </a:xfrm>
              <a:prstGeom prst="triangle">
                <a:avLst>
                  <a:gd name="adj" fmla="val 50000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1081" tIns="45541" rIns="91081" bIns="45541" anchor="ctr"/>
              <a:lstStyle/>
              <a:p>
                <a:pPr defTabSz="912813"/>
                <a:endParaRPr lang="ru-RU"/>
              </a:p>
            </p:txBody>
          </p:sp>
          <p:sp>
            <p:nvSpPr>
              <p:cNvPr id="22596" name="Oval 150"/>
              <p:cNvSpPr>
                <a:spLocks noChangeArrowheads="1"/>
              </p:cNvSpPr>
              <p:nvPr/>
            </p:nvSpPr>
            <p:spPr bwMode="auto">
              <a:xfrm>
                <a:off x="4350" y="3626"/>
                <a:ext cx="45" cy="45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91081" tIns="45541" rIns="91081" bIns="45541" anchor="ctr"/>
              <a:lstStyle/>
              <a:p>
                <a:pPr defTabSz="912813"/>
                <a:endParaRPr lang="ru-RU"/>
              </a:p>
            </p:txBody>
          </p:sp>
          <p:grpSp>
            <p:nvGrpSpPr>
              <p:cNvPr id="22597" name="Group 151"/>
              <p:cNvGrpSpPr>
                <a:grpSpLocks/>
              </p:cNvGrpSpPr>
              <p:nvPr/>
            </p:nvGrpSpPr>
            <p:grpSpPr bwMode="auto">
              <a:xfrm>
                <a:off x="4348" y="3622"/>
                <a:ext cx="49" cy="12"/>
                <a:chOff x="4347" y="3622"/>
                <a:chExt cx="49" cy="12"/>
              </a:xfrm>
            </p:grpSpPr>
            <p:sp>
              <p:nvSpPr>
                <p:cNvPr id="22598" name="Line 152"/>
                <p:cNvSpPr>
                  <a:spLocks noChangeShapeType="1"/>
                </p:cNvSpPr>
                <p:nvPr/>
              </p:nvSpPr>
              <p:spPr bwMode="auto">
                <a:xfrm>
                  <a:off x="4347" y="3622"/>
                  <a:ext cx="25" cy="1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2599" name="Line 153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4371" y="3622"/>
                  <a:ext cx="25" cy="1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22558" name="Group 154"/>
          <p:cNvGrpSpPr>
            <a:grpSpLocks/>
          </p:cNvGrpSpPr>
          <p:nvPr/>
        </p:nvGrpSpPr>
        <p:grpSpPr bwMode="auto">
          <a:xfrm>
            <a:off x="8705850" y="8472488"/>
            <a:ext cx="1008063" cy="700087"/>
            <a:chOff x="2172" y="3160"/>
            <a:chExt cx="635" cy="441"/>
          </a:xfrm>
        </p:grpSpPr>
        <p:sp>
          <p:nvSpPr>
            <p:cNvPr id="22584" name="Freeform 98"/>
            <p:cNvSpPr>
              <a:spLocks/>
            </p:cNvSpPr>
            <p:nvPr/>
          </p:nvSpPr>
          <p:spPr bwMode="auto">
            <a:xfrm rot="3391613">
              <a:off x="2271" y="3064"/>
              <a:ext cx="438" cy="635"/>
            </a:xfrm>
            <a:custGeom>
              <a:avLst/>
              <a:gdLst>
                <a:gd name="T0" fmla="*/ 459005 w 655"/>
                <a:gd name="T1" fmla="*/ 2147483647 h 534"/>
                <a:gd name="T2" fmla="*/ 459005 w 655"/>
                <a:gd name="T3" fmla="*/ 2147483647 h 534"/>
                <a:gd name="T4" fmla="*/ 459005 w 655"/>
                <a:gd name="T5" fmla="*/ 2147483647 h 534"/>
                <a:gd name="T6" fmla="*/ 459005 w 655"/>
                <a:gd name="T7" fmla="*/ 2147483647 h 534"/>
                <a:gd name="T8" fmla="*/ 459005 w 655"/>
                <a:gd name="T9" fmla="*/ 2147483647 h 534"/>
                <a:gd name="T10" fmla="*/ 459005 w 655"/>
                <a:gd name="T11" fmla="*/ 2147483647 h 534"/>
                <a:gd name="T12" fmla="*/ 459005 w 655"/>
                <a:gd name="T13" fmla="*/ 2147483647 h 534"/>
                <a:gd name="T14" fmla="*/ 459005 w 655"/>
                <a:gd name="T15" fmla="*/ 2147483647 h 534"/>
                <a:gd name="T16" fmla="*/ 459005 w 655"/>
                <a:gd name="T17" fmla="*/ 2147483647 h 534"/>
                <a:gd name="T18" fmla="*/ 459005 w 655"/>
                <a:gd name="T19" fmla="*/ 2147483647 h 534"/>
                <a:gd name="T20" fmla="*/ 459005 w 655"/>
                <a:gd name="T21" fmla="*/ 2147483647 h 534"/>
                <a:gd name="T22" fmla="*/ 459005 w 655"/>
                <a:gd name="T23" fmla="*/ 2147483647 h 534"/>
                <a:gd name="T24" fmla="*/ 459005 w 655"/>
                <a:gd name="T25" fmla="*/ 2147483647 h 534"/>
                <a:gd name="T26" fmla="*/ 459005 w 655"/>
                <a:gd name="T27" fmla="*/ 2147483647 h 534"/>
                <a:gd name="T28" fmla="*/ 459005 w 655"/>
                <a:gd name="T29" fmla="*/ 2147483647 h 534"/>
                <a:gd name="T30" fmla="*/ 459005 w 655"/>
                <a:gd name="T31" fmla="*/ 2147483647 h 534"/>
                <a:gd name="T32" fmla="*/ 459005 w 655"/>
                <a:gd name="T33" fmla="*/ 0 h 534"/>
                <a:gd name="T34" fmla="*/ 459005 w 655"/>
                <a:gd name="T35" fmla="*/ 2147483647 h 53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55"/>
                <a:gd name="T55" fmla="*/ 0 h 534"/>
                <a:gd name="T56" fmla="*/ 655 w 655"/>
                <a:gd name="T57" fmla="*/ 534 h 53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55" h="534">
                  <a:moveTo>
                    <a:pt x="319" y="48"/>
                  </a:moveTo>
                  <a:cubicBezTo>
                    <a:pt x="281" y="54"/>
                    <a:pt x="237" y="68"/>
                    <a:pt x="205" y="90"/>
                  </a:cubicBezTo>
                  <a:cubicBezTo>
                    <a:pt x="175" y="135"/>
                    <a:pt x="116" y="149"/>
                    <a:pt x="85" y="192"/>
                  </a:cubicBezTo>
                  <a:cubicBezTo>
                    <a:pt x="67" y="217"/>
                    <a:pt x="75" y="234"/>
                    <a:pt x="49" y="252"/>
                  </a:cubicBezTo>
                  <a:cubicBezTo>
                    <a:pt x="32" y="277"/>
                    <a:pt x="26" y="307"/>
                    <a:pt x="19" y="336"/>
                  </a:cubicBezTo>
                  <a:cubicBezTo>
                    <a:pt x="21" y="380"/>
                    <a:pt x="0" y="437"/>
                    <a:pt x="31" y="468"/>
                  </a:cubicBezTo>
                  <a:cubicBezTo>
                    <a:pt x="40" y="477"/>
                    <a:pt x="89" y="516"/>
                    <a:pt x="103" y="522"/>
                  </a:cubicBezTo>
                  <a:cubicBezTo>
                    <a:pt x="115" y="527"/>
                    <a:pt x="139" y="534"/>
                    <a:pt x="139" y="534"/>
                  </a:cubicBezTo>
                  <a:cubicBezTo>
                    <a:pt x="177" y="530"/>
                    <a:pt x="200" y="525"/>
                    <a:pt x="235" y="516"/>
                  </a:cubicBezTo>
                  <a:cubicBezTo>
                    <a:pt x="259" y="500"/>
                    <a:pt x="285" y="493"/>
                    <a:pt x="313" y="486"/>
                  </a:cubicBezTo>
                  <a:cubicBezTo>
                    <a:pt x="375" y="449"/>
                    <a:pt x="442" y="437"/>
                    <a:pt x="511" y="414"/>
                  </a:cubicBezTo>
                  <a:cubicBezTo>
                    <a:pt x="527" y="409"/>
                    <a:pt x="579" y="375"/>
                    <a:pt x="601" y="366"/>
                  </a:cubicBezTo>
                  <a:cubicBezTo>
                    <a:pt x="618" y="344"/>
                    <a:pt x="624" y="325"/>
                    <a:pt x="643" y="306"/>
                  </a:cubicBezTo>
                  <a:cubicBezTo>
                    <a:pt x="646" y="286"/>
                    <a:pt x="655" y="266"/>
                    <a:pt x="655" y="246"/>
                  </a:cubicBezTo>
                  <a:cubicBezTo>
                    <a:pt x="655" y="209"/>
                    <a:pt x="611" y="121"/>
                    <a:pt x="571" y="108"/>
                  </a:cubicBezTo>
                  <a:cubicBezTo>
                    <a:pt x="549" y="86"/>
                    <a:pt x="535" y="52"/>
                    <a:pt x="505" y="42"/>
                  </a:cubicBezTo>
                  <a:cubicBezTo>
                    <a:pt x="486" y="14"/>
                    <a:pt x="467" y="22"/>
                    <a:pt x="445" y="0"/>
                  </a:cubicBezTo>
                  <a:lnTo>
                    <a:pt x="319" y="48"/>
                  </a:lnTo>
                  <a:close/>
                </a:path>
              </a:pathLst>
            </a:custGeom>
            <a:solidFill>
              <a:srgbClr val="FFFF00">
                <a:alpha val="30196"/>
              </a:srgbClr>
            </a:solidFill>
            <a:ln w="9525">
              <a:solidFill>
                <a:srgbClr val="FFC000"/>
              </a:solidFill>
              <a:round/>
              <a:headEnd/>
              <a:tailEnd/>
            </a:ln>
          </p:spPr>
          <p:txBody>
            <a:bodyPr lIns="127896" tIns="63952" rIns="127896" bIns="63952"/>
            <a:lstStyle/>
            <a:p>
              <a:endParaRPr lang="ru-RU"/>
            </a:p>
          </p:txBody>
        </p:sp>
        <p:sp>
          <p:nvSpPr>
            <p:cNvPr id="22585" name="Oval 274"/>
            <p:cNvSpPr>
              <a:spLocks noChangeArrowheads="1"/>
            </p:cNvSpPr>
            <p:nvPr/>
          </p:nvSpPr>
          <p:spPr bwMode="auto">
            <a:xfrm>
              <a:off x="2354" y="3432"/>
              <a:ext cx="180" cy="147"/>
            </a:xfrm>
            <a:prstGeom prst="ellipse">
              <a:avLst/>
            </a:prstGeom>
            <a:solidFill>
              <a:srgbClr val="C00122"/>
            </a:solidFill>
            <a:ln w="50800">
              <a:solidFill>
                <a:srgbClr val="FAFD00"/>
              </a:solidFill>
              <a:round/>
              <a:headEnd/>
              <a:tailEnd/>
            </a:ln>
          </p:spPr>
          <p:txBody>
            <a:bodyPr wrap="none" lIns="91003" tIns="45501" rIns="91003" bIns="45501" anchor="ctr"/>
            <a:lstStyle/>
            <a:p>
              <a:pPr defTabSz="912813" eaLnBrk="0" hangingPunct="0"/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22586" name="Group 157"/>
            <p:cNvGrpSpPr>
              <a:grpSpLocks/>
            </p:cNvGrpSpPr>
            <p:nvPr/>
          </p:nvGrpSpPr>
          <p:grpSpPr bwMode="auto">
            <a:xfrm>
              <a:off x="2399" y="3160"/>
              <a:ext cx="273" cy="272"/>
              <a:chOff x="4305" y="3554"/>
              <a:chExt cx="135" cy="117"/>
            </a:xfrm>
          </p:grpSpPr>
          <p:sp>
            <p:nvSpPr>
              <p:cNvPr id="22587" name="AutoShape 158"/>
              <p:cNvSpPr>
                <a:spLocks noChangeArrowheads="1"/>
              </p:cNvSpPr>
              <p:nvPr/>
            </p:nvSpPr>
            <p:spPr bwMode="auto">
              <a:xfrm>
                <a:off x="4305" y="3554"/>
                <a:ext cx="135" cy="117"/>
              </a:xfrm>
              <a:prstGeom prst="triangle">
                <a:avLst>
                  <a:gd name="adj" fmla="val 50000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1081" tIns="45541" rIns="91081" bIns="45541" anchor="ctr"/>
              <a:lstStyle/>
              <a:p>
                <a:pPr defTabSz="912813"/>
                <a:endParaRPr lang="ru-RU"/>
              </a:p>
            </p:txBody>
          </p:sp>
          <p:sp>
            <p:nvSpPr>
              <p:cNvPr id="22588" name="Oval 159"/>
              <p:cNvSpPr>
                <a:spLocks noChangeArrowheads="1"/>
              </p:cNvSpPr>
              <p:nvPr/>
            </p:nvSpPr>
            <p:spPr bwMode="auto">
              <a:xfrm>
                <a:off x="4350" y="3626"/>
                <a:ext cx="45" cy="45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91081" tIns="45541" rIns="91081" bIns="45541" anchor="ctr"/>
              <a:lstStyle/>
              <a:p>
                <a:pPr defTabSz="912813"/>
                <a:endParaRPr lang="ru-RU"/>
              </a:p>
            </p:txBody>
          </p:sp>
          <p:grpSp>
            <p:nvGrpSpPr>
              <p:cNvPr id="22589" name="Group 160"/>
              <p:cNvGrpSpPr>
                <a:grpSpLocks/>
              </p:cNvGrpSpPr>
              <p:nvPr/>
            </p:nvGrpSpPr>
            <p:grpSpPr bwMode="auto">
              <a:xfrm>
                <a:off x="4348" y="3622"/>
                <a:ext cx="49" cy="12"/>
                <a:chOff x="4347" y="3622"/>
                <a:chExt cx="49" cy="12"/>
              </a:xfrm>
            </p:grpSpPr>
            <p:sp>
              <p:nvSpPr>
                <p:cNvPr id="22590" name="Line 161"/>
                <p:cNvSpPr>
                  <a:spLocks noChangeShapeType="1"/>
                </p:cNvSpPr>
                <p:nvPr/>
              </p:nvSpPr>
              <p:spPr bwMode="auto">
                <a:xfrm>
                  <a:off x="4347" y="3622"/>
                  <a:ext cx="25" cy="1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2591" name="Line 162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4371" y="3622"/>
                  <a:ext cx="25" cy="1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22559" name="Group 163"/>
          <p:cNvGrpSpPr>
            <a:grpSpLocks/>
          </p:cNvGrpSpPr>
          <p:nvPr/>
        </p:nvGrpSpPr>
        <p:grpSpPr bwMode="auto">
          <a:xfrm>
            <a:off x="9713913" y="7391400"/>
            <a:ext cx="1009650" cy="700088"/>
            <a:chOff x="2172" y="3160"/>
            <a:chExt cx="635" cy="441"/>
          </a:xfrm>
        </p:grpSpPr>
        <p:sp>
          <p:nvSpPr>
            <p:cNvPr id="22576" name="Freeform 98"/>
            <p:cNvSpPr>
              <a:spLocks/>
            </p:cNvSpPr>
            <p:nvPr/>
          </p:nvSpPr>
          <p:spPr bwMode="auto">
            <a:xfrm rot="3391613">
              <a:off x="2271" y="3064"/>
              <a:ext cx="438" cy="635"/>
            </a:xfrm>
            <a:custGeom>
              <a:avLst/>
              <a:gdLst>
                <a:gd name="T0" fmla="*/ 459005 w 655"/>
                <a:gd name="T1" fmla="*/ 2147483647 h 534"/>
                <a:gd name="T2" fmla="*/ 459005 w 655"/>
                <a:gd name="T3" fmla="*/ 2147483647 h 534"/>
                <a:gd name="T4" fmla="*/ 459005 w 655"/>
                <a:gd name="T5" fmla="*/ 2147483647 h 534"/>
                <a:gd name="T6" fmla="*/ 459005 w 655"/>
                <a:gd name="T7" fmla="*/ 2147483647 h 534"/>
                <a:gd name="T8" fmla="*/ 459005 w 655"/>
                <a:gd name="T9" fmla="*/ 2147483647 h 534"/>
                <a:gd name="T10" fmla="*/ 459005 w 655"/>
                <a:gd name="T11" fmla="*/ 2147483647 h 534"/>
                <a:gd name="T12" fmla="*/ 459005 w 655"/>
                <a:gd name="T13" fmla="*/ 2147483647 h 534"/>
                <a:gd name="T14" fmla="*/ 459005 w 655"/>
                <a:gd name="T15" fmla="*/ 2147483647 h 534"/>
                <a:gd name="T16" fmla="*/ 459005 w 655"/>
                <a:gd name="T17" fmla="*/ 2147483647 h 534"/>
                <a:gd name="T18" fmla="*/ 459005 w 655"/>
                <a:gd name="T19" fmla="*/ 2147483647 h 534"/>
                <a:gd name="T20" fmla="*/ 459005 w 655"/>
                <a:gd name="T21" fmla="*/ 2147483647 h 534"/>
                <a:gd name="T22" fmla="*/ 459005 w 655"/>
                <a:gd name="T23" fmla="*/ 2147483647 h 534"/>
                <a:gd name="T24" fmla="*/ 459005 w 655"/>
                <a:gd name="T25" fmla="*/ 2147483647 h 534"/>
                <a:gd name="T26" fmla="*/ 459005 w 655"/>
                <a:gd name="T27" fmla="*/ 2147483647 h 534"/>
                <a:gd name="T28" fmla="*/ 459005 w 655"/>
                <a:gd name="T29" fmla="*/ 2147483647 h 534"/>
                <a:gd name="T30" fmla="*/ 459005 w 655"/>
                <a:gd name="T31" fmla="*/ 2147483647 h 534"/>
                <a:gd name="T32" fmla="*/ 459005 w 655"/>
                <a:gd name="T33" fmla="*/ 0 h 534"/>
                <a:gd name="T34" fmla="*/ 459005 w 655"/>
                <a:gd name="T35" fmla="*/ 2147483647 h 53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55"/>
                <a:gd name="T55" fmla="*/ 0 h 534"/>
                <a:gd name="T56" fmla="*/ 655 w 655"/>
                <a:gd name="T57" fmla="*/ 534 h 53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55" h="534">
                  <a:moveTo>
                    <a:pt x="319" y="48"/>
                  </a:moveTo>
                  <a:cubicBezTo>
                    <a:pt x="281" y="54"/>
                    <a:pt x="237" y="68"/>
                    <a:pt x="205" y="90"/>
                  </a:cubicBezTo>
                  <a:cubicBezTo>
                    <a:pt x="175" y="135"/>
                    <a:pt x="116" y="149"/>
                    <a:pt x="85" y="192"/>
                  </a:cubicBezTo>
                  <a:cubicBezTo>
                    <a:pt x="67" y="217"/>
                    <a:pt x="75" y="234"/>
                    <a:pt x="49" y="252"/>
                  </a:cubicBezTo>
                  <a:cubicBezTo>
                    <a:pt x="32" y="277"/>
                    <a:pt x="26" y="307"/>
                    <a:pt x="19" y="336"/>
                  </a:cubicBezTo>
                  <a:cubicBezTo>
                    <a:pt x="21" y="380"/>
                    <a:pt x="0" y="437"/>
                    <a:pt x="31" y="468"/>
                  </a:cubicBezTo>
                  <a:cubicBezTo>
                    <a:pt x="40" y="477"/>
                    <a:pt x="89" y="516"/>
                    <a:pt x="103" y="522"/>
                  </a:cubicBezTo>
                  <a:cubicBezTo>
                    <a:pt x="115" y="527"/>
                    <a:pt x="139" y="534"/>
                    <a:pt x="139" y="534"/>
                  </a:cubicBezTo>
                  <a:cubicBezTo>
                    <a:pt x="177" y="530"/>
                    <a:pt x="200" y="525"/>
                    <a:pt x="235" y="516"/>
                  </a:cubicBezTo>
                  <a:cubicBezTo>
                    <a:pt x="259" y="500"/>
                    <a:pt x="285" y="493"/>
                    <a:pt x="313" y="486"/>
                  </a:cubicBezTo>
                  <a:cubicBezTo>
                    <a:pt x="375" y="449"/>
                    <a:pt x="442" y="437"/>
                    <a:pt x="511" y="414"/>
                  </a:cubicBezTo>
                  <a:cubicBezTo>
                    <a:pt x="527" y="409"/>
                    <a:pt x="579" y="375"/>
                    <a:pt x="601" y="366"/>
                  </a:cubicBezTo>
                  <a:cubicBezTo>
                    <a:pt x="618" y="344"/>
                    <a:pt x="624" y="325"/>
                    <a:pt x="643" y="306"/>
                  </a:cubicBezTo>
                  <a:cubicBezTo>
                    <a:pt x="646" y="286"/>
                    <a:pt x="655" y="266"/>
                    <a:pt x="655" y="246"/>
                  </a:cubicBezTo>
                  <a:cubicBezTo>
                    <a:pt x="655" y="209"/>
                    <a:pt x="611" y="121"/>
                    <a:pt x="571" y="108"/>
                  </a:cubicBezTo>
                  <a:cubicBezTo>
                    <a:pt x="549" y="86"/>
                    <a:pt x="535" y="52"/>
                    <a:pt x="505" y="42"/>
                  </a:cubicBezTo>
                  <a:cubicBezTo>
                    <a:pt x="486" y="14"/>
                    <a:pt x="467" y="22"/>
                    <a:pt x="445" y="0"/>
                  </a:cubicBezTo>
                  <a:lnTo>
                    <a:pt x="319" y="48"/>
                  </a:lnTo>
                  <a:close/>
                </a:path>
              </a:pathLst>
            </a:custGeom>
            <a:solidFill>
              <a:srgbClr val="FFFF00">
                <a:alpha val="30196"/>
              </a:srgbClr>
            </a:solidFill>
            <a:ln w="9525">
              <a:solidFill>
                <a:srgbClr val="FFC000"/>
              </a:solidFill>
              <a:round/>
              <a:headEnd/>
              <a:tailEnd/>
            </a:ln>
          </p:spPr>
          <p:txBody>
            <a:bodyPr lIns="127896" tIns="63952" rIns="127896" bIns="63952"/>
            <a:lstStyle/>
            <a:p>
              <a:endParaRPr lang="ru-RU"/>
            </a:p>
          </p:txBody>
        </p:sp>
        <p:sp>
          <p:nvSpPr>
            <p:cNvPr id="22577" name="Oval 274"/>
            <p:cNvSpPr>
              <a:spLocks noChangeArrowheads="1"/>
            </p:cNvSpPr>
            <p:nvPr/>
          </p:nvSpPr>
          <p:spPr bwMode="auto">
            <a:xfrm>
              <a:off x="2354" y="3432"/>
              <a:ext cx="180" cy="147"/>
            </a:xfrm>
            <a:prstGeom prst="ellipse">
              <a:avLst/>
            </a:prstGeom>
            <a:solidFill>
              <a:srgbClr val="C00122"/>
            </a:solidFill>
            <a:ln w="50800">
              <a:solidFill>
                <a:srgbClr val="FAFD00"/>
              </a:solidFill>
              <a:round/>
              <a:headEnd/>
              <a:tailEnd/>
            </a:ln>
          </p:spPr>
          <p:txBody>
            <a:bodyPr wrap="none" lIns="91003" tIns="45501" rIns="91003" bIns="45501" anchor="ctr"/>
            <a:lstStyle/>
            <a:p>
              <a:pPr defTabSz="912813" eaLnBrk="0" hangingPunct="0"/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22578" name="Group 166"/>
            <p:cNvGrpSpPr>
              <a:grpSpLocks/>
            </p:cNvGrpSpPr>
            <p:nvPr/>
          </p:nvGrpSpPr>
          <p:grpSpPr bwMode="auto">
            <a:xfrm>
              <a:off x="2399" y="3160"/>
              <a:ext cx="273" cy="272"/>
              <a:chOff x="4305" y="3554"/>
              <a:chExt cx="135" cy="117"/>
            </a:xfrm>
          </p:grpSpPr>
          <p:sp>
            <p:nvSpPr>
              <p:cNvPr id="22579" name="AutoShape 167"/>
              <p:cNvSpPr>
                <a:spLocks noChangeArrowheads="1"/>
              </p:cNvSpPr>
              <p:nvPr/>
            </p:nvSpPr>
            <p:spPr bwMode="auto">
              <a:xfrm>
                <a:off x="4305" y="3554"/>
                <a:ext cx="135" cy="117"/>
              </a:xfrm>
              <a:prstGeom prst="triangle">
                <a:avLst>
                  <a:gd name="adj" fmla="val 50000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1081" tIns="45541" rIns="91081" bIns="45541" anchor="ctr"/>
              <a:lstStyle/>
              <a:p>
                <a:pPr defTabSz="912813"/>
                <a:endParaRPr lang="ru-RU"/>
              </a:p>
            </p:txBody>
          </p:sp>
          <p:sp>
            <p:nvSpPr>
              <p:cNvPr id="22580" name="Oval 168"/>
              <p:cNvSpPr>
                <a:spLocks noChangeArrowheads="1"/>
              </p:cNvSpPr>
              <p:nvPr/>
            </p:nvSpPr>
            <p:spPr bwMode="auto">
              <a:xfrm>
                <a:off x="4350" y="3626"/>
                <a:ext cx="45" cy="45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91081" tIns="45541" rIns="91081" bIns="45541" anchor="ctr"/>
              <a:lstStyle/>
              <a:p>
                <a:pPr defTabSz="912813"/>
                <a:endParaRPr lang="ru-RU"/>
              </a:p>
            </p:txBody>
          </p:sp>
          <p:grpSp>
            <p:nvGrpSpPr>
              <p:cNvPr id="22581" name="Group 169"/>
              <p:cNvGrpSpPr>
                <a:grpSpLocks/>
              </p:cNvGrpSpPr>
              <p:nvPr/>
            </p:nvGrpSpPr>
            <p:grpSpPr bwMode="auto">
              <a:xfrm>
                <a:off x="4348" y="3622"/>
                <a:ext cx="49" cy="12"/>
                <a:chOff x="4347" y="3622"/>
                <a:chExt cx="49" cy="12"/>
              </a:xfrm>
            </p:grpSpPr>
            <p:sp>
              <p:nvSpPr>
                <p:cNvPr id="22582" name="Line 170"/>
                <p:cNvSpPr>
                  <a:spLocks noChangeShapeType="1"/>
                </p:cNvSpPr>
                <p:nvPr/>
              </p:nvSpPr>
              <p:spPr bwMode="auto">
                <a:xfrm>
                  <a:off x="4347" y="3622"/>
                  <a:ext cx="25" cy="1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2583" name="Line 171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4371" y="3622"/>
                  <a:ext cx="25" cy="1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22560" name="Group 172"/>
          <p:cNvGrpSpPr>
            <a:grpSpLocks/>
          </p:cNvGrpSpPr>
          <p:nvPr/>
        </p:nvGrpSpPr>
        <p:grpSpPr bwMode="auto">
          <a:xfrm>
            <a:off x="9212263" y="7824788"/>
            <a:ext cx="1004887" cy="700087"/>
            <a:chOff x="2172" y="3160"/>
            <a:chExt cx="635" cy="441"/>
          </a:xfrm>
        </p:grpSpPr>
        <p:sp>
          <p:nvSpPr>
            <p:cNvPr id="22568" name="Freeform 98"/>
            <p:cNvSpPr>
              <a:spLocks/>
            </p:cNvSpPr>
            <p:nvPr/>
          </p:nvSpPr>
          <p:spPr bwMode="auto">
            <a:xfrm rot="3391613">
              <a:off x="2271" y="3064"/>
              <a:ext cx="438" cy="635"/>
            </a:xfrm>
            <a:custGeom>
              <a:avLst/>
              <a:gdLst>
                <a:gd name="T0" fmla="*/ 459005 w 655"/>
                <a:gd name="T1" fmla="*/ 2147483647 h 534"/>
                <a:gd name="T2" fmla="*/ 459005 w 655"/>
                <a:gd name="T3" fmla="*/ 2147483647 h 534"/>
                <a:gd name="T4" fmla="*/ 459005 w 655"/>
                <a:gd name="T5" fmla="*/ 2147483647 h 534"/>
                <a:gd name="T6" fmla="*/ 459005 w 655"/>
                <a:gd name="T7" fmla="*/ 2147483647 h 534"/>
                <a:gd name="T8" fmla="*/ 459005 w 655"/>
                <a:gd name="T9" fmla="*/ 2147483647 h 534"/>
                <a:gd name="T10" fmla="*/ 459005 w 655"/>
                <a:gd name="T11" fmla="*/ 2147483647 h 534"/>
                <a:gd name="T12" fmla="*/ 459005 w 655"/>
                <a:gd name="T13" fmla="*/ 2147483647 h 534"/>
                <a:gd name="T14" fmla="*/ 459005 w 655"/>
                <a:gd name="T15" fmla="*/ 2147483647 h 534"/>
                <a:gd name="T16" fmla="*/ 459005 w 655"/>
                <a:gd name="T17" fmla="*/ 2147483647 h 534"/>
                <a:gd name="T18" fmla="*/ 459005 w 655"/>
                <a:gd name="T19" fmla="*/ 2147483647 h 534"/>
                <a:gd name="T20" fmla="*/ 459005 w 655"/>
                <a:gd name="T21" fmla="*/ 2147483647 h 534"/>
                <a:gd name="T22" fmla="*/ 459005 w 655"/>
                <a:gd name="T23" fmla="*/ 2147483647 h 534"/>
                <a:gd name="T24" fmla="*/ 459005 w 655"/>
                <a:gd name="T25" fmla="*/ 2147483647 h 534"/>
                <a:gd name="T26" fmla="*/ 459005 w 655"/>
                <a:gd name="T27" fmla="*/ 2147483647 h 534"/>
                <a:gd name="T28" fmla="*/ 459005 w 655"/>
                <a:gd name="T29" fmla="*/ 2147483647 h 534"/>
                <a:gd name="T30" fmla="*/ 459005 w 655"/>
                <a:gd name="T31" fmla="*/ 2147483647 h 534"/>
                <a:gd name="T32" fmla="*/ 459005 w 655"/>
                <a:gd name="T33" fmla="*/ 0 h 534"/>
                <a:gd name="T34" fmla="*/ 459005 w 655"/>
                <a:gd name="T35" fmla="*/ 2147483647 h 53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55"/>
                <a:gd name="T55" fmla="*/ 0 h 534"/>
                <a:gd name="T56" fmla="*/ 655 w 655"/>
                <a:gd name="T57" fmla="*/ 534 h 53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55" h="534">
                  <a:moveTo>
                    <a:pt x="319" y="48"/>
                  </a:moveTo>
                  <a:cubicBezTo>
                    <a:pt x="281" y="54"/>
                    <a:pt x="237" y="68"/>
                    <a:pt x="205" y="90"/>
                  </a:cubicBezTo>
                  <a:cubicBezTo>
                    <a:pt x="175" y="135"/>
                    <a:pt x="116" y="149"/>
                    <a:pt x="85" y="192"/>
                  </a:cubicBezTo>
                  <a:cubicBezTo>
                    <a:pt x="67" y="217"/>
                    <a:pt x="75" y="234"/>
                    <a:pt x="49" y="252"/>
                  </a:cubicBezTo>
                  <a:cubicBezTo>
                    <a:pt x="32" y="277"/>
                    <a:pt x="26" y="307"/>
                    <a:pt x="19" y="336"/>
                  </a:cubicBezTo>
                  <a:cubicBezTo>
                    <a:pt x="21" y="380"/>
                    <a:pt x="0" y="437"/>
                    <a:pt x="31" y="468"/>
                  </a:cubicBezTo>
                  <a:cubicBezTo>
                    <a:pt x="40" y="477"/>
                    <a:pt x="89" y="516"/>
                    <a:pt x="103" y="522"/>
                  </a:cubicBezTo>
                  <a:cubicBezTo>
                    <a:pt x="115" y="527"/>
                    <a:pt x="139" y="534"/>
                    <a:pt x="139" y="534"/>
                  </a:cubicBezTo>
                  <a:cubicBezTo>
                    <a:pt x="177" y="530"/>
                    <a:pt x="200" y="525"/>
                    <a:pt x="235" y="516"/>
                  </a:cubicBezTo>
                  <a:cubicBezTo>
                    <a:pt x="259" y="500"/>
                    <a:pt x="285" y="493"/>
                    <a:pt x="313" y="486"/>
                  </a:cubicBezTo>
                  <a:cubicBezTo>
                    <a:pt x="375" y="449"/>
                    <a:pt x="442" y="437"/>
                    <a:pt x="511" y="414"/>
                  </a:cubicBezTo>
                  <a:cubicBezTo>
                    <a:pt x="527" y="409"/>
                    <a:pt x="579" y="375"/>
                    <a:pt x="601" y="366"/>
                  </a:cubicBezTo>
                  <a:cubicBezTo>
                    <a:pt x="618" y="344"/>
                    <a:pt x="624" y="325"/>
                    <a:pt x="643" y="306"/>
                  </a:cubicBezTo>
                  <a:cubicBezTo>
                    <a:pt x="646" y="286"/>
                    <a:pt x="655" y="266"/>
                    <a:pt x="655" y="246"/>
                  </a:cubicBezTo>
                  <a:cubicBezTo>
                    <a:pt x="655" y="209"/>
                    <a:pt x="611" y="121"/>
                    <a:pt x="571" y="108"/>
                  </a:cubicBezTo>
                  <a:cubicBezTo>
                    <a:pt x="549" y="86"/>
                    <a:pt x="535" y="52"/>
                    <a:pt x="505" y="42"/>
                  </a:cubicBezTo>
                  <a:cubicBezTo>
                    <a:pt x="486" y="14"/>
                    <a:pt x="467" y="22"/>
                    <a:pt x="445" y="0"/>
                  </a:cubicBezTo>
                  <a:lnTo>
                    <a:pt x="319" y="48"/>
                  </a:lnTo>
                  <a:close/>
                </a:path>
              </a:pathLst>
            </a:custGeom>
            <a:solidFill>
              <a:srgbClr val="FFFF00">
                <a:alpha val="30196"/>
              </a:srgbClr>
            </a:solidFill>
            <a:ln w="9525">
              <a:solidFill>
                <a:srgbClr val="FFC000"/>
              </a:solidFill>
              <a:round/>
              <a:headEnd/>
              <a:tailEnd/>
            </a:ln>
          </p:spPr>
          <p:txBody>
            <a:bodyPr lIns="127896" tIns="63952" rIns="127896" bIns="63952"/>
            <a:lstStyle/>
            <a:p>
              <a:endParaRPr lang="ru-RU"/>
            </a:p>
          </p:txBody>
        </p:sp>
        <p:sp>
          <p:nvSpPr>
            <p:cNvPr id="22569" name="Oval 274"/>
            <p:cNvSpPr>
              <a:spLocks noChangeArrowheads="1"/>
            </p:cNvSpPr>
            <p:nvPr/>
          </p:nvSpPr>
          <p:spPr bwMode="auto">
            <a:xfrm>
              <a:off x="2354" y="3432"/>
              <a:ext cx="180" cy="147"/>
            </a:xfrm>
            <a:prstGeom prst="ellipse">
              <a:avLst/>
            </a:prstGeom>
            <a:solidFill>
              <a:srgbClr val="C00122"/>
            </a:solidFill>
            <a:ln w="50800">
              <a:solidFill>
                <a:srgbClr val="FAFD00"/>
              </a:solidFill>
              <a:round/>
              <a:headEnd/>
              <a:tailEnd/>
            </a:ln>
          </p:spPr>
          <p:txBody>
            <a:bodyPr wrap="none" lIns="91003" tIns="45501" rIns="91003" bIns="45501" anchor="ctr"/>
            <a:lstStyle/>
            <a:p>
              <a:pPr defTabSz="912813" eaLnBrk="0" hangingPunct="0"/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22570" name="Group 175"/>
            <p:cNvGrpSpPr>
              <a:grpSpLocks/>
            </p:cNvGrpSpPr>
            <p:nvPr/>
          </p:nvGrpSpPr>
          <p:grpSpPr bwMode="auto">
            <a:xfrm>
              <a:off x="2399" y="3160"/>
              <a:ext cx="273" cy="272"/>
              <a:chOff x="4305" y="3554"/>
              <a:chExt cx="135" cy="117"/>
            </a:xfrm>
          </p:grpSpPr>
          <p:sp>
            <p:nvSpPr>
              <p:cNvPr id="22571" name="AutoShape 176"/>
              <p:cNvSpPr>
                <a:spLocks noChangeArrowheads="1"/>
              </p:cNvSpPr>
              <p:nvPr/>
            </p:nvSpPr>
            <p:spPr bwMode="auto">
              <a:xfrm>
                <a:off x="4305" y="3554"/>
                <a:ext cx="135" cy="117"/>
              </a:xfrm>
              <a:prstGeom prst="triangle">
                <a:avLst>
                  <a:gd name="adj" fmla="val 50000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1081" tIns="45541" rIns="91081" bIns="45541" anchor="ctr"/>
              <a:lstStyle/>
              <a:p>
                <a:pPr defTabSz="912813"/>
                <a:endParaRPr lang="ru-RU"/>
              </a:p>
            </p:txBody>
          </p:sp>
          <p:sp>
            <p:nvSpPr>
              <p:cNvPr id="22572" name="Oval 177"/>
              <p:cNvSpPr>
                <a:spLocks noChangeArrowheads="1"/>
              </p:cNvSpPr>
              <p:nvPr/>
            </p:nvSpPr>
            <p:spPr bwMode="auto">
              <a:xfrm>
                <a:off x="4350" y="3626"/>
                <a:ext cx="45" cy="45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91081" tIns="45541" rIns="91081" bIns="45541" anchor="ctr"/>
              <a:lstStyle/>
              <a:p>
                <a:pPr defTabSz="912813"/>
                <a:endParaRPr lang="ru-RU"/>
              </a:p>
            </p:txBody>
          </p:sp>
          <p:grpSp>
            <p:nvGrpSpPr>
              <p:cNvPr id="22573" name="Group 178"/>
              <p:cNvGrpSpPr>
                <a:grpSpLocks/>
              </p:cNvGrpSpPr>
              <p:nvPr/>
            </p:nvGrpSpPr>
            <p:grpSpPr bwMode="auto">
              <a:xfrm>
                <a:off x="4348" y="3622"/>
                <a:ext cx="49" cy="12"/>
                <a:chOff x="4347" y="3622"/>
                <a:chExt cx="49" cy="12"/>
              </a:xfrm>
            </p:grpSpPr>
            <p:sp>
              <p:nvSpPr>
                <p:cNvPr id="22574" name="Line 179"/>
                <p:cNvSpPr>
                  <a:spLocks noChangeShapeType="1"/>
                </p:cNvSpPr>
                <p:nvPr/>
              </p:nvSpPr>
              <p:spPr bwMode="auto">
                <a:xfrm>
                  <a:off x="4347" y="3622"/>
                  <a:ext cx="25" cy="1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2575" name="Line 180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4371" y="3622"/>
                  <a:ext cx="25" cy="1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22561" name="Oval 181"/>
          <p:cNvSpPr>
            <a:spLocks noChangeArrowheads="1"/>
          </p:cNvSpPr>
          <p:nvPr/>
        </p:nvSpPr>
        <p:spPr bwMode="auto">
          <a:xfrm>
            <a:off x="6472238" y="6240463"/>
            <a:ext cx="215900" cy="144462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lIns="91014" tIns="45507" rIns="91014" bIns="45507" anchor="ctr"/>
          <a:lstStyle/>
          <a:p>
            <a:pPr algn="ctr" defTabSz="912813"/>
            <a:r>
              <a:rPr lang="ru-RU" sz="1500" b="1">
                <a:cs typeface="Arial" charset="0"/>
              </a:rPr>
              <a:t>Т</a:t>
            </a:r>
          </a:p>
        </p:txBody>
      </p:sp>
      <p:sp>
        <p:nvSpPr>
          <p:cNvPr id="22562" name="Oval 182"/>
          <p:cNvSpPr>
            <a:spLocks noChangeArrowheads="1"/>
          </p:cNvSpPr>
          <p:nvPr/>
        </p:nvSpPr>
        <p:spPr bwMode="auto">
          <a:xfrm>
            <a:off x="1433513" y="8543925"/>
            <a:ext cx="212725" cy="147638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lIns="91014" tIns="45507" rIns="91014" bIns="45507" anchor="ctr"/>
          <a:lstStyle/>
          <a:p>
            <a:pPr algn="ctr" defTabSz="912813"/>
            <a:r>
              <a:rPr lang="ru-RU" sz="1500" b="1">
                <a:cs typeface="Arial" charset="0"/>
              </a:rPr>
              <a:t>Т</a:t>
            </a:r>
          </a:p>
        </p:txBody>
      </p:sp>
      <p:sp>
        <p:nvSpPr>
          <p:cNvPr id="22563" name="Rectangle 183"/>
          <p:cNvSpPr>
            <a:spLocks noChangeArrowheads="1"/>
          </p:cNvSpPr>
          <p:nvPr/>
        </p:nvSpPr>
        <p:spPr bwMode="auto">
          <a:xfrm>
            <a:off x="1722438" y="8474075"/>
            <a:ext cx="18891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defTabSz="912813"/>
            <a:r>
              <a:rPr lang="ru-RU" sz="800"/>
              <a:t>Вертолетная площадка</a:t>
            </a:r>
          </a:p>
        </p:txBody>
      </p:sp>
      <p:sp>
        <p:nvSpPr>
          <p:cNvPr id="22564" name="Rectangle 192"/>
          <p:cNvSpPr>
            <a:spLocks noChangeArrowheads="1"/>
          </p:cNvSpPr>
          <p:nvPr/>
        </p:nvSpPr>
        <p:spPr bwMode="auto">
          <a:xfrm>
            <a:off x="4313238" y="3216275"/>
            <a:ext cx="3455987" cy="36036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 lIns="91115" tIns="45557" rIns="91115" bIns="45557" anchor="ctr"/>
          <a:lstStyle/>
          <a:p>
            <a:pPr algn="ctr" defTabSz="1279525"/>
            <a:r>
              <a:rPr lang="ru-RU"/>
              <a:t>Благовещенский район</a:t>
            </a:r>
          </a:p>
        </p:txBody>
      </p:sp>
      <p:sp>
        <p:nvSpPr>
          <p:cNvPr id="22565" name="Line 184"/>
          <p:cNvSpPr>
            <a:spLocks noChangeShapeType="1"/>
          </p:cNvSpPr>
          <p:nvPr/>
        </p:nvSpPr>
        <p:spPr bwMode="auto">
          <a:xfrm>
            <a:off x="279400" y="9339263"/>
            <a:ext cx="431800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566" name="Text Box 60"/>
          <p:cNvSpPr txBox="1">
            <a:spLocks noChangeArrowheads="1"/>
          </p:cNvSpPr>
          <p:nvPr/>
        </p:nvSpPr>
        <p:spPr bwMode="auto">
          <a:xfrm>
            <a:off x="928688" y="9266238"/>
            <a:ext cx="2225675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77938">
              <a:spcBef>
                <a:spcPct val="50000"/>
              </a:spcBef>
            </a:pPr>
            <a:r>
              <a:rPr lang="ru-RU" sz="800">
                <a:cs typeface="Arial" charset="0"/>
              </a:rPr>
              <a:t>Граница района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12801600" cy="1262063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 w="9525" algn="ctr">
            <a:noFill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lIns="110450" tIns="55226" rIns="110450" bIns="55226" anchor="ctr"/>
          <a:lstStyle/>
          <a:p>
            <a:pPr algn="ctr" defTabSz="1546225">
              <a:lnSpc>
                <a:spcPct val="80000"/>
              </a:lnSpc>
              <a:defRPr/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ПАСПОРТ ТЕРРИТОРИИ БЛАГОВЕЩЕНСКОГО РАЙОНА </a:t>
            </a:r>
          </a:p>
          <a:p>
            <a:pPr algn="ctr" defTabSz="1546225">
              <a:lnSpc>
                <a:spcPct val="80000"/>
              </a:lnSpc>
              <a:defRPr/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АМУРСКОЙ ОБЛАСТИ</a:t>
            </a:r>
            <a:br>
              <a:rPr lang="ru-RU" b="1">
                <a:latin typeface="Times New Roman" pitchFamily="18" charset="0"/>
                <a:cs typeface="Times New Roman" pitchFamily="18" charset="0"/>
              </a:rPr>
            </a:br>
            <a:r>
              <a:rPr lang="ru-RU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(Скотомогильники и их характеристика 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22" name="Group 2"/>
          <p:cNvGraphicFramePr>
            <a:graphicFrameLocks noGrp="1"/>
          </p:cNvGraphicFramePr>
          <p:nvPr>
            <p:ph idx="4294967295"/>
          </p:nvPr>
        </p:nvGraphicFramePr>
        <p:xfrm>
          <a:off x="153988" y="1446213"/>
          <a:ext cx="12419012" cy="8351837"/>
        </p:xfrm>
        <a:graphic>
          <a:graphicData uri="http://schemas.openxmlformats.org/drawingml/2006/table">
            <a:tbl>
              <a:tblPr/>
              <a:tblGrid>
                <a:gridCol w="1719262"/>
                <a:gridCol w="898525"/>
                <a:gridCol w="896938"/>
                <a:gridCol w="1122362"/>
                <a:gridCol w="1271588"/>
                <a:gridCol w="1347787"/>
                <a:gridCol w="5162550"/>
              </a:tblGrid>
              <a:tr h="1158875"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района</a:t>
                      </a:r>
                    </a:p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населенных пунктов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Дата постройки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Дата послед-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него захо-ронения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Владелец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скотомогильника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Конструкция скотомогильника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Удаленност от водоох-ранных зон, км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Орган ветеринарно-санитарного надзора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822325">
                <a:tc>
                  <a:txBody>
                    <a:bodyPr/>
                    <a:lstStyle/>
                    <a:p>
                      <a:pPr marL="479425" marR="0" lvl="0" indent="-479425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r"/>
                          <a:tab pos="2968625" algn="ctr"/>
                          <a:tab pos="5940425" algn="r"/>
                        </a:tabLst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1.Новотроицкое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1980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2001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с-з «Новотроицкий»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Котлован в грунте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Федеральная служба по ветеринарному и фитосанитарному надзору (Россельхознадзор) Управление по Забайкальскому краю и Амурской области, Управление ветеринарии Амурской области</a:t>
                      </a: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779463" marR="0" lvl="0" indent="-779463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r"/>
                          <a:tab pos="2968625" algn="ctr"/>
                          <a:tab pos="5940425" algn="r"/>
                        </a:tabLst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Новопетровка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1982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2002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Бесхозный 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Яма из деревянных брусьев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Федеральная служба по ветеринарному и фитосанитарному надзору (Россельхознадзор) Управление по Забайкальскому краю и Амурской области, Управление ветеринарии Амурской области</a:t>
                      </a: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779463" marR="0" lvl="0" indent="-779463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r"/>
                          <a:tab pos="2968625" algn="ctr"/>
                          <a:tab pos="5940425" algn="r"/>
                        </a:tabLst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Прядчино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1982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2000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Бесхозный 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Яма из деревянных брусьев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Федеральная служба по ветеринарному и фитосанитарному надзору (Россельхознадзор) Управление по Забайкальскому краю и Амурской области, Управление ветеринарии Амурской области</a:t>
                      </a: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779463" marR="0" lvl="0" indent="-779463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r"/>
                          <a:tab pos="2968625" algn="ctr"/>
                          <a:tab pos="5940425" algn="r"/>
                        </a:tabLst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Егорьевка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1998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1999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Бесхозный 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Яма для сжигания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Федеральная служба по ветеринарному и фитосанитарному надзору (Россельхознадзор) Управление по Забайкальскому краю и Амурской области, Управление ветеринарии Амурской области</a:t>
                      </a: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779463" marR="0" lvl="0" indent="-779463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r"/>
                          <a:tab pos="2968625" algn="ctr"/>
                          <a:tab pos="5940425" algn="r"/>
                        </a:tabLst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 Волково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1967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2003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СПК «Волковский»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Котлован в грунте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Федеральная служба по ветеринарному и фитосанитарному надзору (Россельхознадзор) Управление по Забайкальскому краю и Амурской области, Управление ветеринарии Амурской области</a:t>
                      </a: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779463" marR="0" lvl="0" indent="-779463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r"/>
                          <a:tab pos="2968625" algn="ctr"/>
                          <a:tab pos="5940425" algn="r"/>
                        </a:tabLst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 Грибское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1985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2003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Учхоз ДальГАУ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Яма из деревянных брусьев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Федеральная служба по ветеринарному и фитосанитарному надзору (Россельхознадзор) Управление по Забайкальскому краю и Амурской области, Управление ветеринарии Амурской области</a:t>
                      </a: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628" name="Rectangle 150"/>
          <p:cNvSpPr>
            <a:spLocks noChangeArrowheads="1"/>
          </p:cNvSpPr>
          <p:nvPr/>
        </p:nvSpPr>
        <p:spPr bwMode="auto">
          <a:xfrm>
            <a:off x="0" y="0"/>
            <a:ext cx="12801600" cy="1344613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0924" tIns="45462" rIns="90924" bIns="45462" anchor="ctr"/>
          <a:lstStyle/>
          <a:p>
            <a:pPr algn="ctr" defTabSz="1279525"/>
            <a:r>
              <a:rPr lang="ru-RU" b="1">
                <a:latin typeface="Times New Roman" pitchFamily="18" charset="0"/>
              </a:rPr>
              <a:t>ПАСПОРТ ТЕРРИТОРИИ  БЛАГОВЕЩЕНСКОГО РАЙОНА</a:t>
            </a:r>
          </a:p>
          <a:p>
            <a:pPr algn="ctr" defTabSz="1279525"/>
            <a:r>
              <a:rPr lang="ru-RU" b="1">
                <a:latin typeface="Times New Roman" pitchFamily="18" charset="0"/>
              </a:rPr>
              <a:t>АМУРСКОЙ ОБЛАСТИ</a:t>
            </a:r>
          </a:p>
          <a:p>
            <a:pPr algn="ctr" defTabSz="1279525">
              <a:lnSpc>
                <a:spcPct val="80000"/>
              </a:lnSpc>
            </a:pPr>
            <a:r>
              <a:rPr lang="ru-RU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(Скотомогильники и их характеристика 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6546" name="Group 2"/>
          <p:cNvGraphicFramePr>
            <a:graphicFrameLocks noGrp="1"/>
          </p:cNvGraphicFramePr>
          <p:nvPr>
            <p:ph idx="4294967295"/>
          </p:nvPr>
        </p:nvGraphicFramePr>
        <p:xfrm>
          <a:off x="153988" y="1446213"/>
          <a:ext cx="12419012" cy="8369300"/>
        </p:xfrm>
        <a:graphic>
          <a:graphicData uri="http://schemas.openxmlformats.org/drawingml/2006/table">
            <a:tbl>
              <a:tblPr/>
              <a:tblGrid>
                <a:gridCol w="1719262"/>
                <a:gridCol w="898525"/>
                <a:gridCol w="896938"/>
                <a:gridCol w="1122362"/>
                <a:gridCol w="1271588"/>
                <a:gridCol w="1347787"/>
                <a:gridCol w="5162550"/>
              </a:tblGrid>
              <a:tr h="1158875"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района</a:t>
                      </a:r>
                    </a:p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населенных пунктов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Дата постройки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Дата послед-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него захо-ронения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Владелец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скотомогильника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Конструкция скотомогильника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Удаленност от водоох-ранных зон, км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Орган ветеринарно-санитарного надзора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355600"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1111250">
                <a:tc>
                  <a:txBody>
                    <a:bodyPr/>
                    <a:lstStyle/>
                    <a:p>
                      <a:pPr marL="779463" marR="0" lvl="0" indent="-779463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r"/>
                          <a:tab pos="2968625" algn="ctr"/>
                          <a:tab pos="5940425" algn="r"/>
                        </a:tabLst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 Дроново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1965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1991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Учхоз ДальГАУ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Яма из деревянных брусьев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Федеральная служба по ветеринарному и фитосанитарному надзору (Россельхознадзор) Управление по Забайкальскому краю и Амурской области, Управление ветеринарии Амурской области</a:t>
                      </a: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11250">
                <a:tc>
                  <a:txBody>
                    <a:bodyPr/>
                    <a:lstStyle/>
                    <a:p>
                      <a:pPr marL="779463" marR="0" lvl="0" indent="-779463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r"/>
                          <a:tab pos="2968625" algn="ctr"/>
                          <a:tab pos="5940425" algn="r"/>
                        </a:tabLst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8. Передовое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1974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2000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Учхоз ДальГАУ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Яма из деревянных брусьев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Федеральная служба по ветеринарному и фитосанитарному надзору (Россельхознадзор) Управление по Забайкальскому краю и Амурской области, Управление ветеринарии Амурской области</a:t>
                      </a: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11250">
                <a:tc>
                  <a:txBody>
                    <a:bodyPr/>
                    <a:lstStyle/>
                    <a:p>
                      <a:pPr marL="779463" marR="0" lvl="0" indent="-779463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r"/>
                          <a:tab pos="2968625" algn="ctr"/>
                          <a:tab pos="5940425" algn="r"/>
                        </a:tabLst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9. Марково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1974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2003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СПК «Марковское»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Соги-бетон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Федеральная служба по ветеринарному и фитосанитарному надзору (Россельхознадзор) Управление по Забайкальскому краю и Амурской области, Управление ветеринарии Амурской области</a:t>
                      </a: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11250">
                <a:tc>
                  <a:txBody>
                    <a:bodyPr/>
                    <a:lstStyle/>
                    <a:p>
                      <a:pPr marL="779463" marR="0" lvl="0" indent="-779463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r"/>
                          <a:tab pos="2968625" algn="ctr"/>
                          <a:tab pos="5940425" algn="r"/>
                        </a:tabLst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 Чигири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1974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2003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ООЖК «Чигиринский»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Соги-бетон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Федеральная служба по ветеринарному и фитосанитарному надзору (Россельхознадзор) Управление по Забайкальскому краю и Амурской области, Управление ветеринарии Амурской области</a:t>
                      </a: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11250">
                <a:tc>
                  <a:txBody>
                    <a:bodyPr/>
                    <a:lstStyle/>
                    <a:p>
                      <a:pPr marL="779463" marR="0" lvl="0" indent="-779463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r"/>
                          <a:tab pos="2968625" algn="ctr"/>
                          <a:tab pos="5940425" algn="r"/>
                        </a:tabLst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11. Грязнушка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1947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1997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Бесхозный 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Яма из деревянных брусьев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Федеральная служба по ветеринарному и фитосанитарному надзору (Россельхознадзор) Управление по Забайкальскому краю и Амурской области, Управление ветеринарии Амурской области</a:t>
                      </a: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11250">
                <a:tc>
                  <a:txBody>
                    <a:bodyPr/>
                    <a:lstStyle/>
                    <a:p>
                      <a:pPr marL="779463" marR="0" lvl="0" indent="-779463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r"/>
                          <a:tab pos="2968625" algn="ctr"/>
                          <a:tab pos="5940425" algn="r"/>
                        </a:tabLst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12. Садовое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1980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2000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с-з «Астрахановский»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Металлическая емкость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Федеральная служба по ветеринарному и фитосанитарному надзору (Россельхознадзор) Управление по Забайкальскому краю и Амурской области, Управление ветеринарии Амурской области</a:t>
                      </a: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652" name="Rectangle 150"/>
          <p:cNvSpPr>
            <a:spLocks noChangeArrowheads="1"/>
          </p:cNvSpPr>
          <p:nvPr/>
        </p:nvSpPr>
        <p:spPr bwMode="auto">
          <a:xfrm>
            <a:off x="0" y="0"/>
            <a:ext cx="12801600" cy="1344613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0924" tIns="45462" rIns="90924" bIns="45462" anchor="ctr"/>
          <a:lstStyle/>
          <a:p>
            <a:pPr algn="ctr" defTabSz="1279525"/>
            <a:r>
              <a:rPr lang="ru-RU" b="1">
                <a:latin typeface="Times New Roman" pitchFamily="18" charset="0"/>
              </a:rPr>
              <a:t>ПАСПОРТ ТЕРРИТОРИИ  БЛАГОВЕЩЕНСКОГО РАЙОНА</a:t>
            </a:r>
          </a:p>
          <a:p>
            <a:pPr algn="ctr" defTabSz="1279525"/>
            <a:r>
              <a:rPr lang="ru-RU" b="1">
                <a:latin typeface="Times New Roman" pitchFamily="18" charset="0"/>
              </a:rPr>
              <a:t>АМУРСКОЙ ОБЛАСТИ</a:t>
            </a:r>
          </a:p>
          <a:p>
            <a:pPr algn="ctr" defTabSz="1279525">
              <a:lnSpc>
                <a:spcPct val="80000"/>
              </a:lnSpc>
            </a:pPr>
            <a:r>
              <a:rPr lang="ru-RU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(Скотомогильники и их характеристика 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7570" name="Group 2"/>
          <p:cNvGraphicFramePr>
            <a:graphicFrameLocks noGrp="1"/>
          </p:cNvGraphicFramePr>
          <p:nvPr>
            <p:ph idx="4294967295"/>
          </p:nvPr>
        </p:nvGraphicFramePr>
        <p:xfrm>
          <a:off x="153988" y="1782763"/>
          <a:ext cx="12419012" cy="4922837"/>
        </p:xfrm>
        <a:graphic>
          <a:graphicData uri="http://schemas.openxmlformats.org/drawingml/2006/table">
            <a:tbl>
              <a:tblPr/>
              <a:tblGrid>
                <a:gridCol w="1719262"/>
                <a:gridCol w="898525"/>
                <a:gridCol w="896938"/>
                <a:gridCol w="1360487"/>
                <a:gridCol w="1524000"/>
                <a:gridCol w="1524000"/>
                <a:gridCol w="4495800"/>
              </a:tblGrid>
              <a:tr h="1157288"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района</a:t>
                      </a:r>
                    </a:p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населенных пунктов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Дата постройки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Дата послед-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него захо-ронения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Владелец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скотомогильника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Конструкция </a:t>
                      </a:r>
                    </a:p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Скотомогильника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Удаленност от водоохранных зон, км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Орган ветеринарно-санитарного надзора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779463" marR="0" lvl="0" indent="-779463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r"/>
                          <a:tab pos="2968625" algn="ctr"/>
                          <a:tab pos="5940425" algn="r"/>
                        </a:tabLst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13. Гродеково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1982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1993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Бесхозный 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Яма из деревянных брусьев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2,5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Федеральная служба по ветеринарному и фитосанитарному надзору (Россельхознадзор) Управление по Забайкальскому краю и Амурской области, Управление ветеринарии Амурской области</a:t>
                      </a: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779463" marR="0" lvl="0" indent="-779463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r"/>
                          <a:tab pos="2968625" algn="ctr"/>
                          <a:tab pos="5940425" algn="r"/>
                        </a:tabLst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14. Кани-Курган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1982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1993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Бесхозный  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Яма из деревянных брусьев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Федеральная служба по ветеринарному и фитосанитарному надзору (Россельхознадзор) Управление по Забайкальскому краю и Амурской области, Управление ветеринарии Амурской области</a:t>
                      </a: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779463" marR="0" lvl="0" indent="-779463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r"/>
                          <a:tab pos="2968625" algn="ctr"/>
                          <a:tab pos="5940425" algn="r"/>
                        </a:tabLst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15. Усть-Ивановка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1970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1998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СПК «Волковское»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Яма из деревянных брусьев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79425" marR="0" lvl="0" indent="-479425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Федеральная служба по ветеринарному и фитосанитарному надзору (Россельхознадзор) Управление по Забайкальскому краю и Амурской области, Управление ветеринарии Амурской области</a:t>
                      </a:r>
                    </a:p>
                  </a:txBody>
                  <a:tcPr marL="91014" marR="91014" marT="45507" marB="455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5652" name="Rectangle 150"/>
          <p:cNvSpPr>
            <a:spLocks noChangeArrowheads="1"/>
          </p:cNvSpPr>
          <p:nvPr/>
        </p:nvSpPr>
        <p:spPr bwMode="auto">
          <a:xfrm>
            <a:off x="0" y="0"/>
            <a:ext cx="12801600" cy="1344613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0924" tIns="45462" rIns="90924" bIns="45462" anchor="ctr"/>
          <a:lstStyle/>
          <a:p>
            <a:pPr algn="ctr" defTabSz="1279525"/>
            <a:r>
              <a:rPr lang="ru-RU" b="1">
                <a:latin typeface="Times New Roman" pitchFamily="18" charset="0"/>
              </a:rPr>
              <a:t>ПАСПОРТ ТЕРРИТОРИИ  БЛАГОВЕЩЕНСКОГО РАЙОНА</a:t>
            </a:r>
          </a:p>
          <a:p>
            <a:pPr algn="ctr" defTabSz="1279525"/>
            <a:r>
              <a:rPr lang="ru-RU" b="1">
                <a:latin typeface="Times New Roman" pitchFamily="18" charset="0"/>
              </a:rPr>
              <a:t>АМУРСКОЙ ОБЛАСТИ</a:t>
            </a:r>
          </a:p>
          <a:p>
            <a:pPr algn="ctr" defTabSz="1279525">
              <a:lnSpc>
                <a:spcPct val="80000"/>
              </a:lnSpc>
            </a:pPr>
            <a:r>
              <a:rPr lang="ru-RU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(Скотомогильники и их характеристика 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12801600" cy="1262063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 w="9525" algn="ctr">
            <a:noFill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lIns="110450" tIns="55226" rIns="110450" bIns="55226" anchor="ctr"/>
          <a:lstStyle/>
          <a:p>
            <a:pPr algn="ctr" defTabSz="1546225">
              <a:lnSpc>
                <a:spcPct val="80000"/>
              </a:lnSpc>
              <a:defRPr/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ПАСПОРТ ТЕРРИТОРИИ БЛАГОВЕЩЕНСКОГО РАЙОНА </a:t>
            </a:r>
          </a:p>
          <a:p>
            <a:pPr algn="ctr" defTabSz="1546225">
              <a:lnSpc>
                <a:spcPct val="80000"/>
              </a:lnSpc>
              <a:defRPr/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АМУРСКОЙ ОБЛАСТИ</a:t>
            </a:r>
            <a:br>
              <a:rPr lang="ru-RU" b="1">
                <a:latin typeface="Times New Roman" pitchFamily="18" charset="0"/>
                <a:cs typeface="Times New Roman" pitchFamily="18" charset="0"/>
              </a:rPr>
            </a:br>
            <a:r>
              <a:rPr lang="ru-RU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(Расчет эвакуации населения)</a:t>
            </a:r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457200" y="1754188"/>
            <a:ext cx="11963400" cy="6959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417" tIns="45709" rIns="91417" bIns="45709" anchor="ctr">
            <a:spAutoFit/>
          </a:bodyPr>
          <a:lstStyle/>
          <a:p>
            <a:pPr indent="450850" defTabSz="912813"/>
            <a:r>
              <a:rPr lang="ru-RU"/>
              <a:t>Перечень привлекаемых сил и средств для организации лечебно-эвакуационных мероприятий на территории Благовещенского района.</a:t>
            </a:r>
          </a:p>
          <a:p>
            <a:pPr indent="450850" defTabSz="912813"/>
            <a:r>
              <a:rPr lang="ru-RU"/>
              <a:t>Наименование –Усть-Ивановская амбулатория.</a:t>
            </a:r>
          </a:p>
          <a:p>
            <a:pPr indent="450850" defTabSz="912813"/>
            <a:r>
              <a:rPr lang="ru-RU"/>
              <a:t>Полный почтовый адрес, код, телефон – с. Волково, ул. Почтовая,28, 89098144511, 8(4162) 390-319.</a:t>
            </a:r>
          </a:p>
          <a:p>
            <a:pPr indent="450850" defTabSz="912813"/>
            <a:r>
              <a:rPr lang="ru-RU"/>
              <a:t>Личного состава – 37 чел.</a:t>
            </a:r>
          </a:p>
          <a:p>
            <a:pPr indent="450850" defTabSz="912813"/>
            <a:r>
              <a:rPr lang="ru-RU"/>
              <a:t>Техники (по типам) – 2 ед. (легковые – 1 ед., грузовые 1 ед.).</a:t>
            </a:r>
          </a:p>
          <a:p>
            <a:pPr indent="450850" defTabSz="912813"/>
            <a:r>
              <a:rPr lang="ru-RU"/>
              <a:t>ФИО руководителя (код, телефон) - Бондаренко Н.В. 8(4162)396-636.</a:t>
            </a:r>
          </a:p>
          <a:p>
            <a:pPr indent="450850" defTabSz="912813"/>
            <a:endParaRPr lang="ru-RU"/>
          </a:p>
          <a:p>
            <a:pPr indent="450850" defTabSz="912813"/>
            <a:r>
              <a:rPr lang="ru-RU"/>
              <a:t>Перечень привлекаемых сил и средств для организации перемещения материальных и культурных ценностей на территории района:</a:t>
            </a:r>
          </a:p>
          <a:p>
            <a:pPr indent="450850" defTabSz="912813"/>
            <a:r>
              <a:rPr lang="ru-RU"/>
              <a:t>Наименование – администрация с. Усть-Ивановка.</a:t>
            </a:r>
          </a:p>
          <a:p>
            <a:pPr indent="450850" defTabSz="912813"/>
            <a:r>
              <a:rPr lang="ru-RU"/>
              <a:t>Полный почтовый адрес, код, телефон – МОБУ Усть-Ивановская СОШ; интернат ГАУ СО; Усть-Ивановский психоневрологический.</a:t>
            </a:r>
          </a:p>
          <a:p>
            <a:pPr indent="450850" defTabSz="912813"/>
            <a:r>
              <a:rPr lang="ru-RU"/>
              <a:t>Личного состава - 12 чел.</a:t>
            </a:r>
          </a:p>
          <a:p>
            <a:pPr indent="450850" defTabSz="912813"/>
            <a:r>
              <a:rPr lang="ru-RU"/>
              <a:t>Техники (по типам) 5 ед. (3 грузовых, 1 –трактор с тележкой, 1 - легковой).</a:t>
            </a:r>
          </a:p>
          <a:p>
            <a:pPr indent="450850" defTabSz="912813"/>
            <a:r>
              <a:rPr lang="ru-RU"/>
              <a:t>ФИО руководителя (код, телефон) - Сидоренко Владимир Валентинович, тел.:89145530805.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3879850" y="698500"/>
          <a:ext cx="4722813" cy="8726488"/>
        </p:xfrm>
        <a:graphic>
          <a:graphicData uri="http://schemas.openxmlformats.org/presentationml/2006/ole">
            <p:oleObj spid="_x0000_s2050" name="Image" r:id="rId3" imgW="1403250" imgH="2592000" progId="Photoshop.Image.8">
              <p:embed/>
            </p:oleObj>
          </a:graphicData>
        </a:graphic>
      </p:graphicFrame>
      <p:sp>
        <p:nvSpPr>
          <p:cNvPr id="2051" name="Freeform 275"/>
          <p:cNvSpPr>
            <a:spLocks/>
          </p:cNvSpPr>
          <p:nvPr/>
        </p:nvSpPr>
        <p:spPr bwMode="auto">
          <a:xfrm>
            <a:off x="4024313" y="623888"/>
            <a:ext cx="4537075" cy="8712200"/>
          </a:xfrm>
          <a:custGeom>
            <a:avLst/>
            <a:gdLst>
              <a:gd name="T0" fmla="*/ 2147483647 w 3039"/>
              <a:gd name="T1" fmla="*/ 2147483647 h 5126"/>
              <a:gd name="T2" fmla="*/ 2147483647 w 3039"/>
              <a:gd name="T3" fmla="*/ 2147483647 h 5126"/>
              <a:gd name="T4" fmla="*/ 2147483647 w 3039"/>
              <a:gd name="T5" fmla="*/ 2147483647 h 5126"/>
              <a:gd name="T6" fmla="*/ 2147483647 w 3039"/>
              <a:gd name="T7" fmla="*/ 2147483647 h 5126"/>
              <a:gd name="T8" fmla="*/ 2147483647 w 3039"/>
              <a:gd name="T9" fmla="*/ 2147483647 h 5126"/>
              <a:gd name="T10" fmla="*/ 2147483647 w 3039"/>
              <a:gd name="T11" fmla="*/ 2147483647 h 5126"/>
              <a:gd name="T12" fmla="*/ 2147483647 w 3039"/>
              <a:gd name="T13" fmla="*/ 0 h 5126"/>
              <a:gd name="T14" fmla="*/ 2147483647 w 3039"/>
              <a:gd name="T15" fmla="*/ 2147483647 h 5126"/>
              <a:gd name="T16" fmla="*/ 2147483647 w 3039"/>
              <a:gd name="T17" fmla="*/ 2147483647 h 5126"/>
              <a:gd name="T18" fmla="*/ 2147483647 w 3039"/>
              <a:gd name="T19" fmla="*/ 2147483647 h 5126"/>
              <a:gd name="T20" fmla="*/ 2147483647 w 3039"/>
              <a:gd name="T21" fmla="*/ 2147483647 h 5126"/>
              <a:gd name="T22" fmla="*/ 2147483647 w 3039"/>
              <a:gd name="T23" fmla="*/ 2147483647 h 5126"/>
              <a:gd name="T24" fmla="*/ 2147483647 w 3039"/>
              <a:gd name="T25" fmla="*/ 2147483647 h 5126"/>
              <a:gd name="T26" fmla="*/ 2147483647 w 3039"/>
              <a:gd name="T27" fmla="*/ 2147483647 h 5126"/>
              <a:gd name="T28" fmla="*/ 2147483647 w 3039"/>
              <a:gd name="T29" fmla="*/ 2147483647 h 5126"/>
              <a:gd name="T30" fmla="*/ 2147483647 w 3039"/>
              <a:gd name="T31" fmla="*/ 2147483647 h 5126"/>
              <a:gd name="T32" fmla="*/ 2147483647 w 3039"/>
              <a:gd name="T33" fmla="*/ 2147483647 h 5126"/>
              <a:gd name="T34" fmla="*/ 2147483647 w 3039"/>
              <a:gd name="T35" fmla="*/ 2147483647 h 5126"/>
              <a:gd name="T36" fmla="*/ 2147483647 w 3039"/>
              <a:gd name="T37" fmla="*/ 2147483647 h 5126"/>
              <a:gd name="T38" fmla="*/ 2147483647 w 3039"/>
              <a:gd name="T39" fmla="*/ 2147483647 h 5126"/>
              <a:gd name="T40" fmla="*/ 2147483647 w 3039"/>
              <a:gd name="T41" fmla="*/ 2147483647 h 5126"/>
              <a:gd name="T42" fmla="*/ 2147483647 w 3039"/>
              <a:gd name="T43" fmla="*/ 2147483647 h 5126"/>
              <a:gd name="T44" fmla="*/ 2147483647 w 3039"/>
              <a:gd name="T45" fmla="*/ 2147483647 h 5126"/>
              <a:gd name="T46" fmla="*/ 2147483647 w 3039"/>
              <a:gd name="T47" fmla="*/ 2147483647 h 5126"/>
              <a:gd name="T48" fmla="*/ 2147483647 w 3039"/>
              <a:gd name="T49" fmla="*/ 2147483647 h 5126"/>
              <a:gd name="T50" fmla="*/ 2147483647 w 3039"/>
              <a:gd name="T51" fmla="*/ 2147483647 h 5126"/>
              <a:gd name="T52" fmla="*/ 2147483647 w 3039"/>
              <a:gd name="T53" fmla="*/ 2147483647 h 5126"/>
              <a:gd name="T54" fmla="*/ 2147483647 w 3039"/>
              <a:gd name="T55" fmla="*/ 2147483647 h 5126"/>
              <a:gd name="T56" fmla="*/ 2147483647 w 3039"/>
              <a:gd name="T57" fmla="*/ 2147483647 h 5126"/>
              <a:gd name="T58" fmla="*/ 2147483647 w 3039"/>
              <a:gd name="T59" fmla="*/ 2147483647 h 5126"/>
              <a:gd name="T60" fmla="*/ 2147483647 w 3039"/>
              <a:gd name="T61" fmla="*/ 2147483647 h 5126"/>
              <a:gd name="T62" fmla="*/ 2147483647 w 3039"/>
              <a:gd name="T63" fmla="*/ 2147483647 h 5126"/>
              <a:gd name="T64" fmla="*/ 2147483647 w 3039"/>
              <a:gd name="T65" fmla="*/ 2147483647 h 5126"/>
              <a:gd name="T66" fmla="*/ 2147483647 w 3039"/>
              <a:gd name="T67" fmla="*/ 2147483647 h 5126"/>
              <a:gd name="T68" fmla="*/ 2147483647 w 3039"/>
              <a:gd name="T69" fmla="*/ 2147483647 h 5126"/>
              <a:gd name="T70" fmla="*/ 2147483647 w 3039"/>
              <a:gd name="T71" fmla="*/ 2147483647 h 5126"/>
              <a:gd name="T72" fmla="*/ 2147483647 w 3039"/>
              <a:gd name="T73" fmla="*/ 2147483647 h 5126"/>
              <a:gd name="T74" fmla="*/ 2147483647 w 3039"/>
              <a:gd name="T75" fmla="*/ 2147483647 h 5126"/>
              <a:gd name="T76" fmla="*/ 2147483647 w 3039"/>
              <a:gd name="T77" fmla="*/ 2147483647 h 5126"/>
              <a:gd name="T78" fmla="*/ 2147483647 w 3039"/>
              <a:gd name="T79" fmla="*/ 2147483647 h 5126"/>
              <a:gd name="T80" fmla="*/ 2147483647 w 3039"/>
              <a:gd name="T81" fmla="*/ 2147483647 h 5126"/>
              <a:gd name="T82" fmla="*/ 2147483647 w 3039"/>
              <a:gd name="T83" fmla="*/ 2147483647 h 5126"/>
              <a:gd name="T84" fmla="*/ 2147483647 w 3039"/>
              <a:gd name="T85" fmla="*/ 2147483647 h 5126"/>
              <a:gd name="T86" fmla="*/ 2147483647 w 3039"/>
              <a:gd name="T87" fmla="*/ 2147483647 h 5126"/>
              <a:gd name="T88" fmla="*/ 2147483647 w 3039"/>
              <a:gd name="T89" fmla="*/ 2147483647 h 5126"/>
              <a:gd name="T90" fmla="*/ 2147483647 w 3039"/>
              <a:gd name="T91" fmla="*/ 2147483647 h 5126"/>
              <a:gd name="T92" fmla="*/ 2147483647 w 3039"/>
              <a:gd name="T93" fmla="*/ 2147483647 h 5126"/>
              <a:gd name="T94" fmla="*/ 2147483647 w 3039"/>
              <a:gd name="T95" fmla="*/ 2147483647 h 5126"/>
              <a:gd name="T96" fmla="*/ 2147483647 w 3039"/>
              <a:gd name="T97" fmla="*/ 2147483647 h 5126"/>
              <a:gd name="T98" fmla="*/ 2147483647 w 3039"/>
              <a:gd name="T99" fmla="*/ 2147483647 h 5126"/>
              <a:gd name="T100" fmla="*/ 2147483647 w 3039"/>
              <a:gd name="T101" fmla="*/ 2147483647 h 5126"/>
              <a:gd name="T102" fmla="*/ 2147483647 w 3039"/>
              <a:gd name="T103" fmla="*/ 2147483647 h 5126"/>
              <a:gd name="T104" fmla="*/ 2147483647 w 3039"/>
              <a:gd name="T105" fmla="*/ 2147483647 h 5126"/>
              <a:gd name="T106" fmla="*/ 2147483647 w 3039"/>
              <a:gd name="T107" fmla="*/ 2147483647 h 5126"/>
              <a:gd name="T108" fmla="*/ 2147483647 w 3039"/>
              <a:gd name="T109" fmla="*/ 2147483647 h 5126"/>
              <a:gd name="T110" fmla="*/ 2147483647 w 3039"/>
              <a:gd name="T111" fmla="*/ 2147483647 h 5126"/>
              <a:gd name="T112" fmla="*/ 2147483647 w 3039"/>
              <a:gd name="T113" fmla="*/ 2147483647 h 5126"/>
              <a:gd name="T114" fmla="*/ 2147483647 w 3039"/>
              <a:gd name="T115" fmla="*/ 2147483647 h 5126"/>
              <a:gd name="T116" fmla="*/ 2147483647 w 3039"/>
              <a:gd name="T117" fmla="*/ 2147483647 h 5126"/>
              <a:gd name="T118" fmla="*/ 2147483647 w 3039"/>
              <a:gd name="T119" fmla="*/ 2147483647 h 5126"/>
              <a:gd name="T120" fmla="*/ 0 w 3039"/>
              <a:gd name="T121" fmla="*/ 2147483647 h 5126"/>
              <a:gd name="T122" fmla="*/ 2147483647 w 3039"/>
              <a:gd name="T123" fmla="*/ 2147483647 h 512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039"/>
              <a:gd name="T187" fmla="*/ 0 h 5126"/>
              <a:gd name="T188" fmla="*/ 3039 w 3039"/>
              <a:gd name="T189" fmla="*/ 5126 h 512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039" h="5126">
                <a:moveTo>
                  <a:pt x="91" y="907"/>
                </a:moveTo>
                <a:lnTo>
                  <a:pt x="318" y="862"/>
                </a:lnTo>
                <a:lnTo>
                  <a:pt x="544" y="681"/>
                </a:lnTo>
                <a:lnTo>
                  <a:pt x="635" y="544"/>
                </a:lnTo>
                <a:lnTo>
                  <a:pt x="635" y="408"/>
                </a:lnTo>
                <a:lnTo>
                  <a:pt x="817" y="408"/>
                </a:lnTo>
                <a:lnTo>
                  <a:pt x="2404" y="0"/>
                </a:lnTo>
                <a:lnTo>
                  <a:pt x="2949" y="91"/>
                </a:lnTo>
                <a:lnTo>
                  <a:pt x="2949" y="318"/>
                </a:lnTo>
                <a:lnTo>
                  <a:pt x="3039" y="408"/>
                </a:lnTo>
                <a:lnTo>
                  <a:pt x="2949" y="499"/>
                </a:lnTo>
                <a:lnTo>
                  <a:pt x="2903" y="1043"/>
                </a:lnTo>
                <a:lnTo>
                  <a:pt x="2631" y="1316"/>
                </a:lnTo>
                <a:lnTo>
                  <a:pt x="2540" y="1406"/>
                </a:lnTo>
                <a:lnTo>
                  <a:pt x="2586" y="1769"/>
                </a:lnTo>
                <a:lnTo>
                  <a:pt x="2495" y="1905"/>
                </a:lnTo>
                <a:lnTo>
                  <a:pt x="2404" y="2087"/>
                </a:lnTo>
                <a:lnTo>
                  <a:pt x="2404" y="2177"/>
                </a:lnTo>
                <a:lnTo>
                  <a:pt x="2404" y="2313"/>
                </a:lnTo>
                <a:lnTo>
                  <a:pt x="2314" y="2586"/>
                </a:lnTo>
                <a:lnTo>
                  <a:pt x="2132" y="2676"/>
                </a:lnTo>
                <a:lnTo>
                  <a:pt x="2041" y="2858"/>
                </a:lnTo>
                <a:lnTo>
                  <a:pt x="2087" y="2948"/>
                </a:lnTo>
                <a:lnTo>
                  <a:pt x="2268" y="3130"/>
                </a:lnTo>
                <a:lnTo>
                  <a:pt x="2404" y="3447"/>
                </a:lnTo>
                <a:lnTo>
                  <a:pt x="2404" y="3584"/>
                </a:lnTo>
                <a:lnTo>
                  <a:pt x="2586" y="3629"/>
                </a:lnTo>
                <a:lnTo>
                  <a:pt x="2631" y="3765"/>
                </a:lnTo>
                <a:lnTo>
                  <a:pt x="2949" y="3992"/>
                </a:lnTo>
                <a:lnTo>
                  <a:pt x="2858" y="4082"/>
                </a:lnTo>
                <a:lnTo>
                  <a:pt x="2631" y="4037"/>
                </a:lnTo>
                <a:lnTo>
                  <a:pt x="2586" y="4309"/>
                </a:lnTo>
                <a:lnTo>
                  <a:pt x="2722" y="4627"/>
                </a:lnTo>
                <a:lnTo>
                  <a:pt x="2767" y="4763"/>
                </a:lnTo>
                <a:lnTo>
                  <a:pt x="2586" y="4808"/>
                </a:lnTo>
                <a:lnTo>
                  <a:pt x="2586" y="4944"/>
                </a:lnTo>
                <a:lnTo>
                  <a:pt x="1678" y="4944"/>
                </a:lnTo>
                <a:lnTo>
                  <a:pt x="1678" y="5126"/>
                </a:lnTo>
                <a:lnTo>
                  <a:pt x="1270" y="5126"/>
                </a:lnTo>
                <a:lnTo>
                  <a:pt x="1678" y="4627"/>
                </a:lnTo>
                <a:lnTo>
                  <a:pt x="1678" y="4536"/>
                </a:lnTo>
                <a:lnTo>
                  <a:pt x="1678" y="4400"/>
                </a:lnTo>
                <a:lnTo>
                  <a:pt x="1497" y="4309"/>
                </a:lnTo>
                <a:lnTo>
                  <a:pt x="1134" y="4219"/>
                </a:lnTo>
                <a:lnTo>
                  <a:pt x="817" y="4082"/>
                </a:lnTo>
                <a:lnTo>
                  <a:pt x="635" y="3901"/>
                </a:lnTo>
                <a:lnTo>
                  <a:pt x="635" y="3629"/>
                </a:lnTo>
                <a:lnTo>
                  <a:pt x="726" y="3447"/>
                </a:lnTo>
                <a:lnTo>
                  <a:pt x="726" y="3311"/>
                </a:lnTo>
                <a:lnTo>
                  <a:pt x="590" y="3221"/>
                </a:lnTo>
                <a:lnTo>
                  <a:pt x="499" y="3130"/>
                </a:lnTo>
                <a:lnTo>
                  <a:pt x="544" y="2858"/>
                </a:lnTo>
                <a:lnTo>
                  <a:pt x="726" y="2676"/>
                </a:lnTo>
                <a:lnTo>
                  <a:pt x="726" y="2359"/>
                </a:lnTo>
                <a:lnTo>
                  <a:pt x="544" y="2268"/>
                </a:lnTo>
                <a:lnTo>
                  <a:pt x="499" y="2041"/>
                </a:lnTo>
                <a:lnTo>
                  <a:pt x="544" y="1724"/>
                </a:lnTo>
                <a:lnTo>
                  <a:pt x="318" y="1542"/>
                </a:lnTo>
                <a:lnTo>
                  <a:pt x="182" y="1270"/>
                </a:lnTo>
                <a:lnTo>
                  <a:pt x="46" y="998"/>
                </a:lnTo>
                <a:lnTo>
                  <a:pt x="0" y="953"/>
                </a:lnTo>
                <a:lnTo>
                  <a:pt x="91" y="907"/>
                </a:lnTo>
                <a:close/>
              </a:path>
            </a:pathLst>
          </a:custGeom>
          <a:noFill/>
          <a:ln w="69850">
            <a:solidFill>
              <a:srgbClr val="FF0000"/>
            </a:solidFill>
            <a:round/>
            <a:headEnd/>
            <a:tailEnd/>
          </a:ln>
        </p:spPr>
        <p:txBody>
          <a:bodyPr lIns="65282" tIns="32641" rIns="65282" bIns="32641"/>
          <a:lstStyle/>
          <a:p>
            <a:endParaRPr lang="ru-RU"/>
          </a:p>
        </p:txBody>
      </p:sp>
      <p:sp>
        <p:nvSpPr>
          <p:cNvPr id="2052" name="Rectangle 20"/>
          <p:cNvSpPr>
            <a:spLocks noChangeArrowheads="1"/>
          </p:cNvSpPr>
          <p:nvPr/>
        </p:nvSpPr>
        <p:spPr bwMode="auto">
          <a:xfrm>
            <a:off x="-11113" y="-23813"/>
            <a:ext cx="12803188" cy="1344613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204" tIns="45602" rIns="91204" bIns="45602" anchor="ctr"/>
          <a:lstStyle/>
          <a:p>
            <a:pPr algn="ctr" defTabSz="1277938"/>
            <a:r>
              <a:rPr lang="ru-RU" b="1"/>
              <a:t>Схема организации оповещения и информирования </a:t>
            </a:r>
          </a:p>
          <a:p>
            <a:pPr algn="ctr" defTabSz="1277938"/>
            <a:endParaRPr lang="ru-RU" b="1"/>
          </a:p>
        </p:txBody>
      </p:sp>
      <p:sp>
        <p:nvSpPr>
          <p:cNvPr id="2053" name="Rectangle 253"/>
          <p:cNvSpPr>
            <a:spLocks noChangeArrowheads="1"/>
          </p:cNvSpPr>
          <p:nvPr/>
        </p:nvSpPr>
        <p:spPr bwMode="auto">
          <a:xfrm>
            <a:off x="2833688" y="2228850"/>
            <a:ext cx="184150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95" tIns="45697" rIns="91395" bIns="45697" anchor="ctr">
            <a:spAutoFit/>
          </a:bodyPr>
          <a:lstStyle/>
          <a:p>
            <a:pPr defTabSz="911225"/>
            <a:endParaRPr lang="ru-RU"/>
          </a:p>
        </p:txBody>
      </p:sp>
      <p:sp>
        <p:nvSpPr>
          <p:cNvPr id="2054" name="Line 254"/>
          <p:cNvSpPr>
            <a:spLocks noChangeShapeType="1"/>
          </p:cNvSpPr>
          <p:nvPr/>
        </p:nvSpPr>
        <p:spPr bwMode="auto">
          <a:xfrm>
            <a:off x="4522788" y="385762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 lIns="65306" tIns="32653" rIns="65306" bIns="32653"/>
          <a:lstStyle/>
          <a:p>
            <a:endParaRPr lang="ru-RU"/>
          </a:p>
        </p:txBody>
      </p:sp>
      <p:sp>
        <p:nvSpPr>
          <p:cNvPr id="2055" name="Freeform 255"/>
          <p:cNvSpPr>
            <a:spLocks/>
          </p:cNvSpPr>
          <p:nvPr/>
        </p:nvSpPr>
        <p:spPr bwMode="auto">
          <a:xfrm>
            <a:off x="7073900" y="6813550"/>
            <a:ext cx="650875" cy="1744663"/>
          </a:xfrm>
          <a:custGeom>
            <a:avLst/>
            <a:gdLst>
              <a:gd name="T0" fmla="*/ 0 w 411"/>
              <a:gd name="T1" fmla="*/ 2147483647 h 1100"/>
              <a:gd name="T2" fmla="*/ 2147483647 w 411"/>
              <a:gd name="T3" fmla="*/ 2147483647 h 1100"/>
              <a:gd name="T4" fmla="*/ 2147483647 w 411"/>
              <a:gd name="T5" fmla="*/ 2147483647 h 1100"/>
              <a:gd name="T6" fmla="*/ 2147483647 w 411"/>
              <a:gd name="T7" fmla="*/ 2147483647 h 1100"/>
              <a:gd name="T8" fmla="*/ 2147483647 w 411"/>
              <a:gd name="T9" fmla="*/ 2147483647 h 1100"/>
              <a:gd name="T10" fmla="*/ 2147483647 w 411"/>
              <a:gd name="T11" fmla="*/ 2147483647 h 1100"/>
              <a:gd name="T12" fmla="*/ 2147483647 w 411"/>
              <a:gd name="T13" fmla="*/ 2147483647 h 1100"/>
              <a:gd name="T14" fmla="*/ 2147483647 w 411"/>
              <a:gd name="T15" fmla="*/ 2147483647 h 1100"/>
              <a:gd name="T16" fmla="*/ 2147483647 w 411"/>
              <a:gd name="T17" fmla="*/ 2147483647 h 1100"/>
              <a:gd name="T18" fmla="*/ 2147483647 w 411"/>
              <a:gd name="T19" fmla="*/ 2147483647 h 1100"/>
              <a:gd name="T20" fmla="*/ 2147483647 w 411"/>
              <a:gd name="T21" fmla="*/ 2147483647 h 1100"/>
              <a:gd name="T22" fmla="*/ 2147483647 w 411"/>
              <a:gd name="T23" fmla="*/ 2147483647 h 1100"/>
              <a:gd name="T24" fmla="*/ 2147483647 w 411"/>
              <a:gd name="T25" fmla="*/ 2147483647 h 1100"/>
              <a:gd name="T26" fmla="*/ 2147483647 w 411"/>
              <a:gd name="T27" fmla="*/ 2147483647 h 1100"/>
              <a:gd name="T28" fmla="*/ 2147483647 w 411"/>
              <a:gd name="T29" fmla="*/ 2147483647 h 1100"/>
              <a:gd name="T30" fmla="*/ 2147483647 w 411"/>
              <a:gd name="T31" fmla="*/ 2147483647 h 1100"/>
              <a:gd name="T32" fmla="*/ 2147483647 w 411"/>
              <a:gd name="T33" fmla="*/ 2147483647 h 1100"/>
              <a:gd name="T34" fmla="*/ 2147483647 w 411"/>
              <a:gd name="T35" fmla="*/ 2147483647 h 1100"/>
              <a:gd name="T36" fmla="*/ 2147483647 w 411"/>
              <a:gd name="T37" fmla="*/ 2147483647 h 1100"/>
              <a:gd name="T38" fmla="*/ 2147483647 w 411"/>
              <a:gd name="T39" fmla="*/ 2147483647 h 1100"/>
              <a:gd name="T40" fmla="*/ 2147483647 w 411"/>
              <a:gd name="T41" fmla="*/ 2147483647 h 1100"/>
              <a:gd name="T42" fmla="*/ 2147483647 w 411"/>
              <a:gd name="T43" fmla="*/ 2147483647 h 1100"/>
              <a:gd name="T44" fmla="*/ 2147483647 w 411"/>
              <a:gd name="T45" fmla="*/ 2147483647 h 1100"/>
              <a:gd name="T46" fmla="*/ 2147483647 w 411"/>
              <a:gd name="T47" fmla="*/ 2147483647 h 1100"/>
              <a:gd name="T48" fmla="*/ 2147483647 w 411"/>
              <a:gd name="T49" fmla="*/ 0 h 110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411"/>
              <a:gd name="T76" fmla="*/ 0 h 1100"/>
              <a:gd name="T77" fmla="*/ 411 w 411"/>
              <a:gd name="T78" fmla="*/ 1100 h 1100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411" h="1100">
                <a:moveTo>
                  <a:pt x="0" y="1100"/>
                </a:moveTo>
                <a:cubicBezTo>
                  <a:pt x="13" y="1091"/>
                  <a:pt x="23" y="1081"/>
                  <a:pt x="36" y="1072"/>
                </a:cubicBezTo>
                <a:cubicBezTo>
                  <a:pt x="43" y="1052"/>
                  <a:pt x="54" y="1040"/>
                  <a:pt x="72" y="1028"/>
                </a:cubicBezTo>
                <a:cubicBezTo>
                  <a:pt x="85" y="1008"/>
                  <a:pt x="81" y="1000"/>
                  <a:pt x="88" y="976"/>
                </a:cubicBezTo>
                <a:cubicBezTo>
                  <a:pt x="94" y="957"/>
                  <a:pt x="119" y="945"/>
                  <a:pt x="132" y="932"/>
                </a:cubicBezTo>
                <a:cubicBezTo>
                  <a:pt x="137" y="916"/>
                  <a:pt x="134" y="893"/>
                  <a:pt x="144" y="880"/>
                </a:cubicBezTo>
                <a:cubicBezTo>
                  <a:pt x="151" y="871"/>
                  <a:pt x="168" y="856"/>
                  <a:pt x="168" y="856"/>
                </a:cubicBezTo>
                <a:cubicBezTo>
                  <a:pt x="169" y="852"/>
                  <a:pt x="171" y="848"/>
                  <a:pt x="172" y="844"/>
                </a:cubicBezTo>
                <a:cubicBezTo>
                  <a:pt x="174" y="832"/>
                  <a:pt x="173" y="820"/>
                  <a:pt x="176" y="808"/>
                </a:cubicBezTo>
                <a:cubicBezTo>
                  <a:pt x="183" y="779"/>
                  <a:pt x="234" y="779"/>
                  <a:pt x="256" y="764"/>
                </a:cubicBezTo>
                <a:cubicBezTo>
                  <a:pt x="271" y="742"/>
                  <a:pt x="284" y="747"/>
                  <a:pt x="312" y="744"/>
                </a:cubicBezTo>
                <a:cubicBezTo>
                  <a:pt x="327" y="722"/>
                  <a:pt x="320" y="697"/>
                  <a:pt x="328" y="672"/>
                </a:cubicBezTo>
                <a:cubicBezTo>
                  <a:pt x="332" y="637"/>
                  <a:pt x="330" y="634"/>
                  <a:pt x="352" y="612"/>
                </a:cubicBezTo>
                <a:cubicBezTo>
                  <a:pt x="355" y="604"/>
                  <a:pt x="363" y="597"/>
                  <a:pt x="364" y="588"/>
                </a:cubicBezTo>
                <a:cubicBezTo>
                  <a:pt x="370" y="538"/>
                  <a:pt x="357" y="485"/>
                  <a:pt x="372" y="436"/>
                </a:cubicBezTo>
                <a:cubicBezTo>
                  <a:pt x="375" y="425"/>
                  <a:pt x="396" y="412"/>
                  <a:pt x="396" y="412"/>
                </a:cubicBezTo>
                <a:cubicBezTo>
                  <a:pt x="401" y="380"/>
                  <a:pt x="411" y="357"/>
                  <a:pt x="380" y="336"/>
                </a:cubicBezTo>
                <a:cubicBezTo>
                  <a:pt x="372" y="323"/>
                  <a:pt x="358" y="314"/>
                  <a:pt x="352" y="300"/>
                </a:cubicBezTo>
                <a:cubicBezTo>
                  <a:pt x="349" y="292"/>
                  <a:pt x="347" y="284"/>
                  <a:pt x="344" y="276"/>
                </a:cubicBezTo>
                <a:cubicBezTo>
                  <a:pt x="343" y="272"/>
                  <a:pt x="340" y="264"/>
                  <a:pt x="340" y="264"/>
                </a:cubicBezTo>
                <a:cubicBezTo>
                  <a:pt x="337" y="201"/>
                  <a:pt x="330" y="174"/>
                  <a:pt x="344" y="120"/>
                </a:cubicBezTo>
                <a:cubicBezTo>
                  <a:pt x="343" y="111"/>
                  <a:pt x="343" y="101"/>
                  <a:pt x="340" y="92"/>
                </a:cubicBezTo>
                <a:cubicBezTo>
                  <a:pt x="337" y="83"/>
                  <a:pt x="324" y="68"/>
                  <a:pt x="324" y="68"/>
                </a:cubicBezTo>
                <a:cubicBezTo>
                  <a:pt x="328" y="41"/>
                  <a:pt x="327" y="34"/>
                  <a:pt x="348" y="20"/>
                </a:cubicBezTo>
                <a:cubicBezTo>
                  <a:pt x="357" y="6"/>
                  <a:pt x="362" y="7"/>
                  <a:pt x="376" y="0"/>
                </a:cubicBezTo>
              </a:path>
            </a:pathLst>
          </a:custGeom>
          <a:noFill/>
          <a:ln w="44450">
            <a:solidFill>
              <a:srgbClr val="993300"/>
            </a:solidFill>
            <a:round/>
            <a:headEnd/>
            <a:tailEnd/>
          </a:ln>
        </p:spPr>
        <p:txBody>
          <a:bodyPr lIns="65282" tIns="32641" rIns="65282" bIns="32641"/>
          <a:lstStyle/>
          <a:p>
            <a:endParaRPr lang="ru-RU"/>
          </a:p>
        </p:txBody>
      </p:sp>
      <p:sp>
        <p:nvSpPr>
          <p:cNvPr id="2056" name="Freeform 256"/>
          <p:cNvSpPr>
            <a:spLocks/>
          </p:cNvSpPr>
          <p:nvPr/>
        </p:nvSpPr>
        <p:spPr bwMode="auto">
          <a:xfrm>
            <a:off x="7867650" y="5132388"/>
            <a:ext cx="409575" cy="1319212"/>
          </a:xfrm>
          <a:custGeom>
            <a:avLst/>
            <a:gdLst>
              <a:gd name="T0" fmla="*/ 2147483647 w 257"/>
              <a:gd name="T1" fmla="*/ 0 h 832"/>
              <a:gd name="T2" fmla="*/ 2147483647 w 257"/>
              <a:gd name="T3" fmla="*/ 2147483647 h 832"/>
              <a:gd name="T4" fmla="*/ 2147483647 w 257"/>
              <a:gd name="T5" fmla="*/ 2147483647 h 832"/>
              <a:gd name="T6" fmla="*/ 2147483647 w 257"/>
              <a:gd name="T7" fmla="*/ 2147483647 h 832"/>
              <a:gd name="T8" fmla="*/ 2147483647 w 257"/>
              <a:gd name="T9" fmla="*/ 2147483647 h 832"/>
              <a:gd name="T10" fmla="*/ 2147483647 w 257"/>
              <a:gd name="T11" fmla="*/ 2147483647 h 832"/>
              <a:gd name="T12" fmla="*/ 2147483647 w 257"/>
              <a:gd name="T13" fmla="*/ 2147483647 h 832"/>
              <a:gd name="T14" fmla="*/ 2147483647 w 257"/>
              <a:gd name="T15" fmla="*/ 2147483647 h 832"/>
              <a:gd name="T16" fmla="*/ 2147483647 w 257"/>
              <a:gd name="T17" fmla="*/ 2147483647 h 832"/>
              <a:gd name="T18" fmla="*/ 2147483647 w 257"/>
              <a:gd name="T19" fmla="*/ 2147483647 h 832"/>
              <a:gd name="T20" fmla="*/ 2147483647 w 257"/>
              <a:gd name="T21" fmla="*/ 2147483647 h 832"/>
              <a:gd name="T22" fmla="*/ 2147483647 w 257"/>
              <a:gd name="T23" fmla="*/ 2147483647 h 832"/>
              <a:gd name="T24" fmla="*/ 2147483647 w 257"/>
              <a:gd name="T25" fmla="*/ 2147483647 h 832"/>
              <a:gd name="T26" fmla="*/ 2147483647 w 257"/>
              <a:gd name="T27" fmla="*/ 2147483647 h 832"/>
              <a:gd name="T28" fmla="*/ 2147483647 w 257"/>
              <a:gd name="T29" fmla="*/ 2147483647 h 832"/>
              <a:gd name="T30" fmla="*/ 2147483647 w 257"/>
              <a:gd name="T31" fmla="*/ 2147483647 h 832"/>
              <a:gd name="T32" fmla="*/ 2147483647 w 257"/>
              <a:gd name="T33" fmla="*/ 2147483647 h 832"/>
              <a:gd name="T34" fmla="*/ 0 w 257"/>
              <a:gd name="T35" fmla="*/ 2147483647 h 83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257"/>
              <a:gd name="T55" fmla="*/ 0 h 832"/>
              <a:gd name="T56" fmla="*/ 257 w 257"/>
              <a:gd name="T57" fmla="*/ 832 h 83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257" h="832">
                <a:moveTo>
                  <a:pt x="256" y="0"/>
                </a:moveTo>
                <a:cubicBezTo>
                  <a:pt x="253" y="33"/>
                  <a:pt x="257" y="43"/>
                  <a:pt x="236" y="64"/>
                </a:cubicBezTo>
                <a:cubicBezTo>
                  <a:pt x="230" y="81"/>
                  <a:pt x="222" y="94"/>
                  <a:pt x="216" y="112"/>
                </a:cubicBezTo>
                <a:cubicBezTo>
                  <a:pt x="215" y="116"/>
                  <a:pt x="212" y="124"/>
                  <a:pt x="212" y="124"/>
                </a:cubicBezTo>
                <a:cubicBezTo>
                  <a:pt x="208" y="159"/>
                  <a:pt x="210" y="162"/>
                  <a:pt x="188" y="184"/>
                </a:cubicBezTo>
                <a:cubicBezTo>
                  <a:pt x="180" y="222"/>
                  <a:pt x="170" y="197"/>
                  <a:pt x="136" y="204"/>
                </a:cubicBezTo>
                <a:cubicBezTo>
                  <a:pt x="129" y="215"/>
                  <a:pt x="120" y="240"/>
                  <a:pt x="120" y="240"/>
                </a:cubicBezTo>
                <a:cubicBezTo>
                  <a:pt x="126" y="258"/>
                  <a:pt x="137" y="252"/>
                  <a:pt x="148" y="268"/>
                </a:cubicBezTo>
                <a:cubicBezTo>
                  <a:pt x="147" y="291"/>
                  <a:pt x="151" y="314"/>
                  <a:pt x="144" y="336"/>
                </a:cubicBezTo>
                <a:cubicBezTo>
                  <a:pt x="142" y="342"/>
                  <a:pt x="130" y="336"/>
                  <a:pt x="124" y="340"/>
                </a:cubicBezTo>
                <a:cubicBezTo>
                  <a:pt x="114" y="346"/>
                  <a:pt x="106" y="355"/>
                  <a:pt x="100" y="364"/>
                </a:cubicBezTo>
                <a:cubicBezTo>
                  <a:pt x="95" y="372"/>
                  <a:pt x="84" y="388"/>
                  <a:pt x="84" y="388"/>
                </a:cubicBezTo>
                <a:cubicBezTo>
                  <a:pt x="80" y="428"/>
                  <a:pt x="67" y="465"/>
                  <a:pt x="56" y="504"/>
                </a:cubicBezTo>
                <a:cubicBezTo>
                  <a:pt x="53" y="516"/>
                  <a:pt x="48" y="528"/>
                  <a:pt x="44" y="540"/>
                </a:cubicBezTo>
                <a:cubicBezTo>
                  <a:pt x="43" y="544"/>
                  <a:pt x="40" y="552"/>
                  <a:pt x="40" y="552"/>
                </a:cubicBezTo>
                <a:cubicBezTo>
                  <a:pt x="37" y="597"/>
                  <a:pt x="44" y="613"/>
                  <a:pt x="24" y="644"/>
                </a:cubicBezTo>
                <a:cubicBezTo>
                  <a:pt x="23" y="685"/>
                  <a:pt x="23" y="727"/>
                  <a:pt x="20" y="768"/>
                </a:cubicBezTo>
                <a:cubicBezTo>
                  <a:pt x="18" y="791"/>
                  <a:pt x="0" y="810"/>
                  <a:pt x="0" y="832"/>
                </a:cubicBezTo>
              </a:path>
            </a:pathLst>
          </a:custGeom>
          <a:noFill/>
          <a:ln w="44450">
            <a:solidFill>
              <a:srgbClr val="993300"/>
            </a:solidFill>
            <a:round/>
            <a:headEnd/>
            <a:tailEnd/>
          </a:ln>
        </p:spPr>
        <p:txBody>
          <a:bodyPr lIns="65282" tIns="32641" rIns="65282" bIns="32641"/>
          <a:lstStyle/>
          <a:p>
            <a:endParaRPr lang="ru-RU"/>
          </a:p>
        </p:txBody>
      </p:sp>
      <p:sp>
        <p:nvSpPr>
          <p:cNvPr id="2057" name="Text Box 257"/>
          <p:cNvSpPr txBox="1">
            <a:spLocks noChangeArrowheads="1"/>
          </p:cNvSpPr>
          <p:nvPr/>
        </p:nvSpPr>
        <p:spPr bwMode="auto">
          <a:xfrm>
            <a:off x="1216025" y="3000375"/>
            <a:ext cx="2879725" cy="328613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lIns="91272" tIns="45636" rIns="91272" bIns="45636">
            <a:spAutoFit/>
          </a:bodyPr>
          <a:lstStyle/>
          <a:p>
            <a:pPr algn="ctr" defTabSz="1790700"/>
            <a:r>
              <a:rPr lang="ru-RU" sz="1500" b="1">
                <a:cs typeface="Arial" charset="0"/>
              </a:rPr>
              <a:t>Благовещенский район</a:t>
            </a:r>
          </a:p>
        </p:txBody>
      </p:sp>
      <p:sp>
        <p:nvSpPr>
          <p:cNvPr id="2058" name="Text Box 5"/>
          <p:cNvSpPr txBox="1">
            <a:spLocks noChangeArrowheads="1"/>
          </p:cNvSpPr>
          <p:nvPr/>
        </p:nvSpPr>
        <p:spPr bwMode="auto">
          <a:xfrm>
            <a:off x="8988425" y="8021638"/>
            <a:ext cx="244475" cy="228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55465" tIns="27731" rIns="55465" bIns="27731">
            <a:spAutoFit/>
          </a:bodyPr>
          <a:lstStyle/>
          <a:p>
            <a:pPr defTabSz="1931988">
              <a:spcBef>
                <a:spcPct val="50000"/>
              </a:spcBef>
            </a:pPr>
            <a:endParaRPr lang="ru-RU" sz="1100" b="1">
              <a:latin typeface="Times New Roman" pitchFamily="18" charset="0"/>
              <a:cs typeface="Arial" charset="0"/>
            </a:endParaRPr>
          </a:p>
        </p:txBody>
      </p:sp>
      <p:sp>
        <p:nvSpPr>
          <p:cNvPr id="2059" name="Text Box 6"/>
          <p:cNvSpPr txBox="1">
            <a:spLocks noChangeArrowheads="1"/>
          </p:cNvSpPr>
          <p:nvPr/>
        </p:nvSpPr>
        <p:spPr bwMode="auto">
          <a:xfrm>
            <a:off x="9028113" y="8405813"/>
            <a:ext cx="200025" cy="228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55465" tIns="27731" rIns="55465" bIns="27731">
            <a:spAutoFit/>
          </a:bodyPr>
          <a:lstStyle/>
          <a:p>
            <a:pPr defTabSz="1931988">
              <a:spcBef>
                <a:spcPct val="50000"/>
              </a:spcBef>
            </a:pPr>
            <a:endParaRPr lang="ru-RU" sz="1100" b="1">
              <a:latin typeface="Times New Roman" pitchFamily="18" charset="0"/>
              <a:cs typeface="Arial" charset="0"/>
            </a:endParaRPr>
          </a:p>
        </p:txBody>
      </p:sp>
      <p:sp>
        <p:nvSpPr>
          <p:cNvPr id="2060" name="Rectangle 9"/>
          <p:cNvSpPr>
            <a:spLocks noChangeArrowheads="1"/>
          </p:cNvSpPr>
          <p:nvPr/>
        </p:nvSpPr>
        <p:spPr bwMode="auto">
          <a:xfrm>
            <a:off x="3376613" y="2065338"/>
            <a:ext cx="1490662" cy="550862"/>
          </a:xfrm>
          <a:prstGeom prst="rect">
            <a:avLst/>
          </a:prstGeom>
          <a:solidFill>
            <a:srgbClr val="FF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lIns="75629" tIns="37815" rIns="75629" bIns="37815" anchor="ctr"/>
          <a:lstStyle/>
          <a:p>
            <a:pPr defTabSz="755650" eaLnBrk="0" hangingPunct="0"/>
            <a:r>
              <a:rPr lang="ru-RU" sz="1000" b="1">
                <a:latin typeface="Times New Roman" pitchFamily="18" charset="0"/>
              </a:rPr>
              <a:t>НГУ МЧС России по</a:t>
            </a:r>
          </a:p>
          <a:p>
            <a:pPr defTabSz="755650" eaLnBrk="0" hangingPunct="0"/>
            <a:r>
              <a:rPr lang="ru-RU" sz="1000" b="1">
                <a:latin typeface="Times New Roman" pitchFamily="18" charset="0"/>
              </a:rPr>
              <a:t>Амурской области</a:t>
            </a:r>
          </a:p>
        </p:txBody>
      </p:sp>
      <p:sp>
        <p:nvSpPr>
          <p:cNvPr id="2061" name="Rectangle 10"/>
          <p:cNvSpPr>
            <a:spLocks noChangeArrowheads="1"/>
          </p:cNvSpPr>
          <p:nvPr/>
        </p:nvSpPr>
        <p:spPr bwMode="auto">
          <a:xfrm>
            <a:off x="8921750" y="2065338"/>
            <a:ext cx="1274763" cy="552450"/>
          </a:xfrm>
          <a:prstGeom prst="rect">
            <a:avLst/>
          </a:prstGeom>
          <a:solidFill>
            <a:srgbClr val="FF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lIns="75629" tIns="37815" rIns="75629" bIns="37815" anchor="ctr"/>
          <a:lstStyle/>
          <a:p>
            <a:pPr defTabSz="755650" eaLnBrk="0" hangingPunct="0"/>
            <a:endParaRPr lang="ru-RU" sz="1300" b="1">
              <a:solidFill>
                <a:schemeClr val="bg1"/>
              </a:solidFill>
            </a:endParaRPr>
          </a:p>
          <a:p>
            <a:pPr defTabSz="755650" eaLnBrk="0" hangingPunct="0"/>
            <a:r>
              <a:rPr lang="ru-RU" sz="1000" b="1">
                <a:latin typeface="Times New Roman" pitchFamily="18" charset="0"/>
              </a:rPr>
              <a:t>КЧС и ОПБ</a:t>
            </a:r>
          </a:p>
          <a:p>
            <a:pPr defTabSz="755650" eaLnBrk="0" hangingPunct="0"/>
            <a:r>
              <a:rPr lang="ru-RU" sz="1000" b="1">
                <a:latin typeface="Times New Roman" pitchFamily="18" charset="0"/>
              </a:rPr>
              <a:t>Амурской области</a:t>
            </a:r>
          </a:p>
          <a:p>
            <a:pPr defTabSz="755650" eaLnBrk="0" hangingPunct="0"/>
            <a:endParaRPr lang="ru-RU" sz="1000" b="1"/>
          </a:p>
        </p:txBody>
      </p:sp>
      <p:sp>
        <p:nvSpPr>
          <p:cNvPr id="2062" name="Rectangle 10"/>
          <p:cNvSpPr>
            <a:spLocks noChangeArrowheads="1"/>
          </p:cNvSpPr>
          <p:nvPr/>
        </p:nvSpPr>
        <p:spPr bwMode="auto">
          <a:xfrm>
            <a:off x="6184900" y="2065338"/>
            <a:ext cx="1273175" cy="550862"/>
          </a:xfrm>
          <a:prstGeom prst="rect">
            <a:avLst/>
          </a:prstGeom>
          <a:solidFill>
            <a:srgbClr val="FF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lIns="75629" tIns="37815" rIns="75629" bIns="37815" anchor="ctr"/>
          <a:lstStyle/>
          <a:p>
            <a:pPr defTabSz="755650" eaLnBrk="0" hangingPunct="0"/>
            <a:endParaRPr lang="ru-RU" sz="1000" b="1">
              <a:solidFill>
                <a:schemeClr val="bg1"/>
              </a:solidFill>
              <a:latin typeface="Times New Roman" pitchFamily="18" charset="0"/>
            </a:endParaRPr>
          </a:p>
          <a:p>
            <a:pPr defTabSz="755650" eaLnBrk="0" hangingPunct="0"/>
            <a:r>
              <a:rPr lang="ru-RU" sz="1000" b="1">
                <a:latin typeface="Times New Roman" pitchFamily="18" charset="0"/>
              </a:rPr>
              <a:t>ПвПУ  ГО  </a:t>
            </a:r>
          </a:p>
          <a:p>
            <a:pPr defTabSz="755650" eaLnBrk="0" hangingPunct="0"/>
            <a:r>
              <a:rPr lang="ru-RU" sz="1000" b="1">
                <a:latin typeface="Times New Roman" pitchFamily="18" charset="0"/>
              </a:rPr>
              <a:t>Амурской области</a:t>
            </a:r>
          </a:p>
          <a:p>
            <a:pPr defTabSz="755650" eaLnBrk="0" hangingPunct="0"/>
            <a:endParaRPr lang="ru-RU" sz="800" b="1">
              <a:solidFill>
                <a:schemeClr val="bg1"/>
              </a:solidFill>
            </a:endParaRPr>
          </a:p>
        </p:txBody>
      </p:sp>
      <p:sp>
        <p:nvSpPr>
          <p:cNvPr id="2063" name="laptop"/>
          <p:cNvSpPr>
            <a:spLocks noEditPoints="1" noChangeArrowheads="1"/>
          </p:cNvSpPr>
          <p:nvPr/>
        </p:nvSpPr>
        <p:spPr bwMode="auto">
          <a:xfrm>
            <a:off x="7480300" y="1920875"/>
            <a:ext cx="441325" cy="40005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0 h 21600"/>
              <a:gd name="T6" fmla="*/ 2147483647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0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4445 w 21600"/>
              <a:gd name="T25" fmla="*/ 1858 h 21600"/>
              <a:gd name="T26" fmla="*/ 17311 w 21600"/>
              <a:gd name="T27" fmla="*/ 12323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 extrusionOk="0">
                <a:moveTo>
                  <a:pt x="3362" y="0"/>
                </a:moveTo>
                <a:lnTo>
                  <a:pt x="18327" y="0"/>
                </a:lnTo>
                <a:lnTo>
                  <a:pt x="18327" y="14347"/>
                </a:lnTo>
                <a:lnTo>
                  <a:pt x="3362" y="14347"/>
                </a:lnTo>
                <a:lnTo>
                  <a:pt x="3362" y="0"/>
                </a:lnTo>
                <a:close/>
              </a:path>
              <a:path w="21600" h="21600" extrusionOk="0">
                <a:moveTo>
                  <a:pt x="3340" y="15068"/>
                </a:moveTo>
                <a:lnTo>
                  <a:pt x="0" y="19877"/>
                </a:lnTo>
                <a:lnTo>
                  <a:pt x="21600" y="19877"/>
                </a:lnTo>
                <a:lnTo>
                  <a:pt x="18327" y="15068"/>
                </a:lnTo>
                <a:lnTo>
                  <a:pt x="3340" y="15068"/>
                </a:lnTo>
                <a:close/>
              </a:path>
              <a:path w="21600" h="21600" extrusionOk="0">
                <a:moveTo>
                  <a:pt x="0" y="19877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9877"/>
                </a:lnTo>
                <a:lnTo>
                  <a:pt x="0" y="19877"/>
                </a:lnTo>
                <a:close/>
              </a:path>
              <a:path w="21600" h="21600" extrusionOk="0">
                <a:moveTo>
                  <a:pt x="4186" y="1523"/>
                </a:moveTo>
                <a:lnTo>
                  <a:pt x="17547" y="1523"/>
                </a:lnTo>
                <a:lnTo>
                  <a:pt x="17547" y="12744"/>
                </a:lnTo>
                <a:lnTo>
                  <a:pt x="4186" y="12744"/>
                </a:lnTo>
                <a:lnTo>
                  <a:pt x="4186" y="1523"/>
                </a:lnTo>
                <a:close/>
              </a:path>
              <a:path w="21600" h="21600" extrusionOk="0">
                <a:moveTo>
                  <a:pt x="3318" y="15549"/>
                </a:moveTo>
                <a:lnTo>
                  <a:pt x="2917" y="16110"/>
                </a:lnTo>
                <a:lnTo>
                  <a:pt x="18727" y="16110"/>
                </a:lnTo>
                <a:lnTo>
                  <a:pt x="18327" y="15549"/>
                </a:lnTo>
                <a:lnTo>
                  <a:pt x="3318" y="15549"/>
                </a:lnTo>
                <a:close/>
              </a:path>
              <a:path w="21600" h="21600" extrusionOk="0">
                <a:moveTo>
                  <a:pt x="6213" y="18314"/>
                </a:moveTo>
                <a:lnTo>
                  <a:pt x="5946" y="18875"/>
                </a:lnTo>
                <a:lnTo>
                  <a:pt x="15766" y="18875"/>
                </a:lnTo>
                <a:lnTo>
                  <a:pt x="15499" y="18314"/>
                </a:lnTo>
                <a:lnTo>
                  <a:pt x="6213" y="18314"/>
                </a:lnTo>
                <a:close/>
              </a:path>
              <a:path w="21600" h="21600" extrusionOk="0">
                <a:moveTo>
                  <a:pt x="2828" y="16471"/>
                </a:moveTo>
                <a:lnTo>
                  <a:pt x="2405" y="17072"/>
                </a:lnTo>
                <a:lnTo>
                  <a:pt x="19284" y="17072"/>
                </a:lnTo>
                <a:lnTo>
                  <a:pt x="18839" y="16471"/>
                </a:lnTo>
                <a:lnTo>
                  <a:pt x="2828" y="16471"/>
                </a:lnTo>
                <a:close/>
              </a:path>
              <a:path w="21600" h="21600" extrusionOk="0">
                <a:moveTo>
                  <a:pt x="2316" y="17352"/>
                </a:moveTo>
                <a:lnTo>
                  <a:pt x="1871" y="17953"/>
                </a:lnTo>
                <a:lnTo>
                  <a:pt x="19863" y="17953"/>
                </a:lnTo>
                <a:lnTo>
                  <a:pt x="19395" y="17352"/>
                </a:lnTo>
                <a:lnTo>
                  <a:pt x="2316" y="17352"/>
                </a:lnTo>
                <a:close/>
              </a:path>
            </a:pathLst>
          </a:cu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65210" tIns="32605" rIns="65210" bIns="32605"/>
          <a:lstStyle/>
          <a:p>
            <a:endParaRPr lang="ru-RU"/>
          </a:p>
        </p:txBody>
      </p:sp>
      <p:sp>
        <p:nvSpPr>
          <p:cNvPr id="2064" name="Text Box 49"/>
          <p:cNvSpPr txBox="1">
            <a:spLocks noChangeArrowheads="1"/>
          </p:cNvSpPr>
          <p:nvPr/>
        </p:nvSpPr>
        <p:spPr bwMode="auto">
          <a:xfrm>
            <a:off x="7985125" y="1990725"/>
            <a:ext cx="639763" cy="230188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lIns="75629" tIns="37815" rIns="75629" bIns="37815">
            <a:spAutoFit/>
          </a:bodyPr>
          <a:lstStyle/>
          <a:p>
            <a:pPr defTabSz="1060450" eaLnBrk="0" hangingPunct="0">
              <a:spcBef>
                <a:spcPct val="50000"/>
              </a:spcBef>
            </a:pPr>
            <a:r>
              <a:rPr lang="ru-RU" sz="1000">
                <a:latin typeface="Times New Roman" pitchFamily="18" charset="0"/>
                <a:cs typeface="Arial" charset="0"/>
              </a:rPr>
              <a:t>АСО-</a:t>
            </a:r>
            <a:r>
              <a:rPr lang="en-US" sz="1000">
                <a:latin typeface="Times New Roman" pitchFamily="18" charset="0"/>
                <a:cs typeface="Arial" charset="0"/>
              </a:rPr>
              <a:t>16</a:t>
            </a:r>
            <a:endParaRPr lang="ru-RU" sz="1000">
              <a:latin typeface="Times New Roman" pitchFamily="18" charset="0"/>
              <a:cs typeface="Arial" charset="0"/>
            </a:endParaRPr>
          </a:p>
        </p:txBody>
      </p:sp>
      <p:sp>
        <p:nvSpPr>
          <p:cNvPr id="2065" name="Rectangle 11"/>
          <p:cNvSpPr>
            <a:spLocks noChangeArrowheads="1"/>
          </p:cNvSpPr>
          <p:nvPr/>
        </p:nvSpPr>
        <p:spPr bwMode="auto">
          <a:xfrm>
            <a:off x="5969000" y="3071813"/>
            <a:ext cx="1905000" cy="552450"/>
          </a:xfrm>
          <a:prstGeom prst="rect">
            <a:avLst/>
          </a:prstGeom>
          <a:solidFill>
            <a:srgbClr val="FFCC66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lIns="75629" tIns="37815" rIns="75629" bIns="37815" anchor="ctr"/>
          <a:lstStyle/>
          <a:p>
            <a:pPr defTabSz="755650" eaLnBrk="0" hangingPunct="0"/>
            <a:r>
              <a:rPr lang="ru-RU" sz="1300" b="1"/>
              <a:t>ЦУКС </a:t>
            </a:r>
          </a:p>
          <a:p>
            <a:pPr defTabSz="755650" eaLnBrk="0" hangingPunct="0"/>
            <a:r>
              <a:rPr lang="ru-RU" sz="1300" b="1"/>
              <a:t>Главного управления</a:t>
            </a:r>
          </a:p>
        </p:txBody>
      </p:sp>
      <p:sp>
        <p:nvSpPr>
          <p:cNvPr id="2066" name="Rectangle 12"/>
          <p:cNvSpPr>
            <a:spLocks noChangeArrowheads="1"/>
          </p:cNvSpPr>
          <p:nvPr/>
        </p:nvSpPr>
        <p:spPr bwMode="auto">
          <a:xfrm>
            <a:off x="6113463" y="4295775"/>
            <a:ext cx="1711325" cy="381000"/>
          </a:xfrm>
          <a:prstGeom prst="rect">
            <a:avLst/>
          </a:prstGeom>
          <a:solidFill>
            <a:schemeClr val="accent2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75629" tIns="37815" rIns="75629" bIns="37815" anchor="ctr"/>
          <a:lstStyle/>
          <a:p>
            <a:pPr defTabSz="755650" eaLnBrk="0" hangingPunct="0"/>
            <a:r>
              <a:rPr lang="ru-RU" sz="1300" b="1">
                <a:solidFill>
                  <a:schemeClr val="bg1"/>
                </a:solidFill>
              </a:rPr>
              <a:t>ЕДДС - 112 РАЙОНА</a:t>
            </a:r>
          </a:p>
        </p:txBody>
      </p:sp>
      <p:sp>
        <p:nvSpPr>
          <p:cNvPr id="2067" name="Rectangle 7"/>
          <p:cNvSpPr>
            <a:spLocks noChangeArrowheads="1"/>
          </p:cNvSpPr>
          <p:nvPr/>
        </p:nvSpPr>
        <p:spPr bwMode="auto">
          <a:xfrm>
            <a:off x="6329363" y="4729163"/>
            <a:ext cx="1311275" cy="269875"/>
          </a:xfrm>
          <a:prstGeom prst="rect">
            <a:avLst/>
          </a:prstGeom>
          <a:solidFill>
            <a:schemeClr val="accent2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75629" tIns="37815" rIns="75629" bIns="37815" anchor="ctr"/>
          <a:lstStyle/>
          <a:p>
            <a:pPr defTabSz="755650" eaLnBrk="0" hangingPunct="0"/>
            <a:r>
              <a:rPr lang="ru-RU" sz="1300" b="1">
                <a:solidFill>
                  <a:schemeClr val="bg1"/>
                </a:solidFill>
              </a:rPr>
              <a:t>ПЧ - 01 РАЙОНА</a:t>
            </a:r>
            <a:endParaRPr lang="ru-RU" sz="1400" b="1">
              <a:solidFill>
                <a:schemeClr val="bg1"/>
              </a:solidFill>
            </a:endParaRPr>
          </a:p>
        </p:txBody>
      </p:sp>
      <p:sp>
        <p:nvSpPr>
          <p:cNvPr id="2068" name="Rectangle 13"/>
          <p:cNvSpPr>
            <a:spLocks noChangeArrowheads="1"/>
          </p:cNvSpPr>
          <p:nvPr/>
        </p:nvSpPr>
        <p:spPr bwMode="auto">
          <a:xfrm>
            <a:off x="3016250" y="4079875"/>
            <a:ext cx="1041400" cy="596900"/>
          </a:xfrm>
          <a:prstGeom prst="rect">
            <a:avLst/>
          </a:prstGeom>
          <a:solidFill>
            <a:srgbClr val="00FF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75629" tIns="37815" rIns="75629" bIns="37815" anchor="ctr"/>
          <a:lstStyle/>
          <a:p>
            <a:pPr defTabSz="755650" eaLnBrk="0" hangingPunct="0"/>
            <a:r>
              <a:rPr lang="ru-RU" sz="1300" b="1"/>
              <a:t>ГЛАВА </a:t>
            </a:r>
          </a:p>
          <a:p>
            <a:pPr defTabSz="755650" eaLnBrk="0" hangingPunct="0"/>
            <a:r>
              <a:rPr lang="ru-RU" sz="1300" b="1"/>
              <a:t>РАЙОНА</a:t>
            </a:r>
          </a:p>
        </p:txBody>
      </p:sp>
      <p:sp>
        <p:nvSpPr>
          <p:cNvPr id="2069" name="Rectangle 14"/>
          <p:cNvSpPr>
            <a:spLocks noChangeArrowheads="1"/>
          </p:cNvSpPr>
          <p:nvPr/>
        </p:nvSpPr>
        <p:spPr bwMode="auto">
          <a:xfrm>
            <a:off x="9496425" y="4079875"/>
            <a:ext cx="942975" cy="592138"/>
          </a:xfrm>
          <a:prstGeom prst="rect">
            <a:avLst/>
          </a:prstGeom>
          <a:solidFill>
            <a:srgbClr val="00FF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75629" tIns="37815" rIns="75629" bIns="37815" anchor="ctr"/>
          <a:lstStyle/>
          <a:p>
            <a:pPr defTabSz="755650" eaLnBrk="0" hangingPunct="0"/>
            <a:r>
              <a:rPr lang="ru-RU" sz="1300" b="1"/>
              <a:t>КЧС и ОПБ</a:t>
            </a:r>
          </a:p>
          <a:p>
            <a:pPr defTabSz="755650" eaLnBrk="0" hangingPunct="0"/>
            <a:r>
              <a:rPr lang="ru-RU" sz="1300" b="1"/>
              <a:t>района</a:t>
            </a:r>
          </a:p>
        </p:txBody>
      </p:sp>
      <p:sp>
        <p:nvSpPr>
          <p:cNvPr id="2070" name="Oval 2"/>
          <p:cNvSpPr>
            <a:spLocks noChangeArrowheads="1"/>
          </p:cNvSpPr>
          <p:nvPr/>
        </p:nvSpPr>
        <p:spPr bwMode="auto">
          <a:xfrm>
            <a:off x="10721975" y="2855913"/>
            <a:ext cx="1570038" cy="865187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294" tIns="45647" rIns="91294" bIns="45647" anchor="ctr"/>
          <a:lstStyle/>
          <a:p>
            <a:pPr defTabSz="911225"/>
            <a:r>
              <a:rPr lang="ru-RU" sz="800" b="1"/>
              <a:t>Руководящий состав</a:t>
            </a:r>
          </a:p>
          <a:p>
            <a:pPr defTabSz="911225"/>
            <a:r>
              <a:rPr lang="ru-RU" sz="800" b="1"/>
              <a:t>ОШ ЛЧС, ОГ ГУ МЧС</a:t>
            </a:r>
          </a:p>
          <a:p>
            <a:pPr defTabSz="911225"/>
            <a:endParaRPr lang="ru-RU" sz="800" b="1"/>
          </a:p>
        </p:txBody>
      </p:sp>
      <p:sp>
        <p:nvSpPr>
          <p:cNvPr id="2071" name="Rectangle 16"/>
          <p:cNvSpPr>
            <a:spLocks noChangeArrowheads="1"/>
          </p:cNvSpPr>
          <p:nvPr/>
        </p:nvSpPr>
        <p:spPr bwMode="auto">
          <a:xfrm>
            <a:off x="4600575" y="5735638"/>
            <a:ext cx="1187450" cy="433387"/>
          </a:xfrm>
          <a:prstGeom prst="rect">
            <a:avLst/>
          </a:prstGeom>
          <a:solidFill>
            <a:srgbClr val="00FF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75629" tIns="37815" rIns="75629" bIns="37815" anchor="ctr"/>
          <a:lstStyle/>
          <a:p>
            <a:pPr defTabSz="755650" eaLnBrk="0" hangingPunct="0"/>
            <a:r>
              <a:rPr lang="ru-RU" sz="1300" b="1"/>
              <a:t>ОРТПЦ</a:t>
            </a:r>
          </a:p>
          <a:p>
            <a:pPr defTabSz="755650" eaLnBrk="0" hangingPunct="0"/>
            <a:r>
              <a:rPr lang="ru-RU" sz="1300" b="1"/>
              <a:t>ГТРК «Амур»</a:t>
            </a:r>
          </a:p>
        </p:txBody>
      </p:sp>
      <p:sp>
        <p:nvSpPr>
          <p:cNvPr id="2072" name="Rectangle 16"/>
          <p:cNvSpPr>
            <a:spLocks noChangeArrowheads="1"/>
          </p:cNvSpPr>
          <p:nvPr/>
        </p:nvSpPr>
        <p:spPr bwMode="auto">
          <a:xfrm>
            <a:off x="7985125" y="5810250"/>
            <a:ext cx="1184275" cy="392113"/>
          </a:xfrm>
          <a:prstGeom prst="rect">
            <a:avLst/>
          </a:prstGeom>
          <a:solidFill>
            <a:srgbClr val="00FF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75629" tIns="37815" rIns="75629" bIns="37815" anchor="ctr"/>
          <a:lstStyle/>
          <a:p>
            <a:pPr defTabSz="755650" eaLnBrk="0" hangingPunct="0"/>
            <a:r>
              <a:rPr lang="ru-RU" sz="1300" b="1"/>
              <a:t>ЦУЭС района</a:t>
            </a:r>
          </a:p>
        </p:txBody>
      </p:sp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1287463" y="4729163"/>
            <a:ext cx="1477962" cy="417512"/>
          </a:xfrm>
          <a:prstGeom prst="rect">
            <a:avLst/>
          </a:prstGeom>
          <a:solidFill>
            <a:srgbClr val="00FF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75629" tIns="37815" rIns="75629" bIns="37815" anchor="ctr"/>
          <a:lstStyle/>
          <a:p>
            <a:pPr defTabSz="755650" eaLnBrk="0" hangingPunct="0"/>
            <a:r>
              <a:rPr lang="ru-RU" sz="1300" b="1"/>
              <a:t>Службы района</a:t>
            </a:r>
          </a:p>
        </p:txBody>
      </p:sp>
      <p:sp>
        <p:nvSpPr>
          <p:cNvPr id="2074" name="Text Box 63"/>
          <p:cNvSpPr txBox="1">
            <a:spLocks noChangeArrowheads="1"/>
          </p:cNvSpPr>
          <p:nvPr/>
        </p:nvSpPr>
        <p:spPr bwMode="auto">
          <a:xfrm>
            <a:off x="4672013" y="6838950"/>
            <a:ext cx="1033462" cy="3238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 defTabSz="1060450" eaLnBrk="0" hangingPunct="0">
              <a:spcBef>
                <a:spcPct val="50000"/>
              </a:spcBef>
            </a:pPr>
            <a:r>
              <a:rPr lang="ru-RU" sz="800">
                <a:latin typeface="Times New Roman" pitchFamily="18" charset="0"/>
                <a:cs typeface="Arial" charset="0"/>
              </a:rPr>
              <a:t>ТВ: канал, Россия 1</a:t>
            </a:r>
          </a:p>
          <a:p>
            <a:pPr algn="ctr" defTabSz="1060450" eaLnBrk="0" hangingPunct="0">
              <a:spcBef>
                <a:spcPct val="50000"/>
              </a:spcBef>
            </a:pPr>
            <a:r>
              <a:rPr lang="ru-RU" sz="800">
                <a:latin typeface="Times New Roman" pitchFamily="18" charset="0"/>
                <a:cs typeface="Arial" charset="0"/>
              </a:rPr>
              <a:t>радио России </a:t>
            </a:r>
          </a:p>
        </p:txBody>
      </p:sp>
      <p:sp>
        <p:nvSpPr>
          <p:cNvPr id="2075" name="Rectangle 46"/>
          <p:cNvSpPr>
            <a:spLocks noChangeArrowheads="1"/>
          </p:cNvSpPr>
          <p:nvPr/>
        </p:nvSpPr>
        <p:spPr bwMode="auto">
          <a:xfrm>
            <a:off x="4745038" y="7754938"/>
            <a:ext cx="4465637" cy="81121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wrap="none" lIns="91294" tIns="45647" rIns="91294" bIns="45647" anchor="ctr"/>
          <a:lstStyle/>
          <a:p>
            <a:pPr defTabSz="911225"/>
            <a:endParaRPr lang="ru-RU" sz="1800"/>
          </a:p>
        </p:txBody>
      </p:sp>
      <p:pic>
        <p:nvPicPr>
          <p:cNvPr id="2076" name="Picture 27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535613" y="7824788"/>
            <a:ext cx="2809875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77" name="Rectangle 20"/>
          <p:cNvSpPr>
            <a:spLocks noChangeArrowheads="1"/>
          </p:cNvSpPr>
          <p:nvPr/>
        </p:nvSpPr>
        <p:spPr bwMode="auto">
          <a:xfrm>
            <a:off x="4816475" y="8902700"/>
            <a:ext cx="4364038" cy="231775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75629" tIns="37815" rIns="75629" bIns="37815" anchor="ctr"/>
          <a:lstStyle/>
          <a:p>
            <a:pPr algn="ctr" defTabSz="755650" eaLnBrk="0" hangingPunct="0"/>
            <a:r>
              <a:rPr lang="ru-RU" sz="1300" b="1">
                <a:solidFill>
                  <a:schemeClr val="accent2"/>
                </a:solidFill>
              </a:rPr>
              <a:t>НАСЕЛЕНИЕ РАЙОНА</a:t>
            </a:r>
          </a:p>
        </p:txBody>
      </p:sp>
      <p:sp>
        <p:nvSpPr>
          <p:cNvPr id="2078" name="Rectangle 278"/>
          <p:cNvSpPr>
            <a:spLocks noChangeArrowheads="1"/>
          </p:cNvSpPr>
          <p:nvPr/>
        </p:nvSpPr>
        <p:spPr bwMode="auto">
          <a:xfrm>
            <a:off x="5754688" y="1920875"/>
            <a:ext cx="53498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294" tIns="45647" rIns="91294" bIns="45647">
            <a:spAutoFit/>
          </a:bodyPr>
          <a:lstStyle/>
          <a:p>
            <a:pPr defTabSz="1277938"/>
            <a:r>
              <a:rPr lang="ru-RU">
                <a:sym typeface="Wingdings" pitchFamily="2" charset="2"/>
              </a:rPr>
              <a:t></a:t>
            </a:r>
          </a:p>
        </p:txBody>
      </p:sp>
      <p:sp>
        <p:nvSpPr>
          <p:cNvPr id="2079" name="Rectangle 25"/>
          <p:cNvSpPr>
            <a:spLocks noChangeArrowheads="1"/>
          </p:cNvSpPr>
          <p:nvPr/>
        </p:nvSpPr>
        <p:spPr bwMode="auto">
          <a:xfrm>
            <a:off x="2224088" y="6672263"/>
            <a:ext cx="1836737" cy="719137"/>
          </a:xfrm>
          <a:prstGeom prst="rect">
            <a:avLst/>
          </a:prstGeom>
          <a:solidFill>
            <a:srgbClr val="00FF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75629" tIns="37815" rIns="75629" bIns="37815" anchor="ctr"/>
          <a:lstStyle/>
          <a:p>
            <a:pPr defTabSz="755650" eaLnBrk="0" hangingPunct="0"/>
            <a:r>
              <a:rPr lang="ru-RU" sz="1300" b="1"/>
              <a:t>Потенциально </a:t>
            </a:r>
          </a:p>
          <a:p>
            <a:pPr defTabSz="755650" eaLnBrk="0" hangingPunct="0"/>
            <a:r>
              <a:rPr lang="ru-RU" sz="1300" b="1"/>
              <a:t>опасные </a:t>
            </a:r>
          </a:p>
          <a:p>
            <a:pPr defTabSz="755650" eaLnBrk="0" hangingPunct="0"/>
            <a:r>
              <a:rPr lang="ru-RU" sz="1300" b="1"/>
              <a:t>объекты</a:t>
            </a:r>
          </a:p>
        </p:txBody>
      </p:sp>
      <p:sp>
        <p:nvSpPr>
          <p:cNvPr id="2080" name="Line 280"/>
          <p:cNvSpPr>
            <a:spLocks noChangeShapeType="1"/>
          </p:cNvSpPr>
          <p:nvPr/>
        </p:nvSpPr>
        <p:spPr bwMode="auto">
          <a:xfrm>
            <a:off x="7480300" y="2279650"/>
            <a:ext cx="14414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65306" tIns="32653" rIns="65306" bIns="32653"/>
          <a:lstStyle/>
          <a:p>
            <a:endParaRPr lang="ru-RU"/>
          </a:p>
        </p:txBody>
      </p:sp>
      <p:sp>
        <p:nvSpPr>
          <p:cNvPr id="2081" name="Line 282"/>
          <p:cNvSpPr>
            <a:spLocks noChangeShapeType="1"/>
          </p:cNvSpPr>
          <p:nvPr/>
        </p:nvSpPr>
        <p:spPr bwMode="auto">
          <a:xfrm>
            <a:off x="4816475" y="2279650"/>
            <a:ext cx="13684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lIns="65306" tIns="32653" rIns="65306" bIns="32653"/>
          <a:lstStyle/>
          <a:p>
            <a:endParaRPr lang="ru-RU"/>
          </a:p>
        </p:txBody>
      </p:sp>
      <p:sp>
        <p:nvSpPr>
          <p:cNvPr id="2082" name="Line 283"/>
          <p:cNvSpPr>
            <a:spLocks noChangeShapeType="1"/>
          </p:cNvSpPr>
          <p:nvPr/>
        </p:nvSpPr>
        <p:spPr bwMode="auto">
          <a:xfrm>
            <a:off x="6832600" y="2640013"/>
            <a:ext cx="0" cy="431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lIns="65306" tIns="32653" rIns="65306" bIns="32653"/>
          <a:lstStyle/>
          <a:p>
            <a:endParaRPr lang="ru-RU"/>
          </a:p>
        </p:txBody>
      </p:sp>
      <p:sp>
        <p:nvSpPr>
          <p:cNvPr id="2083" name="Line 284"/>
          <p:cNvSpPr>
            <a:spLocks noChangeShapeType="1"/>
          </p:cNvSpPr>
          <p:nvPr/>
        </p:nvSpPr>
        <p:spPr bwMode="auto">
          <a:xfrm>
            <a:off x="6832600" y="3646488"/>
            <a:ext cx="0" cy="6492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lIns="65306" tIns="32653" rIns="65306" bIns="32653"/>
          <a:lstStyle/>
          <a:p>
            <a:endParaRPr lang="ru-RU"/>
          </a:p>
        </p:txBody>
      </p:sp>
      <p:sp>
        <p:nvSpPr>
          <p:cNvPr id="2084" name="Line 285"/>
          <p:cNvSpPr>
            <a:spLocks noChangeShapeType="1"/>
          </p:cNvSpPr>
          <p:nvPr/>
        </p:nvSpPr>
        <p:spPr bwMode="auto">
          <a:xfrm flipH="1">
            <a:off x="2728913" y="4872038"/>
            <a:ext cx="36004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65306" tIns="32653" rIns="65306" bIns="32653"/>
          <a:lstStyle/>
          <a:p>
            <a:endParaRPr lang="ru-RU"/>
          </a:p>
        </p:txBody>
      </p:sp>
      <p:sp>
        <p:nvSpPr>
          <p:cNvPr id="2085" name="Line 286"/>
          <p:cNvSpPr>
            <a:spLocks noChangeShapeType="1"/>
          </p:cNvSpPr>
          <p:nvPr/>
        </p:nvSpPr>
        <p:spPr bwMode="auto">
          <a:xfrm>
            <a:off x="5246688" y="3432175"/>
            <a:ext cx="72231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65306" tIns="32653" rIns="65306" bIns="32653"/>
          <a:lstStyle/>
          <a:p>
            <a:endParaRPr lang="ru-RU"/>
          </a:p>
        </p:txBody>
      </p:sp>
      <p:sp>
        <p:nvSpPr>
          <p:cNvPr id="2086" name="Line 287"/>
          <p:cNvSpPr>
            <a:spLocks noChangeShapeType="1"/>
          </p:cNvSpPr>
          <p:nvPr/>
        </p:nvSpPr>
        <p:spPr bwMode="auto">
          <a:xfrm>
            <a:off x="5246688" y="3432175"/>
            <a:ext cx="0" cy="23034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65306" tIns="32653" rIns="65306" bIns="32653"/>
          <a:lstStyle/>
          <a:p>
            <a:endParaRPr lang="ru-RU"/>
          </a:p>
        </p:txBody>
      </p:sp>
      <p:sp>
        <p:nvSpPr>
          <p:cNvPr id="2087" name="Line 288"/>
          <p:cNvSpPr>
            <a:spLocks noChangeShapeType="1"/>
          </p:cNvSpPr>
          <p:nvPr/>
        </p:nvSpPr>
        <p:spPr bwMode="auto">
          <a:xfrm>
            <a:off x="7840663" y="3216275"/>
            <a:ext cx="288131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65306" tIns="32653" rIns="65306" bIns="32653"/>
          <a:lstStyle/>
          <a:p>
            <a:endParaRPr lang="ru-RU"/>
          </a:p>
        </p:txBody>
      </p:sp>
      <p:sp>
        <p:nvSpPr>
          <p:cNvPr id="2088" name="Line 289"/>
          <p:cNvSpPr>
            <a:spLocks noChangeShapeType="1"/>
          </p:cNvSpPr>
          <p:nvPr/>
        </p:nvSpPr>
        <p:spPr bwMode="auto">
          <a:xfrm>
            <a:off x="3160713" y="4872038"/>
            <a:ext cx="0" cy="18002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65306" tIns="32653" rIns="65306" bIns="32653"/>
          <a:lstStyle/>
          <a:p>
            <a:endParaRPr lang="ru-RU"/>
          </a:p>
        </p:txBody>
      </p:sp>
      <p:sp>
        <p:nvSpPr>
          <p:cNvPr id="2089" name="Line 290"/>
          <p:cNvSpPr>
            <a:spLocks noChangeShapeType="1"/>
          </p:cNvSpPr>
          <p:nvPr/>
        </p:nvSpPr>
        <p:spPr bwMode="auto">
          <a:xfrm>
            <a:off x="5176838" y="6169025"/>
            <a:ext cx="0" cy="647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65306" tIns="32653" rIns="65306" bIns="32653"/>
          <a:lstStyle/>
          <a:p>
            <a:endParaRPr lang="ru-RU"/>
          </a:p>
        </p:txBody>
      </p:sp>
      <p:sp>
        <p:nvSpPr>
          <p:cNvPr id="2090" name="Line 291"/>
          <p:cNvSpPr>
            <a:spLocks noChangeShapeType="1"/>
          </p:cNvSpPr>
          <p:nvPr/>
        </p:nvSpPr>
        <p:spPr bwMode="auto">
          <a:xfrm>
            <a:off x="7840663" y="3432175"/>
            <a:ext cx="3603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65306" tIns="32653" rIns="65306" bIns="32653"/>
          <a:lstStyle/>
          <a:p>
            <a:endParaRPr lang="ru-RU"/>
          </a:p>
        </p:txBody>
      </p:sp>
      <p:sp>
        <p:nvSpPr>
          <p:cNvPr id="2091" name="Text Box 63"/>
          <p:cNvSpPr txBox="1">
            <a:spLocks noChangeArrowheads="1"/>
          </p:cNvSpPr>
          <p:nvPr/>
        </p:nvSpPr>
        <p:spPr bwMode="auto">
          <a:xfrm>
            <a:off x="8272463" y="3287713"/>
            <a:ext cx="708025" cy="31273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lIns="127739" tIns="63882" rIns="127739" bIns="63882">
            <a:spAutoFit/>
          </a:bodyPr>
          <a:lstStyle/>
          <a:p>
            <a:pPr defTabSz="1789113">
              <a:spcBef>
                <a:spcPct val="50000"/>
              </a:spcBef>
            </a:pPr>
            <a:r>
              <a:rPr lang="ru-RU" sz="1100" b="1">
                <a:cs typeface="Arial" charset="0"/>
              </a:rPr>
              <a:t>П-160</a:t>
            </a:r>
          </a:p>
        </p:txBody>
      </p:sp>
      <p:sp>
        <p:nvSpPr>
          <p:cNvPr id="2092" name="Line 293"/>
          <p:cNvSpPr>
            <a:spLocks noChangeShapeType="1"/>
          </p:cNvSpPr>
          <p:nvPr/>
        </p:nvSpPr>
        <p:spPr bwMode="auto">
          <a:xfrm>
            <a:off x="8632825" y="3576638"/>
            <a:ext cx="0" cy="22336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65306" tIns="32653" rIns="65306" bIns="32653"/>
          <a:lstStyle/>
          <a:p>
            <a:endParaRPr lang="ru-RU"/>
          </a:p>
        </p:txBody>
      </p:sp>
      <p:sp>
        <p:nvSpPr>
          <p:cNvPr id="2093" name="Line 294"/>
          <p:cNvSpPr>
            <a:spLocks noChangeShapeType="1"/>
          </p:cNvSpPr>
          <p:nvPr/>
        </p:nvSpPr>
        <p:spPr bwMode="auto">
          <a:xfrm>
            <a:off x="5176838" y="7177088"/>
            <a:ext cx="0" cy="5032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65306" tIns="32653" rIns="65306" bIns="32653"/>
          <a:lstStyle/>
          <a:p>
            <a:endParaRPr lang="ru-RU"/>
          </a:p>
        </p:txBody>
      </p:sp>
      <p:sp>
        <p:nvSpPr>
          <p:cNvPr id="2094" name="Line 295"/>
          <p:cNvSpPr>
            <a:spLocks noChangeShapeType="1"/>
          </p:cNvSpPr>
          <p:nvPr/>
        </p:nvSpPr>
        <p:spPr bwMode="auto">
          <a:xfrm>
            <a:off x="8632825" y="6240463"/>
            <a:ext cx="0" cy="15144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65306" tIns="32653" rIns="65306" bIns="32653"/>
          <a:lstStyle/>
          <a:p>
            <a:endParaRPr lang="ru-RU"/>
          </a:p>
        </p:txBody>
      </p:sp>
      <p:sp>
        <p:nvSpPr>
          <p:cNvPr id="2095" name="Line 296"/>
          <p:cNvSpPr>
            <a:spLocks noChangeShapeType="1"/>
          </p:cNvSpPr>
          <p:nvPr/>
        </p:nvSpPr>
        <p:spPr bwMode="auto">
          <a:xfrm>
            <a:off x="6905625" y="8545513"/>
            <a:ext cx="0" cy="3571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65306" tIns="32653" rIns="65306" bIns="32653"/>
          <a:lstStyle/>
          <a:p>
            <a:endParaRPr lang="ru-RU"/>
          </a:p>
        </p:txBody>
      </p:sp>
      <p:sp>
        <p:nvSpPr>
          <p:cNvPr id="2096" name="Rectangle 21"/>
          <p:cNvSpPr>
            <a:spLocks noChangeArrowheads="1"/>
          </p:cNvSpPr>
          <p:nvPr/>
        </p:nvSpPr>
        <p:spPr bwMode="auto">
          <a:xfrm>
            <a:off x="10791825" y="4513263"/>
            <a:ext cx="1585913" cy="592137"/>
          </a:xfrm>
          <a:prstGeom prst="rect">
            <a:avLst/>
          </a:prstGeom>
          <a:solidFill>
            <a:srgbClr val="00FF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lIns="75629" tIns="37815" rIns="75629" bIns="37815" anchor="ctr"/>
          <a:lstStyle/>
          <a:p>
            <a:pPr defTabSz="755650" eaLnBrk="0" hangingPunct="0"/>
            <a:r>
              <a:rPr lang="ru-RU" sz="1300" b="1"/>
              <a:t>Руководящий</a:t>
            </a:r>
          </a:p>
          <a:p>
            <a:pPr defTabSz="755650" eaLnBrk="0" hangingPunct="0"/>
            <a:r>
              <a:rPr lang="ru-RU" sz="1300" b="1"/>
              <a:t>состав района</a:t>
            </a:r>
          </a:p>
        </p:txBody>
      </p:sp>
      <p:sp>
        <p:nvSpPr>
          <p:cNvPr id="2097" name="Line 298"/>
          <p:cNvSpPr>
            <a:spLocks noChangeShapeType="1"/>
          </p:cNvSpPr>
          <p:nvPr/>
        </p:nvSpPr>
        <p:spPr bwMode="auto">
          <a:xfrm>
            <a:off x="7624763" y="4872038"/>
            <a:ext cx="31670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65306" tIns="32653" rIns="65306" bIns="32653"/>
          <a:lstStyle/>
          <a:p>
            <a:endParaRPr lang="ru-RU"/>
          </a:p>
        </p:txBody>
      </p:sp>
      <p:sp>
        <p:nvSpPr>
          <p:cNvPr id="2098" name="Oval 3"/>
          <p:cNvSpPr>
            <a:spLocks noChangeArrowheads="1"/>
          </p:cNvSpPr>
          <p:nvPr/>
        </p:nvSpPr>
        <p:spPr bwMode="auto">
          <a:xfrm>
            <a:off x="10791825" y="6456363"/>
            <a:ext cx="1574800" cy="865187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1294" tIns="45647" rIns="91294" bIns="45647" anchor="ctr"/>
          <a:lstStyle/>
          <a:p>
            <a:pPr defTabSz="911225"/>
            <a:endParaRPr lang="ru-RU" sz="1800"/>
          </a:p>
        </p:txBody>
      </p:sp>
      <p:sp>
        <p:nvSpPr>
          <p:cNvPr id="2099" name="Text Box 52"/>
          <p:cNvSpPr txBox="1">
            <a:spLocks noChangeArrowheads="1"/>
          </p:cNvSpPr>
          <p:nvPr/>
        </p:nvSpPr>
        <p:spPr bwMode="auto">
          <a:xfrm>
            <a:off x="10791825" y="6672263"/>
            <a:ext cx="1398588" cy="52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5629" tIns="37815" rIns="75629" bIns="37815">
            <a:spAutoFit/>
          </a:bodyPr>
          <a:lstStyle/>
          <a:p>
            <a:pPr algn="ctr" defTabSz="1060450" eaLnBrk="0" hangingPunct="0">
              <a:spcBef>
                <a:spcPct val="50000"/>
              </a:spcBef>
            </a:pPr>
            <a:r>
              <a:rPr lang="ru-RU" sz="1000" b="1">
                <a:latin typeface="Times New Roman" pitchFamily="18" charset="0"/>
                <a:cs typeface="Arial" charset="0"/>
              </a:rPr>
              <a:t>Мобильные средства оповещения (РОВД, ФПС, объекта)</a:t>
            </a:r>
          </a:p>
        </p:txBody>
      </p:sp>
      <p:sp>
        <p:nvSpPr>
          <p:cNvPr id="2100" name="Line 301"/>
          <p:cNvSpPr>
            <a:spLocks noChangeShapeType="1"/>
          </p:cNvSpPr>
          <p:nvPr/>
        </p:nvSpPr>
        <p:spPr bwMode="auto">
          <a:xfrm>
            <a:off x="9136063" y="6024563"/>
            <a:ext cx="25209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65306" tIns="32653" rIns="65306" bIns="32653"/>
          <a:lstStyle/>
          <a:p>
            <a:endParaRPr lang="ru-RU"/>
          </a:p>
        </p:txBody>
      </p:sp>
      <p:sp>
        <p:nvSpPr>
          <p:cNvPr id="2101" name="Line 302"/>
          <p:cNvSpPr>
            <a:spLocks noChangeShapeType="1"/>
          </p:cNvSpPr>
          <p:nvPr/>
        </p:nvSpPr>
        <p:spPr bwMode="auto">
          <a:xfrm flipV="1">
            <a:off x="10001250" y="4656138"/>
            <a:ext cx="0" cy="13684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65306" tIns="32653" rIns="65306" bIns="32653"/>
          <a:lstStyle/>
          <a:p>
            <a:endParaRPr lang="ru-RU"/>
          </a:p>
        </p:txBody>
      </p:sp>
      <p:sp>
        <p:nvSpPr>
          <p:cNvPr id="2102" name="Line 303"/>
          <p:cNvSpPr>
            <a:spLocks noChangeShapeType="1"/>
          </p:cNvSpPr>
          <p:nvPr/>
        </p:nvSpPr>
        <p:spPr bwMode="auto">
          <a:xfrm flipV="1">
            <a:off x="11657013" y="5087938"/>
            <a:ext cx="0" cy="9366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65306" tIns="32653" rIns="65306" bIns="32653"/>
          <a:lstStyle/>
          <a:p>
            <a:endParaRPr lang="ru-RU"/>
          </a:p>
        </p:txBody>
      </p:sp>
      <p:sp>
        <p:nvSpPr>
          <p:cNvPr id="2103" name="Text Box 63"/>
          <p:cNvSpPr txBox="1">
            <a:spLocks noChangeArrowheads="1"/>
          </p:cNvSpPr>
          <p:nvPr/>
        </p:nvSpPr>
        <p:spPr bwMode="auto">
          <a:xfrm>
            <a:off x="9210675" y="5665788"/>
            <a:ext cx="706438" cy="2682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lIns="127739" tIns="63882" rIns="127739" bIns="63882">
            <a:spAutoFit/>
          </a:bodyPr>
          <a:lstStyle/>
          <a:p>
            <a:pPr defTabSz="1789113">
              <a:spcBef>
                <a:spcPct val="50000"/>
              </a:spcBef>
            </a:pPr>
            <a:r>
              <a:rPr lang="ru-RU" sz="800" b="1">
                <a:cs typeface="Arial" charset="0"/>
              </a:rPr>
              <a:t>СЦВ 30</a:t>
            </a:r>
          </a:p>
        </p:txBody>
      </p:sp>
      <p:sp>
        <p:nvSpPr>
          <p:cNvPr id="2104" name="laptop"/>
          <p:cNvSpPr>
            <a:spLocks noEditPoints="1" noChangeArrowheads="1"/>
          </p:cNvSpPr>
          <p:nvPr/>
        </p:nvSpPr>
        <p:spPr bwMode="auto">
          <a:xfrm>
            <a:off x="7913688" y="2784475"/>
            <a:ext cx="441325" cy="3984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0 h 21600"/>
              <a:gd name="T6" fmla="*/ 2147483647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0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4445 w 21600"/>
              <a:gd name="T25" fmla="*/ 1858 h 21600"/>
              <a:gd name="T26" fmla="*/ 17311 w 21600"/>
              <a:gd name="T27" fmla="*/ 12323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 extrusionOk="0">
                <a:moveTo>
                  <a:pt x="3362" y="0"/>
                </a:moveTo>
                <a:lnTo>
                  <a:pt x="18327" y="0"/>
                </a:lnTo>
                <a:lnTo>
                  <a:pt x="18327" y="14347"/>
                </a:lnTo>
                <a:lnTo>
                  <a:pt x="3362" y="14347"/>
                </a:lnTo>
                <a:lnTo>
                  <a:pt x="3362" y="0"/>
                </a:lnTo>
                <a:close/>
              </a:path>
              <a:path w="21600" h="21600" extrusionOk="0">
                <a:moveTo>
                  <a:pt x="3340" y="15068"/>
                </a:moveTo>
                <a:lnTo>
                  <a:pt x="0" y="19877"/>
                </a:lnTo>
                <a:lnTo>
                  <a:pt x="21600" y="19877"/>
                </a:lnTo>
                <a:lnTo>
                  <a:pt x="18327" y="15068"/>
                </a:lnTo>
                <a:lnTo>
                  <a:pt x="3340" y="15068"/>
                </a:lnTo>
                <a:close/>
              </a:path>
              <a:path w="21600" h="21600" extrusionOk="0">
                <a:moveTo>
                  <a:pt x="0" y="19877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9877"/>
                </a:lnTo>
                <a:lnTo>
                  <a:pt x="0" y="19877"/>
                </a:lnTo>
                <a:close/>
              </a:path>
              <a:path w="21600" h="21600" extrusionOk="0">
                <a:moveTo>
                  <a:pt x="4186" y="1523"/>
                </a:moveTo>
                <a:lnTo>
                  <a:pt x="17547" y="1523"/>
                </a:lnTo>
                <a:lnTo>
                  <a:pt x="17547" y="12744"/>
                </a:lnTo>
                <a:lnTo>
                  <a:pt x="4186" y="12744"/>
                </a:lnTo>
                <a:lnTo>
                  <a:pt x="4186" y="1523"/>
                </a:lnTo>
                <a:close/>
              </a:path>
              <a:path w="21600" h="21600" extrusionOk="0">
                <a:moveTo>
                  <a:pt x="3318" y="15549"/>
                </a:moveTo>
                <a:lnTo>
                  <a:pt x="2917" y="16110"/>
                </a:lnTo>
                <a:lnTo>
                  <a:pt x="18727" y="16110"/>
                </a:lnTo>
                <a:lnTo>
                  <a:pt x="18327" y="15549"/>
                </a:lnTo>
                <a:lnTo>
                  <a:pt x="3318" y="15549"/>
                </a:lnTo>
                <a:close/>
              </a:path>
              <a:path w="21600" h="21600" extrusionOk="0">
                <a:moveTo>
                  <a:pt x="6213" y="18314"/>
                </a:moveTo>
                <a:lnTo>
                  <a:pt x="5946" y="18875"/>
                </a:lnTo>
                <a:lnTo>
                  <a:pt x="15766" y="18875"/>
                </a:lnTo>
                <a:lnTo>
                  <a:pt x="15499" y="18314"/>
                </a:lnTo>
                <a:lnTo>
                  <a:pt x="6213" y="18314"/>
                </a:lnTo>
                <a:close/>
              </a:path>
              <a:path w="21600" h="21600" extrusionOk="0">
                <a:moveTo>
                  <a:pt x="2828" y="16471"/>
                </a:moveTo>
                <a:lnTo>
                  <a:pt x="2405" y="17072"/>
                </a:lnTo>
                <a:lnTo>
                  <a:pt x="19284" y="17072"/>
                </a:lnTo>
                <a:lnTo>
                  <a:pt x="18839" y="16471"/>
                </a:lnTo>
                <a:lnTo>
                  <a:pt x="2828" y="16471"/>
                </a:lnTo>
                <a:close/>
              </a:path>
              <a:path w="21600" h="21600" extrusionOk="0">
                <a:moveTo>
                  <a:pt x="2316" y="17352"/>
                </a:moveTo>
                <a:lnTo>
                  <a:pt x="1871" y="17953"/>
                </a:lnTo>
                <a:lnTo>
                  <a:pt x="19863" y="17953"/>
                </a:lnTo>
                <a:lnTo>
                  <a:pt x="19395" y="17352"/>
                </a:lnTo>
                <a:lnTo>
                  <a:pt x="2316" y="17352"/>
                </a:lnTo>
                <a:close/>
              </a:path>
            </a:pathLst>
          </a:cu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65210" tIns="32605" rIns="65210" bIns="32605"/>
          <a:lstStyle/>
          <a:p>
            <a:endParaRPr lang="ru-RU"/>
          </a:p>
        </p:txBody>
      </p:sp>
      <p:sp>
        <p:nvSpPr>
          <p:cNvPr id="2105" name="Text Box 49"/>
          <p:cNvSpPr txBox="1">
            <a:spLocks noChangeArrowheads="1"/>
          </p:cNvSpPr>
          <p:nvPr/>
        </p:nvSpPr>
        <p:spPr bwMode="auto">
          <a:xfrm>
            <a:off x="8416925" y="2855913"/>
            <a:ext cx="639763" cy="228600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lIns="75629" tIns="37815" rIns="75629" bIns="37815">
            <a:spAutoFit/>
          </a:bodyPr>
          <a:lstStyle/>
          <a:p>
            <a:pPr defTabSz="1060450" eaLnBrk="0" hangingPunct="0">
              <a:spcBef>
                <a:spcPct val="50000"/>
              </a:spcBef>
            </a:pPr>
            <a:r>
              <a:rPr lang="ru-RU" sz="1000">
                <a:latin typeface="Times New Roman" pitchFamily="18" charset="0"/>
                <a:cs typeface="Arial" charset="0"/>
              </a:rPr>
              <a:t>АСО-24</a:t>
            </a:r>
          </a:p>
        </p:txBody>
      </p:sp>
      <p:sp>
        <p:nvSpPr>
          <p:cNvPr id="2106" name="Line 307"/>
          <p:cNvSpPr>
            <a:spLocks noChangeShapeType="1"/>
          </p:cNvSpPr>
          <p:nvPr/>
        </p:nvSpPr>
        <p:spPr bwMode="auto">
          <a:xfrm flipH="1">
            <a:off x="4024313" y="4440238"/>
            <a:ext cx="208915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65306" tIns="32653" rIns="65306" bIns="32653"/>
          <a:lstStyle/>
          <a:p>
            <a:endParaRPr lang="ru-RU"/>
          </a:p>
        </p:txBody>
      </p:sp>
      <p:sp>
        <p:nvSpPr>
          <p:cNvPr id="2107" name="Line 308"/>
          <p:cNvSpPr>
            <a:spLocks noChangeShapeType="1"/>
          </p:cNvSpPr>
          <p:nvPr/>
        </p:nvSpPr>
        <p:spPr bwMode="auto">
          <a:xfrm>
            <a:off x="7840663" y="4440238"/>
            <a:ext cx="1655762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65306" tIns="32653" rIns="65306" bIns="32653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заставка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88" y="0"/>
            <a:ext cx="12800012" cy="960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1525588"/>
            <a:ext cx="12801600" cy="5321300"/>
          </a:xfrm>
        </p:spPr>
        <p:txBody>
          <a:bodyPr lIns="110414" tIns="55205" rIns="110414" bIns="55205">
            <a:spAutoFit/>
          </a:bodyPr>
          <a:lstStyle/>
          <a:p>
            <a:pPr defTabSz="1277938" eaLnBrk="1" hangingPunct="1">
              <a:defRPr/>
            </a:pPr>
            <a:r>
              <a:rPr lang="ru-RU" sz="5700" i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РИСК ЗАТОПЛЕНИЯ (ПОДТОПЛЕНИЯ), ФОРМИРУЕМЫЙ ДРУГИМИ ГИДРОЛОГИЧЕСКИМИ ЯВЛЕНИЯМИ (ШТОРМОВОЙ НАГОН, ПОДТОПЛЕНИЕ ГРУНТОВЫМИ ВОДАМИ)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685800" y="3810000"/>
            <a:ext cx="115062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1279525"/>
            <a:r>
              <a:rPr lang="ru-RU"/>
              <a:t>риск затопления (подтопления), формируемый другими гидрологическими явлениями (штормовой нагон, подтопление грунтовыми водами на территории данного муниципального образования отсутствует</a:t>
            </a:r>
          </a:p>
          <a:p>
            <a:pPr algn="ctr" defTabSz="1279525"/>
            <a:r>
              <a:rPr lang="ru-RU"/>
              <a:t>  в связи с географическими условиями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12801600" cy="1262063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 w="9525" algn="ctr">
            <a:noFill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lIns="110450" tIns="55226" rIns="110450" bIns="55226" anchor="ctr"/>
          <a:lstStyle/>
          <a:p>
            <a:pPr algn="ctr" defTabSz="1546225">
              <a:lnSpc>
                <a:spcPct val="80000"/>
              </a:lnSpc>
              <a:defRPr/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ПАСПОРТ ТЕРРИТОРИИ БЛАГОВЕЩЕНСКОГО РАЙОНА </a:t>
            </a:r>
          </a:p>
          <a:p>
            <a:pPr algn="ctr" defTabSz="1546225">
              <a:lnSpc>
                <a:spcPct val="80000"/>
              </a:lnSpc>
              <a:defRPr/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АМУРСКОЙ ОБЛАСТИ</a:t>
            </a:r>
            <a:br>
              <a:rPr lang="ru-RU" b="1">
                <a:latin typeface="Times New Roman" pitchFamily="18" charset="0"/>
                <a:cs typeface="Times New Roman" pitchFamily="18" charset="0"/>
              </a:rPr>
            </a:br>
            <a:r>
              <a:rPr lang="ru-RU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(риск затопления (подтопления), формируемый другими гидрологическими явлениями (штормовой нагон, подтопление грунтовыми водами)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заставка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88" y="0"/>
            <a:ext cx="12800012" cy="960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2828925"/>
            <a:ext cx="12801600" cy="2716213"/>
          </a:xfrm>
        </p:spPr>
        <p:txBody>
          <a:bodyPr lIns="110414" tIns="55205" rIns="110414" bIns="55205">
            <a:spAutoFit/>
          </a:bodyPr>
          <a:lstStyle/>
          <a:p>
            <a:pPr defTabSz="1277938" eaLnBrk="1" hangingPunct="1">
              <a:defRPr/>
            </a:pPr>
            <a:r>
              <a:rPr lang="ru-RU" sz="5700" i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РИСК КАТАСТРОФИЧЕСКОГО ЗАТОПЛЕНИЯ ВСЛЕДСТВИЕ АВАРИИ НА ГТС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533400" y="1905000"/>
            <a:ext cx="12039600" cy="428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279525"/>
            <a:r>
              <a:rPr lang="ru-RU"/>
              <a:t>На территории Благовещенского района существует риск катастрофического затопления вследствие разрушения гидротехнического сооружения филиала ОАО «РусГидро» - «Зейская ГЭС», информация по данному риску имеет </a:t>
            </a:r>
            <a:r>
              <a:rPr lang="ru-RU" b="1"/>
              <a:t>ограниченный доступ</a:t>
            </a:r>
            <a:r>
              <a:rPr lang="ru-RU"/>
              <a:t>.</a:t>
            </a:r>
          </a:p>
          <a:p>
            <a:pPr defTabSz="1279525"/>
            <a:endParaRPr lang="ru-RU"/>
          </a:p>
          <a:p>
            <a:pPr defTabSz="1279525"/>
            <a:endParaRPr lang="ru-RU"/>
          </a:p>
          <a:p>
            <a:pPr defTabSz="1279525"/>
            <a:r>
              <a:rPr lang="ru-RU"/>
              <a:t>В соответствии с требованиями законодательства Российской Федерации и распорядительных документов МЧС России, методическими рекомендациями </a:t>
            </a:r>
          </a:p>
          <a:p>
            <a:pPr defTabSz="1279525"/>
            <a:r>
              <a:rPr lang="ru-RU"/>
              <a:t>по организации работы, проверки и оценки паспортов территорий (письмо ФКУ НЦУКС исх. 3918-14-1-4 от 11.12.2012г.) информация ограниченного доступа в паспорта территории </a:t>
            </a:r>
            <a:r>
              <a:rPr lang="ru-RU" b="1"/>
              <a:t>не включается</a:t>
            </a:r>
            <a:r>
              <a:rPr lang="ru-RU"/>
              <a:t>.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12801600" cy="1262063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 w="9525" algn="ctr">
            <a:noFill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lIns="110450" tIns="55226" rIns="110450" bIns="55226" anchor="ctr"/>
          <a:lstStyle/>
          <a:p>
            <a:pPr algn="ctr" defTabSz="1546225">
              <a:lnSpc>
                <a:spcPct val="80000"/>
              </a:lnSpc>
              <a:defRPr/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ПАСПОРТ ТЕРРИТОРИИ БЛАГОВЕЩЕНСКОГО РАЙОНА </a:t>
            </a:r>
          </a:p>
          <a:p>
            <a:pPr algn="ctr" defTabSz="1546225">
              <a:lnSpc>
                <a:spcPct val="80000"/>
              </a:lnSpc>
              <a:defRPr/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АМУРСКОЙ ОБЛАСТИ</a:t>
            </a:r>
            <a:br>
              <a:rPr lang="ru-RU" b="1">
                <a:latin typeface="Times New Roman" pitchFamily="18" charset="0"/>
                <a:cs typeface="Times New Roman" pitchFamily="18" charset="0"/>
              </a:rPr>
            </a:br>
            <a:r>
              <a:rPr lang="ru-RU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(Риск катастрофического затопления вследствие аварии на ГТС)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заставка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88" y="0"/>
            <a:ext cx="12800012" cy="960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2390775"/>
            <a:ext cx="12801600" cy="3584575"/>
          </a:xfrm>
        </p:spPr>
        <p:txBody>
          <a:bodyPr lIns="110414" tIns="55205" rIns="110414" bIns="55205">
            <a:spAutoFit/>
          </a:bodyPr>
          <a:lstStyle/>
          <a:p>
            <a:pPr defTabSz="1277938" eaLnBrk="1" hangingPunct="1">
              <a:defRPr/>
            </a:pPr>
            <a:r>
              <a:rPr lang="ru-RU" sz="5700" i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РИСК НАВОДНЕНИЯ,</a:t>
            </a:r>
            <a:br>
              <a:rPr lang="ru-RU" sz="5700" i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5700" i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ФОРМИРУЕМЫЙ ИНТЕНСИВНЫМИ</a:t>
            </a:r>
            <a:br>
              <a:rPr lang="ru-RU" sz="5700" i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5700" i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ДОЖДЯМИ И ТАЯНИЕМ СНЕГА В ГОРАХ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Подтопление"/>
          <p:cNvPicPr preferRelativeResize="0"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9525" y="1128713"/>
            <a:ext cx="12820650" cy="8515350"/>
          </a:xfrm>
          <a:prstGeom prst="rect">
            <a:avLst/>
          </a:prstGeom>
          <a:solidFill>
            <a:srgbClr val="00CCFF">
              <a:alpha val="89803"/>
            </a:srgb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216067" name="Group 3"/>
          <p:cNvGraphicFramePr>
            <a:graphicFrameLocks noGrp="1"/>
          </p:cNvGraphicFramePr>
          <p:nvPr/>
        </p:nvGraphicFramePr>
        <p:xfrm>
          <a:off x="9136063" y="2424113"/>
          <a:ext cx="3509962" cy="2559354"/>
        </p:xfrm>
        <a:graphic>
          <a:graphicData uri="http://schemas.openxmlformats.org/drawingml/2006/table">
            <a:tbl>
              <a:tblPr/>
              <a:tblGrid>
                <a:gridCol w="1897062"/>
                <a:gridCol w="1612900"/>
              </a:tblGrid>
              <a:tr h="307975">
                <a:tc>
                  <a:txBody>
                    <a:bodyPr/>
                    <a:lstStyle/>
                    <a:p>
                      <a:pPr marL="0" marR="0" lvl="0" indent="0" algn="ctr" defTabSz="9540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Гидропост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406" marR="42406" marT="44919" marB="4491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40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Критич.</a:t>
                      </a:r>
                    </a:p>
                  </a:txBody>
                  <a:tcPr marL="42406" marR="42406" marT="44919" marB="4491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03213">
                <a:tc>
                  <a:txBody>
                    <a:bodyPr/>
                    <a:lstStyle/>
                    <a:p>
                      <a:pPr marL="0" marR="0" lvl="0" indent="0" algn="ctr" defTabSz="9540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406" marR="42406" marT="44919" marB="4491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40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406" marR="42406" marT="44919" marB="4491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0" marR="0" lvl="0" indent="0" algn="ctr" defTabSz="9540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Благовещенск</a:t>
                      </a:r>
                    </a:p>
                    <a:p>
                      <a:pPr marL="0" marR="0" lvl="0" indent="0" algn="ctr" defTabSz="9540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(р. Зея)</a:t>
                      </a:r>
                    </a:p>
                  </a:txBody>
                  <a:tcPr marL="42406" marR="42406" marT="44919" marB="4491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40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720</a:t>
                      </a:r>
                    </a:p>
                  </a:txBody>
                  <a:tcPr marL="42406" marR="42406" marT="44919" marB="4491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88950">
                <a:tc>
                  <a:txBody>
                    <a:bodyPr/>
                    <a:lstStyle/>
                    <a:p>
                      <a:pPr marL="0" marR="0" lvl="0" indent="0" algn="ctr" defTabSz="9540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Благовещенск</a:t>
                      </a:r>
                    </a:p>
                    <a:p>
                      <a:pPr marL="0" marR="0" lvl="0" indent="0" algn="ctr" defTabSz="9540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(р. Амур)</a:t>
                      </a:r>
                    </a:p>
                  </a:txBody>
                  <a:tcPr marL="42406" marR="42406" marT="44919" marB="4491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40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750</a:t>
                      </a:r>
                    </a:p>
                  </a:txBody>
                  <a:tcPr marL="42406" marR="42406" marT="44919" marB="4491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85775">
                <a:tc>
                  <a:txBody>
                    <a:bodyPr/>
                    <a:lstStyle/>
                    <a:p>
                      <a:pPr marL="0" marR="0" lvl="0" indent="0" algn="ctr" defTabSz="9540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Сергеевка</a:t>
                      </a:r>
                    </a:p>
                  </a:txBody>
                  <a:tcPr marL="42406" marR="42406" marT="44919" marB="4491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40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800</a:t>
                      </a:r>
                    </a:p>
                  </a:txBody>
                  <a:tcPr marL="42406" marR="42406" marT="44919" marB="4491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87363">
                <a:tc>
                  <a:txBody>
                    <a:bodyPr/>
                    <a:lstStyle/>
                    <a:p>
                      <a:pPr marL="0" marR="0" lvl="0" indent="0" algn="ctr" defTabSz="9540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Гродеково</a:t>
                      </a:r>
                    </a:p>
                  </a:txBody>
                  <a:tcPr marL="42406" marR="42406" marT="44919" marB="4491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40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1100</a:t>
                      </a:r>
                    </a:p>
                  </a:txBody>
                  <a:tcPr marL="42406" marR="42406" marT="44919" marB="4491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7194" name="Text Box 18"/>
          <p:cNvSpPr txBox="1">
            <a:spLocks noChangeArrowheads="1"/>
          </p:cNvSpPr>
          <p:nvPr/>
        </p:nvSpPr>
        <p:spPr bwMode="auto">
          <a:xfrm>
            <a:off x="3278188" y="2357438"/>
            <a:ext cx="2001837" cy="2889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43483" tIns="37485" rIns="43483" bIns="37485">
            <a:spAutoFit/>
          </a:bodyPr>
          <a:lstStyle/>
          <a:p>
            <a:pPr algn="ctr" defTabSz="650875" eaLnBrk="0" hangingPunct="0"/>
            <a:r>
              <a:rPr lang="ru-RU" sz="1400" i="1" u="sng">
                <a:latin typeface="Times New Roman" pitchFamily="18" charset="0"/>
                <a:cs typeface="Times New Roman" pitchFamily="18" charset="0"/>
              </a:rPr>
              <a:t>Благовещенский район</a:t>
            </a:r>
          </a:p>
        </p:txBody>
      </p:sp>
      <p:sp>
        <p:nvSpPr>
          <p:cNvPr id="7195" name="Text Box 18"/>
          <p:cNvSpPr txBox="1">
            <a:spLocks noChangeArrowheads="1"/>
          </p:cNvSpPr>
          <p:nvPr/>
        </p:nvSpPr>
        <p:spPr bwMode="auto">
          <a:xfrm>
            <a:off x="10866438" y="1560513"/>
            <a:ext cx="1890712" cy="2889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43483" tIns="37485" rIns="43483" bIns="37485">
            <a:spAutoFit/>
          </a:bodyPr>
          <a:lstStyle/>
          <a:p>
            <a:pPr algn="ctr" defTabSz="650875" eaLnBrk="0" hangingPunct="0"/>
            <a:r>
              <a:rPr lang="ru-RU" sz="1400" i="1" u="sng">
                <a:latin typeface="Times New Roman" pitchFamily="18" charset="0"/>
                <a:cs typeface="Times New Roman" pitchFamily="18" charset="0"/>
              </a:rPr>
              <a:t>Белогорский район</a:t>
            </a:r>
          </a:p>
        </p:txBody>
      </p:sp>
      <p:sp>
        <p:nvSpPr>
          <p:cNvPr id="7196" name="Text Box 18"/>
          <p:cNvSpPr txBox="1">
            <a:spLocks noChangeArrowheads="1"/>
          </p:cNvSpPr>
          <p:nvPr/>
        </p:nvSpPr>
        <p:spPr bwMode="auto">
          <a:xfrm>
            <a:off x="10577513" y="5232400"/>
            <a:ext cx="1889125" cy="2889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43483" tIns="37485" rIns="43483" bIns="37485">
            <a:spAutoFit/>
          </a:bodyPr>
          <a:lstStyle/>
          <a:p>
            <a:pPr algn="ctr" defTabSz="650875" eaLnBrk="0" hangingPunct="0"/>
            <a:r>
              <a:rPr lang="ru-RU" sz="1400" i="1" u="sng">
                <a:latin typeface="Times New Roman" pitchFamily="18" charset="0"/>
                <a:cs typeface="Times New Roman" pitchFamily="18" charset="0"/>
              </a:rPr>
              <a:t>Ивановский район</a:t>
            </a:r>
          </a:p>
        </p:txBody>
      </p:sp>
      <p:sp>
        <p:nvSpPr>
          <p:cNvPr id="7197" name="Oval 4"/>
          <p:cNvSpPr>
            <a:spLocks noChangeArrowheads="1"/>
          </p:cNvSpPr>
          <p:nvPr/>
        </p:nvSpPr>
        <p:spPr bwMode="auto">
          <a:xfrm>
            <a:off x="5561013" y="4513263"/>
            <a:ext cx="133350" cy="130175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110447" tIns="55223" rIns="110447" bIns="55223" anchor="ctr"/>
          <a:lstStyle/>
          <a:p>
            <a:pPr defTabSz="1277938"/>
            <a:endParaRPr lang="ru-RU">
              <a:latin typeface="Calibri" pitchFamily="34" charset="0"/>
            </a:endParaRPr>
          </a:p>
        </p:txBody>
      </p:sp>
      <p:sp>
        <p:nvSpPr>
          <p:cNvPr id="7198" name="Text Box 18"/>
          <p:cNvSpPr txBox="1">
            <a:spLocks noChangeArrowheads="1"/>
          </p:cNvSpPr>
          <p:nvPr/>
        </p:nvSpPr>
        <p:spPr bwMode="auto">
          <a:xfrm>
            <a:off x="3521075" y="4567238"/>
            <a:ext cx="1925638" cy="287337"/>
          </a:xfrm>
          <a:prstGeom prst="rect">
            <a:avLst/>
          </a:prstGeom>
          <a:solidFill>
            <a:srgbClr val="FFF5C9"/>
          </a:solidFill>
          <a:ln w="9525">
            <a:noFill/>
            <a:miter lim="800000"/>
            <a:headEnd/>
            <a:tailEnd/>
          </a:ln>
        </p:spPr>
        <p:txBody>
          <a:bodyPr lIns="43483" tIns="37485" rIns="43483" bIns="37485">
            <a:spAutoFit/>
          </a:bodyPr>
          <a:lstStyle/>
          <a:p>
            <a:pPr algn="ctr" defTabSz="650875" eaLnBrk="0" hangingPunct="0"/>
            <a:r>
              <a:rPr lang="ru-RU" sz="1400" i="1">
                <a:latin typeface="Times New Roman" pitchFamily="18" charset="0"/>
                <a:cs typeface="Times New Roman" pitchFamily="18" charset="0"/>
              </a:rPr>
              <a:t>Лагерь «Энергетик»</a:t>
            </a:r>
          </a:p>
        </p:txBody>
      </p:sp>
      <p:sp>
        <p:nvSpPr>
          <p:cNvPr id="7199" name="Oval 4"/>
          <p:cNvSpPr>
            <a:spLocks noChangeArrowheads="1"/>
          </p:cNvSpPr>
          <p:nvPr/>
        </p:nvSpPr>
        <p:spPr bwMode="auto">
          <a:xfrm>
            <a:off x="5521325" y="4184650"/>
            <a:ext cx="133350" cy="12700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110447" tIns="55223" rIns="110447" bIns="55223" anchor="ctr"/>
          <a:lstStyle/>
          <a:p>
            <a:pPr defTabSz="1277938"/>
            <a:endParaRPr lang="ru-RU">
              <a:latin typeface="Calibri" pitchFamily="34" charset="0"/>
            </a:endParaRPr>
          </a:p>
        </p:txBody>
      </p:sp>
      <p:sp>
        <p:nvSpPr>
          <p:cNvPr id="7200" name="Oval 4"/>
          <p:cNvSpPr>
            <a:spLocks noChangeArrowheads="1"/>
          </p:cNvSpPr>
          <p:nvPr/>
        </p:nvSpPr>
        <p:spPr bwMode="auto">
          <a:xfrm>
            <a:off x="5554663" y="4351338"/>
            <a:ext cx="133350" cy="12700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110447" tIns="55223" rIns="110447" bIns="55223" anchor="ctr"/>
          <a:lstStyle/>
          <a:p>
            <a:pPr defTabSz="1277938"/>
            <a:endParaRPr lang="ru-RU">
              <a:latin typeface="Calibri" pitchFamily="34" charset="0"/>
            </a:endParaRPr>
          </a:p>
        </p:txBody>
      </p:sp>
      <p:sp>
        <p:nvSpPr>
          <p:cNvPr id="7201" name="Text Box 18"/>
          <p:cNvSpPr txBox="1">
            <a:spLocks noChangeArrowheads="1"/>
          </p:cNvSpPr>
          <p:nvPr/>
        </p:nvSpPr>
        <p:spPr bwMode="auto">
          <a:xfrm>
            <a:off x="3665538" y="4010025"/>
            <a:ext cx="1784350" cy="288925"/>
          </a:xfrm>
          <a:prstGeom prst="rect">
            <a:avLst/>
          </a:prstGeom>
          <a:solidFill>
            <a:srgbClr val="FFF5C9"/>
          </a:solidFill>
          <a:ln w="9525">
            <a:noFill/>
            <a:miter lim="800000"/>
            <a:headEnd/>
            <a:tailEnd/>
          </a:ln>
        </p:spPr>
        <p:txBody>
          <a:bodyPr lIns="43483" tIns="37485" rIns="43483" bIns="37485">
            <a:spAutoFit/>
          </a:bodyPr>
          <a:lstStyle/>
          <a:p>
            <a:pPr algn="ctr" defTabSz="650875" eaLnBrk="0" hangingPunct="0"/>
            <a:r>
              <a:rPr lang="ru-RU" sz="1400" i="1">
                <a:latin typeface="Times New Roman" pitchFamily="18" charset="0"/>
                <a:cs typeface="Times New Roman" pitchFamily="18" charset="0"/>
              </a:rPr>
              <a:t>Лагерь «Колосок»</a:t>
            </a:r>
          </a:p>
        </p:txBody>
      </p:sp>
      <p:sp>
        <p:nvSpPr>
          <p:cNvPr id="7202" name="Text Box 18"/>
          <p:cNvSpPr txBox="1">
            <a:spLocks noChangeArrowheads="1"/>
          </p:cNvSpPr>
          <p:nvPr/>
        </p:nvSpPr>
        <p:spPr bwMode="auto">
          <a:xfrm>
            <a:off x="3735388" y="4276725"/>
            <a:ext cx="1697037" cy="288925"/>
          </a:xfrm>
          <a:prstGeom prst="rect">
            <a:avLst/>
          </a:prstGeom>
          <a:solidFill>
            <a:srgbClr val="FFF5C9"/>
          </a:solidFill>
          <a:ln w="9525">
            <a:noFill/>
            <a:miter lim="800000"/>
            <a:headEnd/>
            <a:tailEnd/>
          </a:ln>
        </p:spPr>
        <p:txBody>
          <a:bodyPr lIns="43483" tIns="37485" rIns="43483" bIns="37485">
            <a:spAutoFit/>
          </a:bodyPr>
          <a:lstStyle/>
          <a:p>
            <a:pPr algn="ctr" defTabSz="650875" eaLnBrk="0" hangingPunct="0"/>
            <a:r>
              <a:rPr lang="ru-RU" sz="1400" i="1">
                <a:latin typeface="Times New Roman" pitchFamily="18" charset="0"/>
                <a:cs typeface="Times New Roman" pitchFamily="18" charset="0"/>
              </a:rPr>
              <a:t>Лагерь «Огонек»</a:t>
            </a:r>
          </a:p>
        </p:txBody>
      </p:sp>
      <p:sp>
        <p:nvSpPr>
          <p:cNvPr id="7203" name="Freeform 52"/>
          <p:cNvSpPr>
            <a:spLocks/>
          </p:cNvSpPr>
          <p:nvPr/>
        </p:nvSpPr>
        <p:spPr bwMode="auto">
          <a:xfrm>
            <a:off x="6256338" y="1778000"/>
            <a:ext cx="298450" cy="142875"/>
          </a:xfrm>
          <a:custGeom>
            <a:avLst/>
            <a:gdLst>
              <a:gd name="T0" fmla="*/ 2147483647 w 1222"/>
              <a:gd name="T1" fmla="*/ 2147483647 h 892"/>
              <a:gd name="T2" fmla="*/ 2147483647 w 1222"/>
              <a:gd name="T3" fmla="*/ 2147483647 h 892"/>
              <a:gd name="T4" fmla="*/ 2147483647 w 1222"/>
              <a:gd name="T5" fmla="*/ 2147483647 h 892"/>
              <a:gd name="T6" fmla="*/ 2147483647 w 1222"/>
              <a:gd name="T7" fmla="*/ 2147483647 h 892"/>
              <a:gd name="T8" fmla="*/ 0 w 1222"/>
              <a:gd name="T9" fmla="*/ 2147483647 h 892"/>
              <a:gd name="T10" fmla="*/ 0 w 1222"/>
              <a:gd name="T11" fmla="*/ 2147483647 h 892"/>
              <a:gd name="T12" fmla="*/ 2147483647 w 1222"/>
              <a:gd name="T13" fmla="*/ 2147483647 h 892"/>
              <a:gd name="T14" fmla="*/ 2147483647 w 1222"/>
              <a:gd name="T15" fmla="*/ 2147483647 h 892"/>
              <a:gd name="T16" fmla="*/ 2147483647 w 1222"/>
              <a:gd name="T17" fmla="*/ 0 h 892"/>
              <a:gd name="T18" fmla="*/ 2147483647 w 1222"/>
              <a:gd name="T19" fmla="*/ 2147483647 h 892"/>
              <a:gd name="T20" fmla="*/ 2147483647 w 1222"/>
              <a:gd name="T21" fmla="*/ 2147483647 h 892"/>
              <a:gd name="T22" fmla="*/ 2147483647 w 1222"/>
              <a:gd name="T23" fmla="*/ 2147483647 h 892"/>
              <a:gd name="T24" fmla="*/ 2147483647 w 1222"/>
              <a:gd name="T25" fmla="*/ 2147483647 h 8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22"/>
              <a:gd name="T40" fmla="*/ 0 h 892"/>
              <a:gd name="T41" fmla="*/ 1222 w 1222"/>
              <a:gd name="T42" fmla="*/ 892 h 89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22" h="892">
                <a:moveTo>
                  <a:pt x="16" y="433"/>
                </a:moveTo>
                <a:lnTo>
                  <a:pt x="16" y="403"/>
                </a:lnTo>
                <a:lnTo>
                  <a:pt x="8" y="386"/>
                </a:lnTo>
                <a:lnTo>
                  <a:pt x="8" y="373"/>
                </a:lnTo>
                <a:lnTo>
                  <a:pt x="0" y="364"/>
                </a:lnTo>
                <a:lnTo>
                  <a:pt x="0" y="351"/>
                </a:lnTo>
                <a:lnTo>
                  <a:pt x="8" y="347"/>
                </a:lnTo>
                <a:lnTo>
                  <a:pt x="16" y="338"/>
                </a:lnTo>
                <a:lnTo>
                  <a:pt x="598" y="0"/>
                </a:lnTo>
                <a:lnTo>
                  <a:pt x="1221" y="338"/>
                </a:lnTo>
                <a:lnTo>
                  <a:pt x="623" y="878"/>
                </a:lnTo>
                <a:lnTo>
                  <a:pt x="57" y="891"/>
                </a:lnTo>
                <a:lnTo>
                  <a:pt x="16" y="433"/>
                </a:lnTo>
              </a:path>
            </a:pathLst>
          </a:custGeom>
          <a:solidFill>
            <a:srgbClr val="FFCC66"/>
          </a:solidFill>
          <a:ln w="127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lIns="91425" tIns="45713" rIns="91425" bIns="45713"/>
          <a:lstStyle/>
          <a:p>
            <a:endParaRPr lang="ru-RU"/>
          </a:p>
        </p:txBody>
      </p:sp>
      <p:sp>
        <p:nvSpPr>
          <p:cNvPr id="7204" name="Text Box 18"/>
          <p:cNvSpPr txBox="1">
            <a:spLocks noChangeArrowheads="1"/>
          </p:cNvSpPr>
          <p:nvPr/>
        </p:nvSpPr>
        <p:spPr bwMode="auto">
          <a:xfrm>
            <a:off x="5321300" y="1690688"/>
            <a:ext cx="903288" cy="274637"/>
          </a:xfrm>
          <a:prstGeom prst="rect">
            <a:avLst/>
          </a:prstGeom>
          <a:solidFill>
            <a:srgbClr val="00CCFF">
              <a:alpha val="89803"/>
            </a:srgbClr>
          </a:solidFill>
          <a:ln w="9525">
            <a:noFill/>
            <a:miter lim="800000"/>
            <a:headEnd/>
            <a:tailEnd/>
          </a:ln>
        </p:spPr>
        <p:txBody>
          <a:bodyPr wrap="none" lIns="74973" tIns="37485" rIns="74973" bIns="37485">
            <a:spAutoFit/>
          </a:bodyPr>
          <a:lstStyle/>
          <a:p>
            <a:pPr defTabSz="650875" eaLnBrk="0" hangingPunct="0"/>
            <a:r>
              <a:rPr lang="ru-RU" sz="1300">
                <a:latin typeface="Times New Roman" pitchFamily="18" charset="0"/>
                <a:cs typeface="Times New Roman" pitchFamily="18" charset="0"/>
              </a:rPr>
              <a:t>Натальино</a:t>
            </a:r>
          </a:p>
        </p:txBody>
      </p:sp>
      <p:sp>
        <p:nvSpPr>
          <p:cNvPr id="7205" name="Oval 4"/>
          <p:cNvSpPr>
            <a:spLocks noChangeArrowheads="1"/>
          </p:cNvSpPr>
          <p:nvPr/>
        </p:nvSpPr>
        <p:spPr bwMode="auto">
          <a:xfrm>
            <a:off x="6410325" y="1557338"/>
            <a:ext cx="134938" cy="12700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110447" tIns="55223" rIns="110447" bIns="55223" anchor="ctr"/>
          <a:lstStyle/>
          <a:p>
            <a:pPr defTabSz="1277938"/>
            <a:endParaRPr lang="ru-RU">
              <a:latin typeface="Calibri" pitchFamily="34" charset="0"/>
            </a:endParaRPr>
          </a:p>
        </p:txBody>
      </p:sp>
      <p:sp>
        <p:nvSpPr>
          <p:cNvPr id="7206" name="Text Box 18"/>
          <p:cNvSpPr txBox="1">
            <a:spLocks noChangeArrowheads="1"/>
          </p:cNvSpPr>
          <p:nvPr/>
        </p:nvSpPr>
        <p:spPr bwMode="auto">
          <a:xfrm>
            <a:off x="4456113" y="1382713"/>
            <a:ext cx="1935162" cy="290512"/>
          </a:xfrm>
          <a:prstGeom prst="rect">
            <a:avLst/>
          </a:prstGeom>
          <a:solidFill>
            <a:srgbClr val="FFF5C9"/>
          </a:solidFill>
          <a:ln w="9525">
            <a:noFill/>
            <a:miter lim="800000"/>
            <a:headEnd/>
            <a:tailEnd/>
          </a:ln>
        </p:spPr>
        <p:txBody>
          <a:bodyPr lIns="43483" tIns="37485" rIns="43483" bIns="37485">
            <a:spAutoFit/>
          </a:bodyPr>
          <a:lstStyle/>
          <a:p>
            <a:pPr algn="ctr" defTabSz="650875" eaLnBrk="0" hangingPunct="0"/>
            <a:r>
              <a:rPr lang="ru-RU" sz="1400" i="1">
                <a:latin typeface="Times New Roman" pitchFamily="18" charset="0"/>
                <a:cs typeface="Times New Roman" pitchFamily="18" charset="0"/>
              </a:rPr>
              <a:t>Лагерь «Строитель»</a:t>
            </a:r>
          </a:p>
        </p:txBody>
      </p:sp>
      <p:sp>
        <p:nvSpPr>
          <p:cNvPr id="7207" name="Oval 4"/>
          <p:cNvSpPr>
            <a:spLocks noChangeArrowheads="1"/>
          </p:cNvSpPr>
          <p:nvPr/>
        </p:nvSpPr>
        <p:spPr bwMode="auto">
          <a:xfrm>
            <a:off x="6113463" y="2022475"/>
            <a:ext cx="133350" cy="123825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110447" tIns="55223" rIns="110447" bIns="55223" anchor="ctr"/>
          <a:lstStyle/>
          <a:p>
            <a:pPr defTabSz="1277938"/>
            <a:endParaRPr lang="ru-RU">
              <a:latin typeface="Calibri" pitchFamily="34" charset="0"/>
            </a:endParaRPr>
          </a:p>
        </p:txBody>
      </p:sp>
      <p:sp>
        <p:nvSpPr>
          <p:cNvPr id="7208" name="Text Box 18"/>
          <p:cNvSpPr txBox="1">
            <a:spLocks noChangeArrowheads="1"/>
          </p:cNvSpPr>
          <p:nvPr/>
        </p:nvSpPr>
        <p:spPr bwMode="auto">
          <a:xfrm>
            <a:off x="4456113" y="1984375"/>
            <a:ext cx="1609725" cy="288925"/>
          </a:xfrm>
          <a:prstGeom prst="rect">
            <a:avLst/>
          </a:prstGeom>
          <a:solidFill>
            <a:srgbClr val="FFF5C9"/>
          </a:solidFill>
          <a:ln w="9525">
            <a:noFill/>
            <a:miter lim="800000"/>
            <a:headEnd/>
            <a:tailEnd/>
          </a:ln>
        </p:spPr>
        <p:txBody>
          <a:bodyPr lIns="43483" tIns="37485" rIns="43483" bIns="37485">
            <a:spAutoFit/>
          </a:bodyPr>
          <a:lstStyle/>
          <a:p>
            <a:pPr algn="ctr" defTabSz="650875" eaLnBrk="0" hangingPunct="0"/>
            <a:r>
              <a:rPr lang="ru-RU" sz="1400" i="1">
                <a:latin typeface="Times New Roman" pitchFamily="18" charset="0"/>
                <a:cs typeface="Times New Roman" pitchFamily="18" charset="0"/>
              </a:rPr>
              <a:t>Лагерь «Радуга»</a:t>
            </a:r>
          </a:p>
        </p:txBody>
      </p:sp>
      <p:sp>
        <p:nvSpPr>
          <p:cNvPr id="7209" name="Freeform 52"/>
          <p:cNvSpPr>
            <a:spLocks/>
          </p:cNvSpPr>
          <p:nvPr/>
        </p:nvSpPr>
        <p:spPr bwMode="auto">
          <a:xfrm>
            <a:off x="6465888" y="6888163"/>
            <a:ext cx="295275" cy="141287"/>
          </a:xfrm>
          <a:custGeom>
            <a:avLst/>
            <a:gdLst>
              <a:gd name="T0" fmla="*/ 2147483647 w 1222"/>
              <a:gd name="T1" fmla="*/ 2147483647 h 892"/>
              <a:gd name="T2" fmla="*/ 2147483647 w 1222"/>
              <a:gd name="T3" fmla="*/ 2147483647 h 892"/>
              <a:gd name="T4" fmla="*/ 2147483647 w 1222"/>
              <a:gd name="T5" fmla="*/ 2147483647 h 892"/>
              <a:gd name="T6" fmla="*/ 2147483647 w 1222"/>
              <a:gd name="T7" fmla="*/ 2147483647 h 892"/>
              <a:gd name="T8" fmla="*/ 0 w 1222"/>
              <a:gd name="T9" fmla="*/ 2147483647 h 892"/>
              <a:gd name="T10" fmla="*/ 0 w 1222"/>
              <a:gd name="T11" fmla="*/ 2147483647 h 892"/>
              <a:gd name="T12" fmla="*/ 2147483647 w 1222"/>
              <a:gd name="T13" fmla="*/ 2147483647 h 892"/>
              <a:gd name="T14" fmla="*/ 2147483647 w 1222"/>
              <a:gd name="T15" fmla="*/ 2147483647 h 892"/>
              <a:gd name="T16" fmla="*/ 2147483647 w 1222"/>
              <a:gd name="T17" fmla="*/ 0 h 892"/>
              <a:gd name="T18" fmla="*/ 2147483647 w 1222"/>
              <a:gd name="T19" fmla="*/ 2147483647 h 892"/>
              <a:gd name="T20" fmla="*/ 2147483647 w 1222"/>
              <a:gd name="T21" fmla="*/ 2147483647 h 892"/>
              <a:gd name="T22" fmla="*/ 2147483647 w 1222"/>
              <a:gd name="T23" fmla="*/ 2147483647 h 892"/>
              <a:gd name="T24" fmla="*/ 2147483647 w 1222"/>
              <a:gd name="T25" fmla="*/ 2147483647 h 8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22"/>
              <a:gd name="T40" fmla="*/ 0 h 892"/>
              <a:gd name="T41" fmla="*/ 1222 w 1222"/>
              <a:gd name="T42" fmla="*/ 892 h 89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22" h="892">
                <a:moveTo>
                  <a:pt x="16" y="433"/>
                </a:moveTo>
                <a:lnTo>
                  <a:pt x="16" y="403"/>
                </a:lnTo>
                <a:lnTo>
                  <a:pt x="8" y="386"/>
                </a:lnTo>
                <a:lnTo>
                  <a:pt x="8" y="373"/>
                </a:lnTo>
                <a:lnTo>
                  <a:pt x="0" y="364"/>
                </a:lnTo>
                <a:lnTo>
                  <a:pt x="0" y="351"/>
                </a:lnTo>
                <a:lnTo>
                  <a:pt x="8" y="347"/>
                </a:lnTo>
                <a:lnTo>
                  <a:pt x="16" y="338"/>
                </a:lnTo>
                <a:lnTo>
                  <a:pt x="598" y="0"/>
                </a:lnTo>
                <a:lnTo>
                  <a:pt x="1221" y="338"/>
                </a:lnTo>
                <a:lnTo>
                  <a:pt x="623" y="878"/>
                </a:lnTo>
                <a:lnTo>
                  <a:pt x="57" y="891"/>
                </a:lnTo>
                <a:lnTo>
                  <a:pt x="16" y="433"/>
                </a:lnTo>
              </a:path>
            </a:pathLst>
          </a:custGeom>
          <a:solidFill>
            <a:srgbClr val="FFCC66"/>
          </a:solidFill>
          <a:ln w="127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lIns="91425" tIns="45713" rIns="91425" bIns="45713"/>
          <a:lstStyle/>
          <a:p>
            <a:endParaRPr lang="ru-RU"/>
          </a:p>
        </p:txBody>
      </p:sp>
      <p:sp>
        <p:nvSpPr>
          <p:cNvPr id="7210" name="Text Box 18"/>
          <p:cNvSpPr txBox="1">
            <a:spLocks noChangeArrowheads="1"/>
          </p:cNvSpPr>
          <p:nvPr/>
        </p:nvSpPr>
        <p:spPr bwMode="auto">
          <a:xfrm>
            <a:off x="6472238" y="6643688"/>
            <a:ext cx="1233487" cy="261937"/>
          </a:xfrm>
          <a:prstGeom prst="rect">
            <a:avLst/>
          </a:prstGeom>
          <a:solidFill>
            <a:srgbClr val="66CCFF"/>
          </a:solidFill>
          <a:ln w="9525" algn="ctr">
            <a:noFill/>
            <a:miter lim="800000"/>
            <a:headEnd/>
            <a:tailEnd/>
          </a:ln>
        </p:spPr>
        <p:txBody>
          <a:bodyPr wrap="none" lIns="64704" tIns="32353" rIns="64704" bIns="32353">
            <a:spAutoFit/>
          </a:bodyPr>
          <a:lstStyle/>
          <a:p>
            <a:pPr defTabSz="650875" eaLnBrk="0" hangingPunct="0"/>
            <a:r>
              <a:rPr lang="ru-RU" sz="1300" i="1">
                <a:latin typeface="Times New Roman" pitchFamily="18" charset="0"/>
                <a:cs typeface="Times New Roman" pitchFamily="18" charset="0"/>
              </a:rPr>
              <a:t>Усть-Ивановка</a:t>
            </a:r>
          </a:p>
        </p:txBody>
      </p:sp>
      <p:sp>
        <p:nvSpPr>
          <p:cNvPr id="7211" name="Freeform 52"/>
          <p:cNvSpPr>
            <a:spLocks/>
          </p:cNvSpPr>
          <p:nvPr/>
        </p:nvSpPr>
        <p:spPr bwMode="auto">
          <a:xfrm>
            <a:off x="5527675" y="8472488"/>
            <a:ext cx="296863" cy="141287"/>
          </a:xfrm>
          <a:custGeom>
            <a:avLst/>
            <a:gdLst>
              <a:gd name="T0" fmla="*/ 2147483647 w 1222"/>
              <a:gd name="T1" fmla="*/ 2147483647 h 892"/>
              <a:gd name="T2" fmla="*/ 2147483647 w 1222"/>
              <a:gd name="T3" fmla="*/ 2147483647 h 892"/>
              <a:gd name="T4" fmla="*/ 2147483647 w 1222"/>
              <a:gd name="T5" fmla="*/ 2147483647 h 892"/>
              <a:gd name="T6" fmla="*/ 2147483647 w 1222"/>
              <a:gd name="T7" fmla="*/ 2147483647 h 892"/>
              <a:gd name="T8" fmla="*/ 0 w 1222"/>
              <a:gd name="T9" fmla="*/ 2147483647 h 892"/>
              <a:gd name="T10" fmla="*/ 0 w 1222"/>
              <a:gd name="T11" fmla="*/ 2147483647 h 892"/>
              <a:gd name="T12" fmla="*/ 2147483647 w 1222"/>
              <a:gd name="T13" fmla="*/ 2147483647 h 892"/>
              <a:gd name="T14" fmla="*/ 2147483647 w 1222"/>
              <a:gd name="T15" fmla="*/ 2147483647 h 892"/>
              <a:gd name="T16" fmla="*/ 2147483647 w 1222"/>
              <a:gd name="T17" fmla="*/ 0 h 892"/>
              <a:gd name="T18" fmla="*/ 2147483647 w 1222"/>
              <a:gd name="T19" fmla="*/ 2147483647 h 892"/>
              <a:gd name="T20" fmla="*/ 2147483647 w 1222"/>
              <a:gd name="T21" fmla="*/ 2147483647 h 892"/>
              <a:gd name="T22" fmla="*/ 2147483647 w 1222"/>
              <a:gd name="T23" fmla="*/ 2147483647 h 892"/>
              <a:gd name="T24" fmla="*/ 2147483647 w 1222"/>
              <a:gd name="T25" fmla="*/ 2147483647 h 8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22"/>
              <a:gd name="T40" fmla="*/ 0 h 892"/>
              <a:gd name="T41" fmla="*/ 1222 w 1222"/>
              <a:gd name="T42" fmla="*/ 892 h 89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22" h="892">
                <a:moveTo>
                  <a:pt x="16" y="433"/>
                </a:moveTo>
                <a:lnTo>
                  <a:pt x="16" y="403"/>
                </a:lnTo>
                <a:lnTo>
                  <a:pt x="8" y="386"/>
                </a:lnTo>
                <a:lnTo>
                  <a:pt x="8" y="373"/>
                </a:lnTo>
                <a:lnTo>
                  <a:pt x="0" y="364"/>
                </a:lnTo>
                <a:lnTo>
                  <a:pt x="0" y="351"/>
                </a:lnTo>
                <a:lnTo>
                  <a:pt x="8" y="347"/>
                </a:lnTo>
                <a:lnTo>
                  <a:pt x="16" y="338"/>
                </a:lnTo>
                <a:lnTo>
                  <a:pt x="598" y="0"/>
                </a:lnTo>
                <a:lnTo>
                  <a:pt x="1221" y="338"/>
                </a:lnTo>
                <a:lnTo>
                  <a:pt x="623" y="878"/>
                </a:lnTo>
                <a:lnTo>
                  <a:pt x="57" y="891"/>
                </a:lnTo>
                <a:lnTo>
                  <a:pt x="16" y="433"/>
                </a:lnTo>
              </a:path>
            </a:pathLst>
          </a:custGeom>
          <a:solidFill>
            <a:srgbClr val="FFCC66"/>
          </a:solidFill>
          <a:ln w="127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lIns="91425" tIns="45713" rIns="91425" bIns="45713"/>
          <a:lstStyle/>
          <a:p>
            <a:endParaRPr lang="ru-RU"/>
          </a:p>
        </p:txBody>
      </p:sp>
      <p:sp>
        <p:nvSpPr>
          <p:cNvPr id="7212" name="Freeform 52"/>
          <p:cNvSpPr>
            <a:spLocks/>
          </p:cNvSpPr>
          <p:nvPr/>
        </p:nvSpPr>
        <p:spPr bwMode="auto">
          <a:xfrm>
            <a:off x="5824538" y="7032625"/>
            <a:ext cx="296862" cy="141288"/>
          </a:xfrm>
          <a:custGeom>
            <a:avLst/>
            <a:gdLst>
              <a:gd name="T0" fmla="*/ 2147483647 w 1222"/>
              <a:gd name="T1" fmla="*/ 2147483647 h 892"/>
              <a:gd name="T2" fmla="*/ 2147483647 w 1222"/>
              <a:gd name="T3" fmla="*/ 2147483647 h 892"/>
              <a:gd name="T4" fmla="*/ 2147483647 w 1222"/>
              <a:gd name="T5" fmla="*/ 2147483647 h 892"/>
              <a:gd name="T6" fmla="*/ 2147483647 w 1222"/>
              <a:gd name="T7" fmla="*/ 2147483647 h 892"/>
              <a:gd name="T8" fmla="*/ 0 w 1222"/>
              <a:gd name="T9" fmla="*/ 2147483647 h 892"/>
              <a:gd name="T10" fmla="*/ 0 w 1222"/>
              <a:gd name="T11" fmla="*/ 2147483647 h 892"/>
              <a:gd name="T12" fmla="*/ 2147483647 w 1222"/>
              <a:gd name="T13" fmla="*/ 2147483647 h 892"/>
              <a:gd name="T14" fmla="*/ 2147483647 w 1222"/>
              <a:gd name="T15" fmla="*/ 2147483647 h 892"/>
              <a:gd name="T16" fmla="*/ 2147483647 w 1222"/>
              <a:gd name="T17" fmla="*/ 0 h 892"/>
              <a:gd name="T18" fmla="*/ 2147483647 w 1222"/>
              <a:gd name="T19" fmla="*/ 2147483647 h 892"/>
              <a:gd name="T20" fmla="*/ 2147483647 w 1222"/>
              <a:gd name="T21" fmla="*/ 2147483647 h 892"/>
              <a:gd name="T22" fmla="*/ 2147483647 w 1222"/>
              <a:gd name="T23" fmla="*/ 2147483647 h 892"/>
              <a:gd name="T24" fmla="*/ 2147483647 w 1222"/>
              <a:gd name="T25" fmla="*/ 2147483647 h 8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22"/>
              <a:gd name="T40" fmla="*/ 0 h 892"/>
              <a:gd name="T41" fmla="*/ 1222 w 1222"/>
              <a:gd name="T42" fmla="*/ 892 h 89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22" h="892">
                <a:moveTo>
                  <a:pt x="16" y="433"/>
                </a:moveTo>
                <a:lnTo>
                  <a:pt x="16" y="403"/>
                </a:lnTo>
                <a:lnTo>
                  <a:pt x="8" y="386"/>
                </a:lnTo>
                <a:lnTo>
                  <a:pt x="8" y="373"/>
                </a:lnTo>
                <a:lnTo>
                  <a:pt x="0" y="364"/>
                </a:lnTo>
                <a:lnTo>
                  <a:pt x="0" y="351"/>
                </a:lnTo>
                <a:lnTo>
                  <a:pt x="8" y="347"/>
                </a:lnTo>
                <a:lnTo>
                  <a:pt x="16" y="338"/>
                </a:lnTo>
                <a:lnTo>
                  <a:pt x="598" y="0"/>
                </a:lnTo>
                <a:lnTo>
                  <a:pt x="1221" y="338"/>
                </a:lnTo>
                <a:lnTo>
                  <a:pt x="623" y="878"/>
                </a:lnTo>
                <a:lnTo>
                  <a:pt x="57" y="891"/>
                </a:lnTo>
                <a:lnTo>
                  <a:pt x="16" y="433"/>
                </a:lnTo>
              </a:path>
            </a:pathLst>
          </a:custGeom>
          <a:solidFill>
            <a:srgbClr val="FFCC66"/>
          </a:solidFill>
          <a:ln w="127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lIns="91425" tIns="45713" rIns="91425" bIns="45713"/>
          <a:lstStyle/>
          <a:p>
            <a:endParaRPr lang="ru-RU"/>
          </a:p>
        </p:txBody>
      </p:sp>
      <p:sp>
        <p:nvSpPr>
          <p:cNvPr id="7213" name="Text Box 18"/>
          <p:cNvSpPr txBox="1">
            <a:spLocks noChangeArrowheads="1"/>
          </p:cNvSpPr>
          <p:nvPr/>
        </p:nvSpPr>
        <p:spPr bwMode="auto">
          <a:xfrm>
            <a:off x="6246813" y="7102475"/>
            <a:ext cx="1155700" cy="274638"/>
          </a:xfrm>
          <a:prstGeom prst="rect">
            <a:avLst/>
          </a:prstGeom>
          <a:solidFill>
            <a:srgbClr val="00CCFF">
              <a:alpha val="89803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lIns="74973" tIns="37485" rIns="74973" bIns="37485">
            <a:spAutoFit/>
          </a:bodyPr>
          <a:lstStyle/>
          <a:p>
            <a:pPr defTabSz="650875" eaLnBrk="0" hangingPunct="0"/>
            <a:r>
              <a:rPr lang="ru-RU" sz="1300" i="1">
                <a:latin typeface="Times New Roman" pitchFamily="18" charset="0"/>
                <a:cs typeface="Times New Roman" pitchFamily="18" charset="0"/>
              </a:rPr>
              <a:t>Владимировка</a:t>
            </a:r>
          </a:p>
        </p:txBody>
      </p:sp>
      <p:sp>
        <p:nvSpPr>
          <p:cNvPr id="7214" name="Text Box 18"/>
          <p:cNvSpPr txBox="1">
            <a:spLocks noChangeArrowheads="1"/>
          </p:cNvSpPr>
          <p:nvPr/>
        </p:nvSpPr>
        <p:spPr bwMode="auto">
          <a:xfrm>
            <a:off x="6184900" y="7867650"/>
            <a:ext cx="804863" cy="261938"/>
          </a:xfrm>
          <a:prstGeom prst="rect">
            <a:avLst/>
          </a:prstGeom>
          <a:solidFill>
            <a:srgbClr val="66CCFF"/>
          </a:solidFill>
          <a:ln w="9525" algn="ctr">
            <a:noFill/>
            <a:miter lim="800000"/>
            <a:headEnd/>
            <a:tailEnd/>
          </a:ln>
        </p:spPr>
        <p:txBody>
          <a:bodyPr wrap="none" lIns="64704" tIns="32353" rIns="64704" bIns="32353">
            <a:spAutoFit/>
          </a:bodyPr>
          <a:lstStyle/>
          <a:p>
            <a:pPr defTabSz="650875" eaLnBrk="0" hangingPunct="0"/>
            <a:r>
              <a:rPr lang="ru-RU" sz="1300" i="1">
                <a:latin typeface="Times New Roman" pitchFamily="18" charset="0"/>
                <a:cs typeface="Times New Roman" pitchFamily="18" charset="0"/>
              </a:rPr>
              <a:t>Заречный</a:t>
            </a:r>
          </a:p>
        </p:txBody>
      </p:sp>
      <p:grpSp>
        <p:nvGrpSpPr>
          <p:cNvPr id="7215" name="Group 140"/>
          <p:cNvGrpSpPr>
            <a:grpSpLocks/>
          </p:cNvGrpSpPr>
          <p:nvPr/>
        </p:nvGrpSpPr>
        <p:grpSpPr bwMode="auto">
          <a:xfrm>
            <a:off x="7739063" y="7754938"/>
            <a:ext cx="641350" cy="358775"/>
            <a:chOff x="2756" y="2802"/>
            <a:chExt cx="326" cy="194"/>
          </a:xfrm>
        </p:grpSpPr>
        <p:sp>
          <p:nvSpPr>
            <p:cNvPr id="7273" name="Rectangle 141"/>
            <p:cNvSpPr>
              <a:spLocks noChangeArrowheads="1"/>
            </p:cNvSpPr>
            <p:nvPr/>
          </p:nvSpPr>
          <p:spPr bwMode="auto">
            <a:xfrm>
              <a:off x="2756" y="2820"/>
              <a:ext cx="326" cy="159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</p:spPr>
          <p:txBody>
            <a:bodyPr wrap="none" lIns="95319" tIns="47660" rIns="95319" bIns="47660" anchor="ctr"/>
            <a:lstStyle/>
            <a:p>
              <a:pPr defTabSz="1277938"/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274" name="Text Box 142"/>
            <p:cNvSpPr txBox="1">
              <a:spLocks noChangeArrowheads="1"/>
            </p:cNvSpPr>
            <p:nvPr/>
          </p:nvSpPr>
          <p:spPr bwMode="auto">
            <a:xfrm>
              <a:off x="2810" y="2802"/>
              <a:ext cx="205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4642" tIns="32319" rIns="64642" bIns="32319">
              <a:spAutoFit/>
            </a:bodyPr>
            <a:lstStyle/>
            <a:p>
              <a:pPr defTabSz="644525" eaLnBrk="0" hangingPunct="0"/>
              <a:r>
                <a:rPr lang="ru-RU" sz="1100" u="sng">
                  <a:latin typeface="Times New Roman" pitchFamily="18" charset="0"/>
                  <a:cs typeface="Times New Roman" pitchFamily="18" charset="0"/>
                </a:rPr>
                <a:t>ПВР</a:t>
              </a:r>
            </a:p>
          </p:txBody>
        </p:sp>
        <p:sp>
          <p:nvSpPr>
            <p:cNvPr id="7275" name="Text Box 142"/>
            <p:cNvSpPr txBox="1">
              <a:spLocks noChangeArrowheads="1"/>
            </p:cNvSpPr>
            <p:nvPr/>
          </p:nvSpPr>
          <p:spPr bwMode="auto">
            <a:xfrm>
              <a:off x="2834" y="2871"/>
              <a:ext cx="173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4642" tIns="32319" rIns="64642" bIns="32319">
              <a:spAutoFit/>
            </a:bodyPr>
            <a:lstStyle/>
            <a:p>
              <a:pPr algn="ctr" defTabSz="644525" eaLnBrk="0" hangingPunct="0"/>
              <a:r>
                <a:rPr lang="ru-RU" sz="1100">
                  <a:latin typeface="Times New Roman" pitchFamily="18" charset="0"/>
                  <a:cs typeface="Times New Roman" pitchFamily="18" charset="0"/>
                </a:rPr>
                <a:t>200</a:t>
              </a:r>
            </a:p>
          </p:txBody>
        </p:sp>
      </p:grpSp>
      <p:sp>
        <p:nvSpPr>
          <p:cNvPr id="7216" name="Равнобедренный треугольник 84"/>
          <p:cNvSpPr>
            <a:spLocks noChangeArrowheads="1"/>
          </p:cNvSpPr>
          <p:nvPr/>
        </p:nvSpPr>
        <p:spPr bwMode="auto">
          <a:xfrm>
            <a:off x="4960938" y="7391400"/>
            <a:ext cx="271462" cy="277813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 w="19050" algn="ctr">
            <a:solidFill>
              <a:schemeClr val="tx1"/>
            </a:solidFill>
            <a:miter lim="800000"/>
            <a:headEnd/>
            <a:tailEnd/>
          </a:ln>
        </p:spPr>
        <p:txBody>
          <a:bodyPr lIns="78649" tIns="39323" rIns="78649" bIns="39323" anchor="ctr"/>
          <a:lstStyle/>
          <a:p>
            <a:pPr algn="ctr" defTabSz="1101725"/>
            <a:endParaRPr lang="ru-RU" sz="1400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17" name="Text Box 18"/>
          <p:cNvSpPr txBox="1">
            <a:spLocks noChangeArrowheads="1"/>
          </p:cNvSpPr>
          <p:nvPr/>
        </p:nvSpPr>
        <p:spPr bwMode="auto">
          <a:xfrm>
            <a:off x="6891338" y="7523163"/>
            <a:ext cx="793750" cy="2889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 lIns="74973" tIns="37485" rIns="74973" bIns="37485">
            <a:spAutoFit/>
          </a:bodyPr>
          <a:lstStyle/>
          <a:p>
            <a:pPr defTabSz="650875" eaLnBrk="0" hangingPunct="0"/>
            <a:r>
              <a:rPr lang="ru-RU" sz="1400">
                <a:latin typeface="Times New Roman" pitchFamily="18" charset="0"/>
                <a:cs typeface="Times New Roman" pitchFamily="18" charset="0"/>
              </a:rPr>
              <a:t>Волково</a:t>
            </a:r>
          </a:p>
        </p:txBody>
      </p:sp>
      <p:grpSp>
        <p:nvGrpSpPr>
          <p:cNvPr id="7218" name="Group 140"/>
          <p:cNvGrpSpPr>
            <a:grpSpLocks/>
          </p:cNvGrpSpPr>
          <p:nvPr/>
        </p:nvGrpSpPr>
        <p:grpSpPr bwMode="auto">
          <a:xfrm>
            <a:off x="4672013" y="1651000"/>
            <a:ext cx="560387" cy="360363"/>
            <a:chOff x="2754" y="2802"/>
            <a:chExt cx="284" cy="194"/>
          </a:xfrm>
        </p:grpSpPr>
        <p:sp>
          <p:nvSpPr>
            <p:cNvPr id="7270" name="Rectangle 141"/>
            <p:cNvSpPr>
              <a:spLocks noChangeArrowheads="1"/>
            </p:cNvSpPr>
            <p:nvPr/>
          </p:nvSpPr>
          <p:spPr bwMode="auto">
            <a:xfrm>
              <a:off x="2756" y="2812"/>
              <a:ext cx="269" cy="167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</p:spPr>
          <p:txBody>
            <a:bodyPr wrap="none" lIns="95319" tIns="47660" rIns="95319" bIns="47660" anchor="ctr"/>
            <a:lstStyle/>
            <a:p>
              <a:pPr algn="ctr" defTabSz="1277938"/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271" name="Text Box 142"/>
            <p:cNvSpPr txBox="1">
              <a:spLocks noChangeArrowheads="1"/>
            </p:cNvSpPr>
            <p:nvPr/>
          </p:nvSpPr>
          <p:spPr bwMode="auto">
            <a:xfrm>
              <a:off x="2778" y="2802"/>
              <a:ext cx="204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4642" tIns="32319" rIns="64642" bIns="32319">
              <a:spAutoFit/>
            </a:bodyPr>
            <a:lstStyle/>
            <a:p>
              <a:pPr algn="ctr" defTabSz="644525" eaLnBrk="0" hangingPunct="0"/>
              <a:r>
                <a:rPr lang="ru-RU" sz="1100" u="sng">
                  <a:latin typeface="Times New Roman" pitchFamily="18" charset="0"/>
                  <a:cs typeface="Times New Roman" pitchFamily="18" charset="0"/>
                </a:rPr>
                <a:t>ПВР</a:t>
              </a:r>
            </a:p>
          </p:txBody>
        </p:sp>
        <p:sp>
          <p:nvSpPr>
            <p:cNvPr id="7272" name="Text Box 142"/>
            <p:cNvSpPr txBox="1">
              <a:spLocks noChangeArrowheads="1"/>
            </p:cNvSpPr>
            <p:nvPr/>
          </p:nvSpPr>
          <p:spPr bwMode="auto">
            <a:xfrm>
              <a:off x="2754" y="2871"/>
              <a:ext cx="284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4642" tIns="32319" rIns="64642" bIns="32319">
              <a:spAutoFit/>
            </a:bodyPr>
            <a:lstStyle/>
            <a:p>
              <a:pPr algn="ctr" defTabSz="644525" eaLnBrk="0" hangingPunct="0"/>
              <a:r>
                <a:rPr lang="ru-RU" sz="1100">
                  <a:latin typeface="Times New Roman" pitchFamily="18" charset="0"/>
                  <a:cs typeface="Times New Roman" pitchFamily="18" charset="0"/>
                </a:rPr>
                <a:t>150</a:t>
              </a:r>
            </a:p>
          </p:txBody>
        </p:sp>
      </p:grpSp>
      <p:sp>
        <p:nvSpPr>
          <p:cNvPr id="7219" name="Oval 4"/>
          <p:cNvSpPr>
            <a:spLocks noChangeArrowheads="1"/>
          </p:cNvSpPr>
          <p:nvPr/>
        </p:nvSpPr>
        <p:spPr bwMode="auto">
          <a:xfrm>
            <a:off x="5535613" y="4010025"/>
            <a:ext cx="133350" cy="125413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110447" tIns="55223" rIns="110447" bIns="55223" anchor="ctr"/>
          <a:lstStyle/>
          <a:p>
            <a:pPr defTabSz="1277938"/>
            <a:endParaRPr lang="ru-RU">
              <a:latin typeface="Calibri" pitchFamily="34" charset="0"/>
            </a:endParaRPr>
          </a:p>
        </p:txBody>
      </p:sp>
      <p:sp>
        <p:nvSpPr>
          <p:cNvPr id="7220" name="Text Box 18"/>
          <p:cNvSpPr txBox="1">
            <a:spLocks noChangeArrowheads="1"/>
          </p:cNvSpPr>
          <p:nvPr/>
        </p:nvSpPr>
        <p:spPr bwMode="auto">
          <a:xfrm>
            <a:off x="3865563" y="3721100"/>
            <a:ext cx="1785937" cy="288925"/>
          </a:xfrm>
          <a:prstGeom prst="rect">
            <a:avLst/>
          </a:prstGeom>
          <a:solidFill>
            <a:srgbClr val="FFF5C9"/>
          </a:solidFill>
          <a:ln w="9525">
            <a:noFill/>
            <a:miter lim="800000"/>
            <a:headEnd/>
            <a:tailEnd/>
          </a:ln>
        </p:spPr>
        <p:txBody>
          <a:bodyPr lIns="43483" tIns="37485" rIns="43483" bIns="37485">
            <a:spAutoFit/>
          </a:bodyPr>
          <a:lstStyle/>
          <a:p>
            <a:pPr algn="ctr" defTabSz="650875" eaLnBrk="0" hangingPunct="0"/>
            <a:r>
              <a:rPr lang="ru-RU" sz="1400" i="1">
                <a:latin typeface="Times New Roman" pitchFamily="18" charset="0"/>
                <a:cs typeface="Times New Roman" pitchFamily="18" charset="0"/>
              </a:rPr>
              <a:t>Турбаза «Мухинка»</a:t>
            </a:r>
          </a:p>
        </p:txBody>
      </p:sp>
      <p:grpSp>
        <p:nvGrpSpPr>
          <p:cNvPr id="7221" name="Group 140"/>
          <p:cNvGrpSpPr>
            <a:grpSpLocks/>
          </p:cNvGrpSpPr>
          <p:nvPr/>
        </p:nvGrpSpPr>
        <p:grpSpPr bwMode="auto">
          <a:xfrm>
            <a:off x="7739063" y="7412038"/>
            <a:ext cx="641350" cy="360362"/>
            <a:chOff x="2756" y="2802"/>
            <a:chExt cx="326" cy="194"/>
          </a:xfrm>
        </p:grpSpPr>
        <p:sp>
          <p:nvSpPr>
            <p:cNvPr id="7267" name="Rectangle 141"/>
            <p:cNvSpPr>
              <a:spLocks noChangeArrowheads="1"/>
            </p:cNvSpPr>
            <p:nvPr/>
          </p:nvSpPr>
          <p:spPr bwMode="auto">
            <a:xfrm>
              <a:off x="2756" y="2820"/>
              <a:ext cx="326" cy="159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</p:spPr>
          <p:txBody>
            <a:bodyPr wrap="none" lIns="95319" tIns="47660" rIns="95319" bIns="47660" anchor="ctr"/>
            <a:lstStyle/>
            <a:p>
              <a:pPr defTabSz="1277938"/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268" name="Text Box 142"/>
            <p:cNvSpPr txBox="1">
              <a:spLocks noChangeArrowheads="1"/>
            </p:cNvSpPr>
            <p:nvPr/>
          </p:nvSpPr>
          <p:spPr bwMode="auto">
            <a:xfrm>
              <a:off x="2810" y="2802"/>
              <a:ext cx="205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4642" tIns="32319" rIns="64642" bIns="32319">
              <a:spAutoFit/>
            </a:bodyPr>
            <a:lstStyle/>
            <a:p>
              <a:pPr defTabSz="644525" eaLnBrk="0" hangingPunct="0"/>
              <a:r>
                <a:rPr lang="ru-RU" sz="1100" u="sng">
                  <a:latin typeface="Times New Roman" pitchFamily="18" charset="0"/>
                  <a:cs typeface="Times New Roman" pitchFamily="18" charset="0"/>
                </a:rPr>
                <a:t>ПВР</a:t>
              </a:r>
            </a:p>
          </p:txBody>
        </p:sp>
        <p:sp>
          <p:nvSpPr>
            <p:cNvPr id="7269" name="Text Box 142"/>
            <p:cNvSpPr txBox="1">
              <a:spLocks noChangeArrowheads="1"/>
            </p:cNvSpPr>
            <p:nvPr/>
          </p:nvSpPr>
          <p:spPr bwMode="auto">
            <a:xfrm>
              <a:off x="2834" y="2871"/>
              <a:ext cx="173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4642" tIns="32319" rIns="64642" bIns="32319">
              <a:spAutoFit/>
            </a:bodyPr>
            <a:lstStyle/>
            <a:p>
              <a:pPr algn="ctr" defTabSz="644525" eaLnBrk="0" hangingPunct="0"/>
              <a:r>
                <a:rPr lang="ru-RU" sz="1100">
                  <a:latin typeface="Times New Roman" pitchFamily="18" charset="0"/>
                  <a:cs typeface="Times New Roman" pitchFamily="18" charset="0"/>
                </a:rPr>
                <a:t>250</a:t>
              </a:r>
            </a:p>
          </p:txBody>
        </p:sp>
      </p:grpSp>
      <p:sp>
        <p:nvSpPr>
          <p:cNvPr id="7222" name="Text Box 18"/>
          <p:cNvSpPr txBox="1">
            <a:spLocks noChangeArrowheads="1"/>
          </p:cNvSpPr>
          <p:nvPr/>
        </p:nvSpPr>
        <p:spPr bwMode="auto">
          <a:xfrm>
            <a:off x="2122488" y="5189538"/>
            <a:ext cx="877887" cy="274637"/>
          </a:xfrm>
          <a:prstGeom prst="rect">
            <a:avLst/>
          </a:prstGeom>
          <a:solidFill>
            <a:srgbClr val="00CCFF">
              <a:alpha val="89803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lIns="74973" tIns="37485" rIns="74973" bIns="37485">
            <a:spAutoFit/>
          </a:bodyPr>
          <a:lstStyle/>
          <a:p>
            <a:pPr defTabSz="650875" eaLnBrk="0" hangingPunct="0"/>
            <a:r>
              <a:rPr lang="ru-RU" sz="1300">
                <a:latin typeface="Times New Roman" pitchFamily="18" charset="0"/>
                <a:cs typeface="Times New Roman" pitchFamily="18" charset="0"/>
              </a:rPr>
              <a:t>Игнатьево</a:t>
            </a:r>
          </a:p>
        </p:txBody>
      </p:sp>
      <p:sp>
        <p:nvSpPr>
          <p:cNvPr id="7223" name="Text Box 18"/>
          <p:cNvSpPr txBox="1">
            <a:spLocks noChangeArrowheads="1"/>
          </p:cNvSpPr>
          <p:nvPr/>
        </p:nvSpPr>
        <p:spPr bwMode="auto">
          <a:xfrm>
            <a:off x="4600575" y="8588375"/>
            <a:ext cx="950913" cy="261938"/>
          </a:xfrm>
          <a:prstGeom prst="rect">
            <a:avLst/>
          </a:prstGeom>
          <a:solidFill>
            <a:srgbClr val="66CCFF"/>
          </a:solidFill>
          <a:ln w="9525" algn="ctr">
            <a:noFill/>
            <a:miter lim="800000"/>
            <a:headEnd/>
            <a:tailEnd/>
          </a:ln>
        </p:spPr>
        <p:txBody>
          <a:bodyPr wrap="none" lIns="64704" tIns="32353" rIns="64704" bIns="32353">
            <a:spAutoFit/>
          </a:bodyPr>
          <a:lstStyle/>
          <a:p>
            <a:pPr defTabSz="650875" eaLnBrk="0" hangingPunct="0"/>
            <a:r>
              <a:rPr lang="ru-RU" sz="1300" i="1">
                <a:latin typeface="Times New Roman" pitchFamily="18" charset="0"/>
                <a:cs typeface="Times New Roman" pitchFamily="18" charset="0"/>
              </a:rPr>
              <a:t>Каникурган</a:t>
            </a:r>
          </a:p>
        </p:txBody>
      </p:sp>
      <p:sp>
        <p:nvSpPr>
          <p:cNvPr id="7224" name="Text Box 18"/>
          <p:cNvSpPr txBox="1">
            <a:spLocks noChangeArrowheads="1"/>
          </p:cNvSpPr>
          <p:nvPr/>
        </p:nvSpPr>
        <p:spPr bwMode="auto">
          <a:xfrm>
            <a:off x="6688138" y="8185150"/>
            <a:ext cx="809625" cy="274638"/>
          </a:xfrm>
          <a:prstGeom prst="rect">
            <a:avLst/>
          </a:prstGeom>
          <a:solidFill>
            <a:srgbClr val="00CCFF">
              <a:alpha val="89803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lIns="74973" tIns="37485" rIns="74973" bIns="37485">
            <a:spAutoFit/>
          </a:bodyPr>
          <a:lstStyle/>
          <a:p>
            <a:pPr defTabSz="650875" eaLnBrk="0" hangingPunct="0"/>
            <a:r>
              <a:rPr lang="ru-RU" sz="1300">
                <a:latin typeface="Times New Roman" pitchFamily="18" charset="0"/>
                <a:cs typeface="Times New Roman" pitchFamily="18" charset="0"/>
              </a:rPr>
              <a:t>Грибское</a:t>
            </a:r>
          </a:p>
        </p:txBody>
      </p:sp>
      <p:sp>
        <p:nvSpPr>
          <p:cNvPr id="7225" name="Text Box 18"/>
          <p:cNvSpPr txBox="1">
            <a:spLocks noChangeArrowheads="1"/>
          </p:cNvSpPr>
          <p:nvPr/>
        </p:nvSpPr>
        <p:spPr bwMode="auto">
          <a:xfrm>
            <a:off x="1504950" y="7032625"/>
            <a:ext cx="1731963" cy="261938"/>
          </a:xfrm>
          <a:prstGeom prst="rect">
            <a:avLst/>
          </a:prstGeom>
          <a:solidFill>
            <a:srgbClr val="66CCFF"/>
          </a:solidFill>
          <a:ln w="9525" algn="ctr">
            <a:noFill/>
            <a:miter lim="800000"/>
            <a:headEnd/>
            <a:tailEnd/>
          </a:ln>
        </p:spPr>
        <p:txBody>
          <a:bodyPr wrap="none" lIns="64704" tIns="32353" rIns="64704" bIns="32353">
            <a:spAutoFit/>
          </a:bodyPr>
          <a:lstStyle/>
          <a:p>
            <a:pPr defTabSz="650875" eaLnBrk="0" hangingPunct="0"/>
            <a:r>
              <a:rPr lang="ru-RU" sz="1300" i="1">
                <a:latin typeface="Times New Roman" pitchFamily="18" charset="0"/>
                <a:cs typeface="Times New Roman" pitchFamily="18" charset="0"/>
              </a:rPr>
              <a:t>Верхнеблаговещенское</a:t>
            </a:r>
          </a:p>
        </p:txBody>
      </p:sp>
      <p:sp>
        <p:nvSpPr>
          <p:cNvPr id="7226" name="Freeform 52"/>
          <p:cNvSpPr>
            <a:spLocks/>
          </p:cNvSpPr>
          <p:nvPr/>
        </p:nvSpPr>
        <p:spPr bwMode="auto">
          <a:xfrm>
            <a:off x="3376613" y="7246938"/>
            <a:ext cx="296862" cy="141287"/>
          </a:xfrm>
          <a:custGeom>
            <a:avLst/>
            <a:gdLst>
              <a:gd name="T0" fmla="*/ 2147483647 w 1222"/>
              <a:gd name="T1" fmla="*/ 2147483647 h 892"/>
              <a:gd name="T2" fmla="*/ 2147483647 w 1222"/>
              <a:gd name="T3" fmla="*/ 2147483647 h 892"/>
              <a:gd name="T4" fmla="*/ 2147483647 w 1222"/>
              <a:gd name="T5" fmla="*/ 2147483647 h 892"/>
              <a:gd name="T6" fmla="*/ 2147483647 w 1222"/>
              <a:gd name="T7" fmla="*/ 2147483647 h 892"/>
              <a:gd name="T8" fmla="*/ 0 w 1222"/>
              <a:gd name="T9" fmla="*/ 2147483647 h 892"/>
              <a:gd name="T10" fmla="*/ 0 w 1222"/>
              <a:gd name="T11" fmla="*/ 2147483647 h 892"/>
              <a:gd name="T12" fmla="*/ 2147483647 w 1222"/>
              <a:gd name="T13" fmla="*/ 2147483647 h 892"/>
              <a:gd name="T14" fmla="*/ 2147483647 w 1222"/>
              <a:gd name="T15" fmla="*/ 2147483647 h 892"/>
              <a:gd name="T16" fmla="*/ 2147483647 w 1222"/>
              <a:gd name="T17" fmla="*/ 0 h 892"/>
              <a:gd name="T18" fmla="*/ 2147483647 w 1222"/>
              <a:gd name="T19" fmla="*/ 2147483647 h 892"/>
              <a:gd name="T20" fmla="*/ 2147483647 w 1222"/>
              <a:gd name="T21" fmla="*/ 2147483647 h 892"/>
              <a:gd name="T22" fmla="*/ 2147483647 w 1222"/>
              <a:gd name="T23" fmla="*/ 2147483647 h 892"/>
              <a:gd name="T24" fmla="*/ 2147483647 w 1222"/>
              <a:gd name="T25" fmla="*/ 2147483647 h 8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22"/>
              <a:gd name="T40" fmla="*/ 0 h 892"/>
              <a:gd name="T41" fmla="*/ 1222 w 1222"/>
              <a:gd name="T42" fmla="*/ 892 h 89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22" h="892">
                <a:moveTo>
                  <a:pt x="16" y="433"/>
                </a:moveTo>
                <a:lnTo>
                  <a:pt x="16" y="403"/>
                </a:lnTo>
                <a:lnTo>
                  <a:pt x="8" y="386"/>
                </a:lnTo>
                <a:lnTo>
                  <a:pt x="8" y="373"/>
                </a:lnTo>
                <a:lnTo>
                  <a:pt x="0" y="364"/>
                </a:lnTo>
                <a:lnTo>
                  <a:pt x="0" y="351"/>
                </a:lnTo>
                <a:lnTo>
                  <a:pt x="8" y="347"/>
                </a:lnTo>
                <a:lnTo>
                  <a:pt x="16" y="338"/>
                </a:lnTo>
                <a:lnTo>
                  <a:pt x="598" y="0"/>
                </a:lnTo>
                <a:lnTo>
                  <a:pt x="1221" y="338"/>
                </a:lnTo>
                <a:lnTo>
                  <a:pt x="623" y="878"/>
                </a:lnTo>
                <a:lnTo>
                  <a:pt x="57" y="891"/>
                </a:lnTo>
                <a:lnTo>
                  <a:pt x="16" y="433"/>
                </a:lnTo>
              </a:path>
            </a:pathLst>
          </a:custGeom>
          <a:solidFill>
            <a:srgbClr val="FFCC66"/>
          </a:solidFill>
          <a:ln w="127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lIns="91425" tIns="45713" rIns="91425" bIns="45713"/>
          <a:lstStyle/>
          <a:p>
            <a:endParaRPr lang="ru-RU"/>
          </a:p>
        </p:txBody>
      </p:sp>
      <p:sp>
        <p:nvSpPr>
          <p:cNvPr id="7227" name="Freeform 52"/>
          <p:cNvSpPr>
            <a:spLocks/>
          </p:cNvSpPr>
          <p:nvPr/>
        </p:nvSpPr>
        <p:spPr bwMode="auto">
          <a:xfrm>
            <a:off x="3016250" y="5232400"/>
            <a:ext cx="296863" cy="141288"/>
          </a:xfrm>
          <a:custGeom>
            <a:avLst/>
            <a:gdLst>
              <a:gd name="T0" fmla="*/ 2147483647 w 1222"/>
              <a:gd name="T1" fmla="*/ 2147483647 h 892"/>
              <a:gd name="T2" fmla="*/ 2147483647 w 1222"/>
              <a:gd name="T3" fmla="*/ 2147483647 h 892"/>
              <a:gd name="T4" fmla="*/ 2147483647 w 1222"/>
              <a:gd name="T5" fmla="*/ 2147483647 h 892"/>
              <a:gd name="T6" fmla="*/ 2147483647 w 1222"/>
              <a:gd name="T7" fmla="*/ 2147483647 h 892"/>
              <a:gd name="T8" fmla="*/ 0 w 1222"/>
              <a:gd name="T9" fmla="*/ 2147483647 h 892"/>
              <a:gd name="T10" fmla="*/ 0 w 1222"/>
              <a:gd name="T11" fmla="*/ 2147483647 h 892"/>
              <a:gd name="T12" fmla="*/ 2147483647 w 1222"/>
              <a:gd name="T13" fmla="*/ 2147483647 h 892"/>
              <a:gd name="T14" fmla="*/ 2147483647 w 1222"/>
              <a:gd name="T15" fmla="*/ 2147483647 h 892"/>
              <a:gd name="T16" fmla="*/ 2147483647 w 1222"/>
              <a:gd name="T17" fmla="*/ 0 h 892"/>
              <a:gd name="T18" fmla="*/ 2147483647 w 1222"/>
              <a:gd name="T19" fmla="*/ 2147483647 h 892"/>
              <a:gd name="T20" fmla="*/ 2147483647 w 1222"/>
              <a:gd name="T21" fmla="*/ 2147483647 h 892"/>
              <a:gd name="T22" fmla="*/ 2147483647 w 1222"/>
              <a:gd name="T23" fmla="*/ 2147483647 h 892"/>
              <a:gd name="T24" fmla="*/ 2147483647 w 1222"/>
              <a:gd name="T25" fmla="*/ 2147483647 h 8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22"/>
              <a:gd name="T40" fmla="*/ 0 h 892"/>
              <a:gd name="T41" fmla="*/ 1222 w 1222"/>
              <a:gd name="T42" fmla="*/ 892 h 89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22" h="892">
                <a:moveTo>
                  <a:pt x="16" y="433"/>
                </a:moveTo>
                <a:lnTo>
                  <a:pt x="16" y="403"/>
                </a:lnTo>
                <a:lnTo>
                  <a:pt x="8" y="386"/>
                </a:lnTo>
                <a:lnTo>
                  <a:pt x="8" y="373"/>
                </a:lnTo>
                <a:lnTo>
                  <a:pt x="0" y="364"/>
                </a:lnTo>
                <a:lnTo>
                  <a:pt x="0" y="351"/>
                </a:lnTo>
                <a:lnTo>
                  <a:pt x="8" y="347"/>
                </a:lnTo>
                <a:lnTo>
                  <a:pt x="16" y="338"/>
                </a:lnTo>
                <a:lnTo>
                  <a:pt x="598" y="0"/>
                </a:lnTo>
                <a:lnTo>
                  <a:pt x="1221" y="338"/>
                </a:lnTo>
                <a:lnTo>
                  <a:pt x="623" y="878"/>
                </a:lnTo>
                <a:lnTo>
                  <a:pt x="57" y="891"/>
                </a:lnTo>
                <a:lnTo>
                  <a:pt x="16" y="433"/>
                </a:lnTo>
              </a:path>
            </a:pathLst>
          </a:custGeom>
          <a:solidFill>
            <a:srgbClr val="FFCC66"/>
          </a:solidFill>
          <a:ln w="127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lIns="91425" tIns="45713" rIns="91425" bIns="45713"/>
          <a:lstStyle/>
          <a:p>
            <a:endParaRPr lang="ru-RU"/>
          </a:p>
        </p:txBody>
      </p:sp>
      <p:sp>
        <p:nvSpPr>
          <p:cNvPr id="7228" name="Freeform 52"/>
          <p:cNvSpPr>
            <a:spLocks/>
          </p:cNvSpPr>
          <p:nvPr/>
        </p:nvSpPr>
        <p:spPr bwMode="auto">
          <a:xfrm>
            <a:off x="5865813" y="8088313"/>
            <a:ext cx="295275" cy="136525"/>
          </a:xfrm>
          <a:custGeom>
            <a:avLst/>
            <a:gdLst>
              <a:gd name="T0" fmla="*/ 2147483647 w 1222"/>
              <a:gd name="T1" fmla="*/ 2147483647 h 892"/>
              <a:gd name="T2" fmla="*/ 2147483647 w 1222"/>
              <a:gd name="T3" fmla="*/ 2147483647 h 892"/>
              <a:gd name="T4" fmla="*/ 2147483647 w 1222"/>
              <a:gd name="T5" fmla="*/ 2147483647 h 892"/>
              <a:gd name="T6" fmla="*/ 2147483647 w 1222"/>
              <a:gd name="T7" fmla="*/ 2147483647 h 892"/>
              <a:gd name="T8" fmla="*/ 0 w 1222"/>
              <a:gd name="T9" fmla="*/ 2147483647 h 892"/>
              <a:gd name="T10" fmla="*/ 0 w 1222"/>
              <a:gd name="T11" fmla="*/ 2147483647 h 892"/>
              <a:gd name="T12" fmla="*/ 2147483647 w 1222"/>
              <a:gd name="T13" fmla="*/ 2147483647 h 892"/>
              <a:gd name="T14" fmla="*/ 2147483647 w 1222"/>
              <a:gd name="T15" fmla="*/ 2147483647 h 892"/>
              <a:gd name="T16" fmla="*/ 2147483647 w 1222"/>
              <a:gd name="T17" fmla="*/ 0 h 892"/>
              <a:gd name="T18" fmla="*/ 2147483647 w 1222"/>
              <a:gd name="T19" fmla="*/ 2147483647 h 892"/>
              <a:gd name="T20" fmla="*/ 2147483647 w 1222"/>
              <a:gd name="T21" fmla="*/ 2147483647 h 892"/>
              <a:gd name="T22" fmla="*/ 2147483647 w 1222"/>
              <a:gd name="T23" fmla="*/ 2147483647 h 892"/>
              <a:gd name="T24" fmla="*/ 2147483647 w 1222"/>
              <a:gd name="T25" fmla="*/ 2147483647 h 8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22"/>
              <a:gd name="T40" fmla="*/ 0 h 892"/>
              <a:gd name="T41" fmla="*/ 1222 w 1222"/>
              <a:gd name="T42" fmla="*/ 892 h 89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22" h="892">
                <a:moveTo>
                  <a:pt x="16" y="433"/>
                </a:moveTo>
                <a:lnTo>
                  <a:pt x="16" y="403"/>
                </a:lnTo>
                <a:lnTo>
                  <a:pt x="8" y="386"/>
                </a:lnTo>
                <a:lnTo>
                  <a:pt x="8" y="373"/>
                </a:lnTo>
                <a:lnTo>
                  <a:pt x="0" y="364"/>
                </a:lnTo>
                <a:lnTo>
                  <a:pt x="0" y="351"/>
                </a:lnTo>
                <a:lnTo>
                  <a:pt x="8" y="347"/>
                </a:lnTo>
                <a:lnTo>
                  <a:pt x="16" y="338"/>
                </a:lnTo>
                <a:lnTo>
                  <a:pt x="598" y="0"/>
                </a:lnTo>
                <a:lnTo>
                  <a:pt x="1221" y="338"/>
                </a:lnTo>
                <a:lnTo>
                  <a:pt x="623" y="878"/>
                </a:lnTo>
                <a:lnTo>
                  <a:pt x="57" y="891"/>
                </a:lnTo>
                <a:lnTo>
                  <a:pt x="16" y="433"/>
                </a:lnTo>
              </a:path>
            </a:pathLst>
          </a:custGeom>
          <a:solidFill>
            <a:srgbClr val="FFCC66"/>
          </a:solidFill>
          <a:ln w="127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lIns="91425" tIns="45713" rIns="91425" bIns="45713"/>
          <a:lstStyle/>
          <a:p>
            <a:endParaRPr lang="ru-RU"/>
          </a:p>
        </p:txBody>
      </p:sp>
      <p:sp>
        <p:nvSpPr>
          <p:cNvPr id="7229" name="Text Box 18"/>
          <p:cNvSpPr txBox="1">
            <a:spLocks noChangeArrowheads="1"/>
          </p:cNvSpPr>
          <p:nvPr/>
        </p:nvSpPr>
        <p:spPr bwMode="auto">
          <a:xfrm>
            <a:off x="5105400" y="2568575"/>
            <a:ext cx="854075" cy="274638"/>
          </a:xfrm>
          <a:prstGeom prst="rect">
            <a:avLst/>
          </a:prstGeom>
          <a:solidFill>
            <a:srgbClr val="00CCFF">
              <a:alpha val="89803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lIns="74973" tIns="37485" rIns="74973" bIns="37485">
            <a:spAutoFit/>
          </a:bodyPr>
          <a:lstStyle/>
          <a:p>
            <a:pPr defTabSz="650875" eaLnBrk="0" hangingPunct="0"/>
            <a:r>
              <a:rPr lang="ru-RU" sz="1300">
                <a:latin typeface="Times New Roman" pitchFamily="18" charset="0"/>
                <a:cs typeface="Times New Roman" pitchFamily="18" charset="0"/>
              </a:rPr>
              <a:t>Прядчино</a:t>
            </a:r>
          </a:p>
        </p:txBody>
      </p:sp>
      <p:sp>
        <p:nvSpPr>
          <p:cNvPr id="7230" name="Freeform 52"/>
          <p:cNvSpPr>
            <a:spLocks/>
          </p:cNvSpPr>
          <p:nvPr/>
        </p:nvSpPr>
        <p:spPr bwMode="auto">
          <a:xfrm>
            <a:off x="6100763" y="2498725"/>
            <a:ext cx="300037" cy="141288"/>
          </a:xfrm>
          <a:custGeom>
            <a:avLst/>
            <a:gdLst>
              <a:gd name="T0" fmla="*/ 2147483647 w 1222"/>
              <a:gd name="T1" fmla="*/ 2147483647 h 892"/>
              <a:gd name="T2" fmla="*/ 2147483647 w 1222"/>
              <a:gd name="T3" fmla="*/ 2147483647 h 892"/>
              <a:gd name="T4" fmla="*/ 2147483647 w 1222"/>
              <a:gd name="T5" fmla="*/ 2147483647 h 892"/>
              <a:gd name="T6" fmla="*/ 2147483647 w 1222"/>
              <a:gd name="T7" fmla="*/ 2147483647 h 892"/>
              <a:gd name="T8" fmla="*/ 0 w 1222"/>
              <a:gd name="T9" fmla="*/ 2147483647 h 892"/>
              <a:gd name="T10" fmla="*/ 0 w 1222"/>
              <a:gd name="T11" fmla="*/ 2147483647 h 892"/>
              <a:gd name="T12" fmla="*/ 2147483647 w 1222"/>
              <a:gd name="T13" fmla="*/ 2147483647 h 892"/>
              <a:gd name="T14" fmla="*/ 2147483647 w 1222"/>
              <a:gd name="T15" fmla="*/ 2147483647 h 892"/>
              <a:gd name="T16" fmla="*/ 2147483647 w 1222"/>
              <a:gd name="T17" fmla="*/ 0 h 892"/>
              <a:gd name="T18" fmla="*/ 2147483647 w 1222"/>
              <a:gd name="T19" fmla="*/ 2147483647 h 892"/>
              <a:gd name="T20" fmla="*/ 2147483647 w 1222"/>
              <a:gd name="T21" fmla="*/ 2147483647 h 892"/>
              <a:gd name="T22" fmla="*/ 2147483647 w 1222"/>
              <a:gd name="T23" fmla="*/ 2147483647 h 892"/>
              <a:gd name="T24" fmla="*/ 2147483647 w 1222"/>
              <a:gd name="T25" fmla="*/ 2147483647 h 8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22"/>
              <a:gd name="T40" fmla="*/ 0 h 892"/>
              <a:gd name="T41" fmla="*/ 1222 w 1222"/>
              <a:gd name="T42" fmla="*/ 892 h 89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22" h="892">
                <a:moveTo>
                  <a:pt x="16" y="433"/>
                </a:moveTo>
                <a:lnTo>
                  <a:pt x="16" y="403"/>
                </a:lnTo>
                <a:lnTo>
                  <a:pt x="8" y="386"/>
                </a:lnTo>
                <a:lnTo>
                  <a:pt x="8" y="373"/>
                </a:lnTo>
                <a:lnTo>
                  <a:pt x="0" y="364"/>
                </a:lnTo>
                <a:lnTo>
                  <a:pt x="0" y="351"/>
                </a:lnTo>
                <a:lnTo>
                  <a:pt x="8" y="347"/>
                </a:lnTo>
                <a:lnTo>
                  <a:pt x="16" y="338"/>
                </a:lnTo>
                <a:lnTo>
                  <a:pt x="598" y="0"/>
                </a:lnTo>
                <a:lnTo>
                  <a:pt x="1221" y="338"/>
                </a:lnTo>
                <a:lnTo>
                  <a:pt x="623" y="878"/>
                </a:lnTo>
                <a:lnTo>
                  <a:pt x="57" y="891"/>
                </a:lnTo>
                <a:lnTo>
                  <a:pt x="16" y="433"/>
                </a:lnTo>
              </a:path>
            </a:pathLst>
          </a:custGeom>
          <a:solidFill>
            <a:srgbClr val="FFCC66"/>
          </a:solidFill>
          <a:ln w="127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lIns="91425" tIns="45713" rIns="91425" bIns="45713"/>
          <a:lstStyle/>
          <a:p>
            <a:endParaRPr lang="ru-RU"/>
          </a:p>
        </p:txBody>
      </p:sp>
      <p:sp>
        <p:nvSpPr>
          <p:cNvPr id="7231" name="Freeform 52"/>
          <p:cNvSpPr>
            <a:spLocks/>
          </p:cNvSpPr>
          <p:nvPr/>
        </p:nvSpPr>
        <p:spPr bwMode="auto">
          <a:xfrm>
            <a:off x="5024438" y="9266238"/>
            <a:ext cx="296862" cy="139700"/>
          </a:xfrm>
          <a:custGeom>
            <a:avLst/>
            <a:gdLst>
              <a:gd name="T0" fmla="*/ 2147483647 w 1222"/>
              <a:gd name="T1" fmla="*/ 2147483647 h 892"/>
              <a:gd name="T2" fmla="*/ 2147483647 w 1222"/>
              <a:gd name="T3" fmla="*/ 2147483647 h 892"/>
              <a:gd name="T4" fmla="*/ 2147483647 w 1222"/>
              <a:gd name="T5" fmla="*/ 2147483647 h 892"/>
              <a:gd name="T6" fmla="*/ 2147483647 w 1222"/>
              <a:gd name="T7" fmla="*/ 2147483647 h 892"/>
              <a:gd name="T8" fmla="*/ 0 w 1222"/>
              <a:gd name="T9" fmla="*/ 2147483647 h 892"/>
              <a:gd name="T10" fmla="*/ 0 w 1222"/>
              <a:gd name="T11" fmla="*/ 2147483647 h 892"/>
              <a:gd name="T12" fmla="*/ 2147483647 w 1222"/>
              <a:gd name="T13" fmla="*/ 2147483647 h 892"/>
              <a:gd name="T14" fmla="*/ 2147483647 w 1222"/>
              <a:gd name="T15" fmla="*/ 2147483647 h 892"/>
              <a:gd name="T16" fmla="*/ 2147483647 w 1222"/>
              <a:gd name="T17" fmla="*/ 0 h 892"/>
              <a:gd name="T18" fmla="*/ 2147483647 w 1222"/>
              <a:gd name="T19" fmla="*/ 2147483647 h 892"/>
              <a:gd name="T20" fmla="*/ 2147483647 w 1222"/>
              <a:gd name="T21" fmla="*/ 2147483647 h 892"/>
              <a:gd name="T22" fmla="*/ 2147483647 w 1222"/>
              <a:gd name="T23" fmla="*/ 2147483647 h 892"/>
              <a:gd name="T24" fmla="*/ 2147483647 w 1222"/>
              <a:gd name="T25" fmla="*/ 2147483647 h 8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22"/>
              <a:gd name="T40" fmla="*/ 0 h 892"/>
              <a:gd name="T41" fmla="*/ 1222 w 1222"/>
              <a:gd name="T42" fmla="*/ 892 h 89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22" h="892">
                <a:moveTo>
                  <a:pt x="16" y="433"/>
                </a:moveTo>
                <a:lnTo>
                  <a:pt x="16" y="403"/>
                </a:lnTo>
                <a:lnTo>
                  <a:pt x="8" y="386"/>
                </a:lnTo>
                <a:lnTo>
                  <a:pt x="8" y="373"/>
                </a:lnTo>
                <a:lnTo>
                  <a:pt x="0" y="364"/>
                </a:lnTo>
                <a:lnTo>
                  <a:pt x="0" y="351"/>
                </a:lnTo>
                <a:lnTo>
                  <a:pt x="8" y="347"/>
                </a:lnTo>
                <a:lnTo>
                  <a:pt x="16" y="338"/>
                </a:lnTo>
                <a:lnTo>
                  <a:pt x="598" y="0"/>
                </a:lnTo>
                <a:lnTo>
                  <a:pt x="1221" y="338"/>
                </a:lnTo>
                <a:lnTo>
                  <a:pt x="623" y="878"/>
                </a:lnTo>
                <a:lnTo>
                  <a:pt x="57" y="891"/>
                </a:lnTo>
                <a:lnTo>
                  <a:pt x="16" y="433"/>
                </a:lnTo>
              </a:path>
            </a:pathLst>
          </a:custGeom>
          <a:solidFill>
            <a:srgbClr val="FFCC66"/>
          </a:solidFill>
          <a:ln w="127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lIns="91425" tIns="45713" rIns="91425" bIns="45713"/>
          <a:lstStyle/>
          <a:p>
            <a:endParaRPr lang="ru-RU"/>
          </a:p>
        </p:txBody>
      </p:sp>
      <p:sp>
        <p:nvSpPr>
          <p:cNvPr id="7232" name="Text Box 18"/>
          <p:cNvSpPr txBox="1">
            <a:spLocks noChangeArrowheads="1"/>
          </p:cNvSpPr>
          <p:nvPr/>
        </p:nvSpPr>
        <p:spPr bwMode="auto">
          <a:xfrm>
            <a:off x="5321300" y="9191625"/>
            <a:ext cx="879475" cy="274638"/>
          </a:xfrm>
          <a:prstGeom prst="rect">
            <a:avLst/>
          </a:prstGeom>
          <a:solidFill>
            <a:srgbClr val="00CCFF">
              <a:alpha val="89803"/>
            </a:srgbClr>
          </a:solidFill>
          <a:ln w="9525">
            <a:noFill/>
            <a:miter lim="800000"/>
            <a:headEnd/>
            <a:tailEnd/>
          </a:ln>
        </p:spPr>
        <p:txBody>
          <a:bodyPr wrap="none" lIns="74985" tIns="37492" rIns="74985" bIns="37492">
            <a:spAutoFit/>
          </a:bodyPr>
          <a:lstStyle/>
          <a:p>
            <a:pPr defTabSz="754063" eaLnBrk="0" hangingPunct="0"/>
            <a:r>
              <a:rPr lang="ru-RU" sz="1300" i="1">
                <a:latin typeface="Times New Roman" pitchFamily="18" charset="0"/>
                <a:cs typeface="Times New Roman" pitchFamily="18" charset="0"/>
              </a:rPr>
              <a:t>Гродеково</a:t>
            </a:r>
          </a:p>
        </p:txBody>
      </p:sp>
      <p:sp>
        <p:nvSpPr>
          <p:cNvPr id="7233" name="Freeform 52"/>
          <p:cNvSpPr>
            <a:spLocks/>
          </p:cNvSpPr>
          <p:nvPr/>
        </p:nvSpPr>
        <p:spPr bwMode="auto">
          <a:xfrm>
            <a:off x="6329363" y="8339138"/>
            <a:ext cx="295275" cy="141287"/>
          </a:xfrm>
          <a:custGeom>
            <a:avLst/>
            <a:gdLst>
              <a:gd name="T0" fmla="*/ 2147483647 w 1222"/>
              <a:gd name="T1" fmla="*/ 2147483647 h 892"/>
              <a:gd name="T2" fmla="*/ 2147483647 w 1222"/>
              <a:gd name="T3" fmla="*/ 2147483647 h 892"/>
              <a:gd name="T4" fmla="*/ 2147483647 w 1222"/>
              <a:gd name="T5" fmla="*/ 2147483647 h 892"/>
              <a:gd name="T6" fmla="*/ 2147483647 w 1222"/>
              <a:gd name="T7" fmla="*/ 2147483647 h 892"/>
              <a:gd name="T8" fmla="*/ 0 w 1222"/>
              <a:gd name="T9" fmla="*/ 2147483647 h 892"/>
              <a:gd name="T10" fmla="*/ 0 w 1222"/>
              <a:gd name="T11" fmla="*/ 2147483647 h 892"/>
              <a:gd name="T12" fmla="*/ 2147483647 w 1222"/>
              <a:gd name="T13" fmla="*/ 2147483647 h 892"/>
              <a:gd name="T14" fmla="*/ 2147483647 w 1222"/>
              <a:gd name="T15" fmla="*/ 2147483647 h 892"/>
              <a:gd name="T16" fmla="*/ 2147483647 w 1222"/>
              <a:gd name="T17" fmla="*/ 0 h 892"/>
              <a:gd name="T18" fmla="*/ 2147483647 w 1222"/>
              <a:gd name="T19" fmla="*/ 2147483647 h 892"/>
              <a:gd name="T20" fmla="*/ 2147483647 w 1222"/>
              <a:gd name="T21" fmla="*/ 2147483647 h 892"/>
              <a:gd name="T22" fmla="*/ 2147483647 w 1222"/>
              <a:gd name="T23" fmla="*/ 2147483647 h 892"/>
              <a:gd name="T24" fmla="*/ 2147483647 w 1222"/>
              <a:gd name="T25" fmla="*/ 2147483647 h 8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22"/>
              <a:gd name="T40" fmla="*/ 0 h 892"/>
              <a:gd name="T41" fmla="*/ 1222 w 1222"/>
              <a:gd name="T42" fmla="*/ 892 h 89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22" h="892">
                <a:moveTo>
                  <a:pt x="16" y="433"/>
                </a:moveTo>
                <a:lnTo>
                  <a:pt x="16" y="403"/>
                </a:lnTo>
                <a:lnTo>
                  <a:pt x="8" y="386"/>
                </a:lnTo>
                <a:lnTo>
                  <a:pt x="8" y="373"/>
                </a:lnTo>
                <a:lnTo>
                  <a:pt x="0" y="364"/>
                </a:lnTo>
                <a:lnTo>
                  <a:pt x="0" y="351"/>
                </a:lnTo>
                <a:lnTo>
                  <a:pt x="8" y="347"/>
                </a:lnTo>
                <a:lnTo>
                  <a:pt x="16" y="338"/>
                </a:lnTo>
                <a:lnTo>
                  <a:pt x="598" y="0"/>
                </a:lnTo>
                <a:lnTo>
                  <a:pt x="1221" y="338"/>
                </a:lnTo>
                <a:lnTo>
                  <a:pt x="623" y="878"/>
                </a:lnTo>
                <a:lnTo>
                  <a:pt x="57" y="891"/>
                </a:lnTo>
                <a:lnTo>
                  <a:pt x="16" y="433"/>
                </a:lnTo>
              </a:path>
            </a:pathLst>
          </a:custGeom>
          <a:solidFill>
            <a:srgbClr val="FFCC66"/>
          </a:solidFill>
          <a:ln w="127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lIns="91425" tIns="45713" rIns="91425" bIns="45713"/>
          <a:lstStyle/>
          <a:p>
            <a:endParaRPr lang="ru-RU"/>
          </a:p>
        </p:txBody>
      </p:sp>
      <p:sp>
        <p:nvSpPr>
          <p:cNvPr id="7234" name="Freeform 52"/>
          <p:cNvSpPr>
            <a:spLocks/>
          </p:cNvSpPr>
          <p:nvPr/>
        </p:nvSpPr>
        <p:spPr bwMode="auto">
          <a:xfrm>
            <a:off x="7112000" y="8401050"/>
            <a:ext cx="298450" cy="142875"/>
          </a:xfrm>
          <a:custGeom>
            <a:avLst/>
            <a:gdLst>
              <a:gd name="T0" fmla="*/ 2147483647 w 1222"/>
              <a:gd name="T1" fmla="*/ 2147483647 h 892"/>
              <a:gd name="T2" fmla="*/ 2147483647 w 1222"/>
              <a:gd name="T3" fmla="*/ 2147483647 h 892"/>
              <a:gd name="T4" fmla="*/ 2147483647 w 1222"/>
              <a:gd name="T5" fmla="*/ 2147483647 h 892"/>
              <a:gd name="T6" fmla="*/ 2147483647 w 1222"/>
              <a:gd name="T7" fmla="*/ 2147483647 h 892"/>
              <a:gd name="T8" fmla="*/ 0 w 1222"/>
              <a:gd name="T9" fmla="*/ 2147483647 h 892"/>
              <a:gd name="T10" fmla="*/ 0 w 1222"/>
              <a:gd name="T11" fmla="*/ 2147483647 h 892"/>
              <a:gd name="T12" fmla="*/ 2147483647 w 1222"/>
              <a:gd name="T13" fmla="*/ 2147483647 h 892"/>
              <a:gd name="T14" fmla="*/ 2147483647 w 1222"/>
              <a:gd name="T15" fmla="*/ 2147483647 h 892"/>
              <a:gd name="T16" fmla="*/ 2147483647 w 1222"/>
              <a:gd name="T17" fmla="*/ 0 h 892"/>
              <a:gd name="T18" fmla="*/ 2147483647 w 1222"/>
              <a:gd name="T19" fmla="*/ 2147483647 h 892"/>
              <a:gd name="T20" fmla="*/ 2147483647 w 1222"/>
              <a:gd name="T21" fmla="*/ 2147483647 h 892"/>
              <a:gd name="T22" fmla="*/ 2147483647 w 1222"/>
              <a:gd name="T23" fmla="*/ 2147483647 h 892"/>
              <a:gd name="T24" fmla="*/ 2147483647 w 1222"/>
              <a:gd name="T25" fmla="*/ 2147483647 h 8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22"/>
              <a:gd name="T40" fmla="*/ 0 h 892"/>
              <a:gd name="T41" fmla="*/ 1222 w 1222"/>
              <a:gd name="T42" fmla="*/ 892 h 89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22" h="892">
                <a:moveTo>
                  <a:pt x="16" y="433"/>
                </a:moveTo>
                <a:lnTo>
                  <a:pt x="16" y="403"/>
                </a:lnTo>
                <a:lnTo>
                  <a:pt x="8" y="386"/>
                </a:lnTo>
                <a:lnTo>
                  <a:pt x="8" y="373"/>
                </a:lnTo>
                <a:lnTo>
                  <a:pt x="0" y="364"/>
                </a:lnTo>
                <a:lnTo>
                  <a:pt x="0" y="351"/>
                </a:lnTo>
                <a:lnTo>
                  <a:pt x="8" y="347"/>
                </a:lnTo>
                <a:lnTo>
                  <a:pt x="16" y="338"/>
                </a:lnTo>
                <a:lnTo>
                  <a:pt x="598" y="0"/>
                </a:lnTo>
                <a:lnTo>
                  <a:pt x="1221" y="338"/>
                </a:lnTo>
                <a:lnTo>
                  <a:pt x="623" y="878"/>
                </a:lnTo>
                <a:lnTo>
                  <a:pt x="57" y="891"/>
                </a:lnTo>
                <a:lnTo>
                  <a:pt x="16" y="433"/>
                </a:lnTo>
              </a:path>
            </a:pathLst>
          </a:custGeom>
          <a:solidFill>
            <a:srgbClr val="FFCC66"/>
          </a:solidFill>
          <a:ln w="127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lIns="91425" tIns="45713" rIns="91425" bIns="45713"/>
          <a:lstStyle/>
          <a:p>
            <a:endParaRPr lang="ru-RU"/>
          </a:p>
        </p:txBody>
      </p:sp>
      <p:sp>
        <p:nvSpPr>
          <p:cNvPr id="7235" name="Text Box 18"/>
          <p:cNvSpPr txBox="1">
            <a:spLocks noChangeArrowheads="1"/>
          </p:cNvSpPr>
          <p:nvPr/>
        </p:nvSpPr>
        <p:spPr bwMode="auto">
          <a:xfrm>
            <a:off x="7991475" y="8113713"/>
            <a:ext cx="762000" cy="274637"/>
          </a:xfrm>
          <a:prstGeom prst="rect">
            <a:avLst/>
          </a:prstGeom>
          <a:solidFill>
            <a:srgbClr val="00CCFF">
              <a:alpha val="89803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lIns="74973" tIns="37485" rIns="74973" bIns="37485">
            <a:spAutoFit/>
          </a:bodyPr>
          <a:lstStyle/>
          <a:p>
            <a:pPr defTabSz="650875" eaLnBrk="0" hangingPunct="0"/>
            <a:r>
              <a:rPr lang="ru-RU" sz="1300">
                <a:latin typeface="Times New Roman" pitchFamily="18" charset="0"/>
                <a:cs typeface="Times New Roman" pitchFamily="18" charset="0"/>
              </a:rPr>
              <a:t>Удобное</a:t>
            </a:r>
          </a:p>
        </p:txBody>
      </p:sp>
      <p:sp>
        <p:nvSpPr>
          <p:cNvPr id="7236" name="Text Box 18"/>
          <p:cNvSpPr txBox="1">
            <a:spLocks noChangeArrowheads="1"/>
          </p:cNvSpPr>
          <p:nvPr/>
        </p:nvSpPr>
        <p:spPr bwMode="auto">
          <a:xfrm>
            <a:off x="7388225" y="8543925"/>
            <a:ext cx="896938" cy="274638"/>
          </a:xfrm>
          <a:prstGeom prst="rect">
            <a:avLst/>
          </a:prstGeom>
          <a:solidFill>
            <a:srgbClr val="00CCFF">
              <a:alpha val="89803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lIns="74973" tIns="37485" rIns="74973" bIns="37485">
            <a:spAutoFit/>
          </a:bodyPr>
          <a:lstStyle/>
          <a:p>
            <a:pPr defTabSz="650875" eaLnBrk="0" hangingPunct="0"/>
            <a:r>
              <a:rPr lang="ru-RU" sz="1300">
                <a:latin typeface="Times New Roman" pitchFamily="18" charset="0"/>
                <a:cs typeface="Times New Roman" pitchFamily="18" charset="0"/>
              </a:rPr>
              <a:t>Передовое</a:t>
            </a:r>
          </a:p>
        </p:txBody>
      </p:sp>
      <p:sp>
        <p:nvSpPr>
          <p:cNvPr id="7237" name="Freeform 52"/>
          <p:cNvSpPr>
            <a:spLocks/>
          </p:cNvSpPr>
          <p:nvPr/>
        </p:nvSpPr>
        <p:spPr bwMode="auto">
          <a:xfrm>
            <a:off x="7410450" y="7754938"/>
            <a:ext cx="295275" cy="139700"/>
          </a:xfrm>
          <a:custGeom>
            <a:avLst/>
            <a:gdLst>
              <a:gd name="T0" fmla="*/ 2147483647 w 1222"/>
              <a:gd name="T1" fmla="*/ 2147483647 h 892"/>
              <a:gd name="T2" fmla="*/ 2147483647 w 1222"/>
              <a:gd name="T3" fmla="*/ 2147483647 h 892"/>
              <a:gd name="T4" fmla="*/ 2147483647 w 1222"/>
              <a:gd name="T5" fmla="*/ 2147483647 h 892"/>
              <a:gd name="T6" fmla="*/ 2147483647 w 1222"/>
              <a:gd name="T7" fmla="*/ 2147483647 h 892"/>
              <a:gd name="T8" fmla="*/ 0 w 1222"/>
              <a:gd name="T9" fmla="*/ 2147483647 h 892"/>
              <a:gd name="T10" fmla="*/ 0 w 1222"/>
              <a:gd name="T11" fmla="*/ 2147483647 h 892"/>
              <a:gd name="T12" fmla="*/ 2147483647 w 1222"/>
              <a:gd name="T13" fmla="*/ 2147483647 h 892"/>
              <a:gd name="T14" fmla="*/ 2147483647 w 1222"/>
              <a:gd name="T15" fmla="*/ 2147483647 h 892"/>
              <a:gd name="T16" fmla="*/ 2147483647 w 1222"/>
              <a:gd name="T17" fmla="*/ 0 h 892"/>
              <a:gd name="T18" fmla="*/ 2147483647 w 1222"/>
              <a:gd name="T19" fmla="*/ 2147483647 h 892"/>
              <a:gd name="T20" fmla="*/ 2147483647 w 1222"/>
              <a:gd name="T21" fmla="*/ 2147483647 h 892"/>
              <a:gd name="T22" fmla="*/ 2147483647 w 1222"/>
              <a:gd name="T23" fmla="*/ 2147483647 h 892"/>
              <a:gd name="T24" fmla="*/ 2147483647 w 1222"/>
              <a:gd name="T25" fmla="*/ 2147483647 h 8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22"/>
              <a:gd name="T40" fmla="*/ 0 h 892"/>
              <a:gd name="T41" fmla="*/ 1222 w 1222"/>
              <a:gd name="T42" fmla="*/ 892 h 89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22" h="892">
                <a:moveTo>
                  <a:pt x="16" y="433"/>
                </a:moveTo>
                <a:lnTo>
                  <a:pt x="16" y="403"/>
                </a:lnTo>
                <a:lnTo>
                  <a:pt x="8" y="386"/>
                </a:lnTo>
                <a:lnTo>
                  <a:pt x="8" y="373"/>
                </a:lnTo>
                <a:lnTo>
                  <a:pt x="0" y="364"/>
                </a:lnTo>
                <a:lnTo>
                  <a:pt x="0" y="351"/>
                </a:lnTo>
                <a:lnTo>
                  <a:pt x="8" y="347"/>
                </a:lnTo>
                <a:lnTo>
                  <a:pt x="16" y="338"/>
                </a:lnTo>
                <a:lnTo>
                  <a:pt x="598" y="0"/>
                </a:lnTo>
                <a:lnTo>
                  <a:pt x="1221" y="338"/>
                </a:lnTo>
                <a:lnTo>
                  <a:pt x="623" y="878"/>
                </a:lnTo>
                <a:lnTo>
                  <a:pt x="57" y="891"/>
                </a:lnTo>
                <a:lnTo>
                  <a:pt x="16" y="433"/>
                </a:lnTo>
              </a:path>
            </a:pathLst>
          </a:custGeom>
          <a:solidFill>
            <a:srgbClr val="FFCC66"/>
          </a:solidFill>
          <a:ln w="127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lIns="91425" tIns="45713" rIns="91425" bIns="45713"/>
          <a:lstStyle/>
          <a:p>
            <a:endParaRPr lang="ru-RU"/>
          </a:p>
        </p:txBody>
      </p:sp>
      <p:sp>
        <p:nvSpPr>
          <p:cNvPr id="7238" name="Text Box 18"/>
          <p:cNvSpPr txBox="1">
            <a:spLocks noChangeArrowheads="1"/>
          </p:cNvSpPr>
          <p:nvPr/>
        </p:nvSpPr>
        <p:spPr bwMode="auto">
          <a:xfrm>
            <a:off x="5105400" y="1055688"/>
            <a:ext cx="1141413" cy="274637"/>
          </a:xfrm>
          <a:prstGeom prst="rect">
            <a:avLst/>
          </a:prstGeom>
          <a:solidFill>
            <a:srgbClr val="00CCFF">
              <a:alpha val="89803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lIns="74973" tIns="37485" rIns="74973" bIns="37485">
            <a:spAutoFit/>
          </a:bodyPr>
          <a:lstStyle/>
          <a:p>
            <a:pPr defTabSz="650875" eaLnBrk="0" hangingPunct="0"/>
            <a:r>
              <a:rPr lang="ru-RU" sz="1300">
                <a:latin typeface="Times New Roman" pitchFamily="18" charset="0"/>
                <a:cs typeface="Times New Roman" pitchFamily="18" charset="0"/>
              </a:rPr>
              <a:t>Новопетровка</a:t>
            </a:r>
          </a:p>
        </p:txBody>
      </p:sp>
      <p:sp>
        <p:nvSpPr>
          <p:cNvPr id="7239" name="Text Box 18"/>
          <p:cNvSpPr txBox="1">
            <a:spLocks noChangeArrowheads="1"/>
          </p:cNvSpPr>
          <p:nvPr/>
        </p:nvSpPr>
        <p:spPr bwMode="auto">
          <a:xfrm>
            <a:off x="8547100" y="8472488"/>
            <a:ext cx="758825" cy="274637"/>
          </a:xfrm>
          <a:prstGeom prst="rect">
            <a:avLst/>
          </a:prstGeom>
          <a:solidFill>
            <a:srgbClr val="00CCFF">
              <a:alpha val="89803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lIns="74973" tIns="37485" rIns="74973" bIns="37485">
            <a:spAutoFit/>
          </a:bodyPr>
          <a:lstStyle/>
          <a:p>
            <a:pPr defTabSz="650875" eaLnBrk="0" hangingPunct="0"/>
            <a:r>
              <a:rPr lang="ru-RU" sz="1300">
                <a:latin typeface="Times New Roman" pitchFamily="18" charset="0"/>
                <a:cs typeface="Times New Roman" pitchFamily="18" charset="0"/>
              </a:rPr>
              <a:t>Дроново</a:t>
            </a:r>
          </a:p>
        </p:txBody>
      </p:sp>
      <p:sp>
        <p:nvSpPr>
          <p:cNvPr id="7240" name="Text Box 553"/>
          <p:cNvSpPr txBox="1">
            <a:spLocks noChangeArrowheads="1"/>
          </p:cNvSpPr>
          <p:nvPr/>
        </p:nvSpPr>
        <p:spPr bwMode="auto">
          <a:xfrm>
            <a:off x="0" y="-38100"/>
            <a:ext cx="12811125" cy="11668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lIns="46400" tIns="23204" rIns="46400" bIns="23204" anchor="ctr" anchorCtr="1"/>
          <a:lstStyle/>
          <a:p>
            <a:pPr algn="ctr" defTabSz="1787525">
              <a:lnSpc>
                <a:spcPct val="90000"/>
              </a:lnSpc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ПАСПОРТ ТЕРРИТОРИИ БЛАГОВЕЩЕНСКОГО МУНИЦИПАЛЬНОГО РАЙОНА</a:t>
            </a:r>
          </a:p>
          <a:p>
            <a:pPr algn="ctr" defTabSz="1787525">
              <a:lnSpc>
                <a:spcPct val="90000"/>
              </a:lnSpc>
            </a:pPr>
            <a:r>
              <a:rPr lang="ru-RU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(Зоны возможного затопления, характеристики рек)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7241" name="Text Box 335"/>
          <p:cNvSpPr txBox="1">
            <a:spLocks noChangeArrowheads="1"/>
          </p:cNvSpPr>
          <p:nvPr/>
        </p:nvSpPr>
        <p:spPr bwMode="auto">
          <a:xfrm>
            <a:off x="11657013" y="-23813"/>
            <a:ext cx="1000125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>
            <a:spAutoFit/>
          </a:bodyPr>
          <a:lstStyle/>
          <a:p>
            <a:pPr algn="r" defTabSz="1279525">
              <a:spcBef>
                <a:spcPct val="50000"/>
              </a:spcBef>
            </a:pPr>
            <a:r>
              <a:rPr lang="ru-RU" sz="1300" b="1">
                <a:latin typeface="Times New Roman" pitchFamily="18" charset="0"/>
                <a:cs typeface="Times New Roman" pitchFamily="18" charset="0"/>
              </a:rPr>
              <a:t>п. 5.5.1.</a:t>
            </a:r>
          </a:p>
        </p:txBody>
      </p:sp>
      <p:sp>
        <p:nvSpPr>
          <p:cNvPr id="7242" name="Freeform 52"/>
          <p:cNvSpPr>
            <a:spLocks/>
          </p:cNvSpPr>
          <p:nvPr/>
        </p:nvSpPr>
        <p:spPr bwMode="auto">
          <a:xfrm>
            <a:off x="6400800" y="1200150"/>
            <a:ext cx="298450" cy="142875"/>
          </a:xfrm>
          <a:custGeom>
            <a:avLst/>
            <a:gdLst>
              <a:gd name="T0" fmla="*/ 2147483647 w 1222"/>
              <a:gd name="T1" fmla="*/ 2147483647 h 892"/>
              <a:gd name="T2" fmla="*/ 2147483647 w 1222"/>
              <a:gd name="T3" fmla="*/ 2147483647 h 892"/>
              <a:gd name="T4" fmla="*/ 2147483647 w 1222"/>
              <a:gd name="T5" fmla="*/ 2147483647 h 892"/>
              <a:gd name="T6" fmla="*/ 2147483647 w 1222"/>
              <a:gd name="T7" fmla="*/ 2147483647 h 892"/>
              <a:gd name="T8" fmla="*/ 0 w 1222"/>
              <a:gd name="T9" fmla="*/ 2147483647 h 892"/>
              <a:gd name="T10" fmla="*/ 0 w 1222"/>
              <a:gd name="T11" fmla="*/ 2147483647 h 892"/>
              <a:gd name="T12" fmla="*/ 2147483647 w 1222"/>
              <a:gd name="T13" fmla="*/ 2147483647 h 892"/>
              <a:gd name="T14" fmla="*/ 2147483647 w 1222"/>
              <a:gd name="T15" fmla="*/ 2147483647 h 892"/>
              <a:gd name="T16" fmla="*/ 2147483647 w 1222"/>
              <a:gd name="T17" fmla="*/ 0 h 892"/>
              <a:gd name="T18" fmla="*/ 2147483647 w 1222"/>
              <a:gd name="T19" fmla="*/ 2147483647 h 892"/>
              <a:gd name="T20" fmla="*/ 2147483647 w 1222"/>
              <a:gd name="T21" fmla="*/ 2147483647 h 892"/>
              <a:gd name="T22" fmla="*/ 2147483647 w 1222"/>
              <a:gd name="T23" fmla="*/ 2147483647 h 892"/>
              <a:gd name="T24" fmla="*/ 2147483647 w 1222"/>
              <a:gd name="T25" fmla="*/ 2147483647 h 8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22"/>
              <a:gd name="T40" fmla="*/ 0 h 892"/>
              <a:gd name="T41" fmla="*/ 1222 w 1222"/>
              <a:gd name="T42" fmla="*/ 892 h 89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22" h="892">
                <a:moveTo>
                  <a:pt x="16" y="433"/>
                </a:moveTo>
                <a:lnTo>
                  <a:pt x="16" y="403"/>
                </a:lnTo>
                <a:lnTo>
                  <a:pt x="8" y="386"/>
                </a:lnTo>
                <a:lnTo>
                  <a:pt x="8" y="373"/>
                </a:lnTo>
                <a:lnTo>
                  <a:pt x="0" y="364"/>
                </a:lnTo>
                <a:lnTo>
                  <a:pt x="0" y="351"/>
                </a:lnTo>
                <a:lnTo>
                  <a:pt x="8" y="347"/>
                </a:lnTo>
                <a:lnTo>
                  <a:pt x="16" y="338"/>
                </a:lnTo>
                <a:lnTo>
                  <a:pt x="598" y="0"/>
                </a:lnTo>
                <a:lnTo>
                  <a:pt x="1221" y="338"/>
                </a:lnTo>
                <a:lnTo>
                  <a:pt x="623" y="878"/>
                </a:lnTo>
                <a:lnTo>
                  <a:pt x="57" y="891"/>
                </a:lnTo>
                <a:lnTo>
                  <a:pt x="16" y="433"/>
                </a:lnTo>
              </a:path>
            </a:pathLst>
          </a:custGeom>
          <a:solidFill>
            <a:srgbClr val="FFCC66"/>
          </a:solidFill>
          <a:ln w="127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lIns="91425" tIns="45713" rIns="91425" bIns="45713"/>
          <a:lstStyle/>
          <a:p>
            <a:endParaRPr lang="ru-RU"/>
          </a:p>
        </p:txBody>
      </p:sp>
      <p:sp>
        <p:nvSpPr>
          <p:cNvPr id="7243" name="Равнобедренный треугольник 84"/>
          <p:cNvSpPr>
            <a:spLocks noChangeArrowheads="1"/>
          </p:cNvSpPr>
          <p:nvPr/>
        </p:nvSpPr>
        <p:spPr bwMode="auto">
          <a:xfrm>
            <a:off x="5824538" y="4729163"/>
            <a:ext cx="271462" cy="276225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 w="19050" algn="ctr">
            <a:solidFill>
              <a:schemeClr val="tx1"/>
            </a:solidFill>
            <a:miter lim="800000"/>
            <a:headEnd/>
            <a:tailEnd/>
          </a:ln>
        </p:spPr>
        <p:txBody>
          <a:bodyPr lIns="78649" tIns="39323" rIns="78649" bIns="39323" anchor="ctr"/>
          <a:lstStyle/>
          <a:p>
            <a:pPr algn="ctr" defTabSz="1101725"/>
            <a:endParaRPr lang="ru-RU" sz="1400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44" name="Freeform 52"/>
          <p:cNvSpPr>
            <a:spLocks/>
          </p:cNvSpPr>
          <p:nvPr/>
        </p:nvSpPr>
        <p:spPr bwMode="auto">
          <a:xfrm>
            <a:off x="7832725" y="8113713"/>
            <a:ext cx="296863" cy="142875"/>
          </a:xfrm>
          <a:custGeom>
            <a:avLst/>
            <a:gdLst>
              <a:gd name="T0" fmla="*/ 2147483647 w 1222"/>
              <a:gd name="T1" fmla="*/ 2147483647 h 892"/>
              <a:gd name="T2" fmla="*/ 2147483647 w 1222"/>
              <a:gd name="T3" fmla="*/ 2147483647 h 892"/>
              <a:gd name="T4" fmla="*/ 2147483647 w 1222"/>
              <a:gd name="T5" fmla="*/ 2147483647 h 892"/>
              <a:gd name="T6" fmla="*/ 2147483647 w 1222"/>
              <a:gd name="T7" fmla="*/ 2147483647 h 892"/>
              <a:gd name="T8" fmla="*/ 0 w 1222"/>
              <a:gd name="T9" fmla="*/ 2147483647 h 892"/>
              <a:gd name="T10" fmla="*/ 0 w 1222"/>
              <a:gd name="T11" fmla="*/ 2147483647 h 892"/>
              <a:gd name="T12" fmla="*/ 2147483647 w 1222"/>
              <a:gd name="T13" fmla="*/ 2147483647 h 892"/>
              <a:gd name="T14" fmla="*/ 2147483647 w 1222"/>
              <a:gd name="T15" fmla="*/ 2147483647 h 892"/>
              <a:gd name="T16" fmla="*/ 2147483647 w 1222"/>
              <a:gd name="T17" fmla="*/ 0 h 892"/>
              <a:gd name="T18" fmla="*/ 2147483647 w 1222"/>
              <a:gd name="T19" fmla="*/ 2147483647 h 892"/>
              <a:gd name="T20" fmla="*/ 2147483647 w 1222"/>
              <a:gd name="T21" fmla="*/ 2147483647 h 892"/>
              <a:gd name="T22" fmla="*/ 2147483647 w 1222"/>
              <a:gd name="T23" fmla="*/ 2147483647 h 892"/>
              <a:gd name="T24" fmla="*/ 2147483647 w 1222"/>
              <a:gd name="T25" fmla="*/ 2147483647 h 8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22"/>
              <a:gd name="T40" fmla="*/ 0 h 892"/>
              <a:gd name="T41" fmla="*/ 1222 w 1222"/>
              <a:gd name="T42" fmla="*/ 892 h 89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22" h="892">
                <a:moveTo>
                  <a:pt x="16" y="433"/>
                </a:moveTo>
                <a:lnTo>
                  <a:pt x="16" y="403"/>
                </a:lnTo>
                <a:lnTo>
                  <a:pt x="8" y="386"/>
                </a:lnTo>
                <a:lnTo>
                  <a:pt x="8" y="373"/>
                </a:lnTo>
                <a:lnTo>
                  <a:pt x="0" y="364"/>
                </a:lnTo>
                <a:lnTo>
                  <a:pt x="0" y="351"/>
                </a:lnTo>
                <a:lnTo>
                  <a:pt x="8" y="347"/>
                </a:lnTo>
                <a:lnTo>
                  <a:pt x="16" y="338"/>
                </a:lnTo>
                <a:lnTo>
                  <a:pt x="598" y="0"/>
                </a:lnTo>
                <a:lnTo>
                  <a:pt x="1221" y="338"/>
                </a:lnTo>
                <a:lnTo>
                  <a:pt x="623" y="878"/>
                </a:lnTo>
                <a:lnTo>
                  <a:pt x="57" y="891"/>
                </a:lnTo>
                <a:lnTo>
                  <a:pt x="16" y="433"/>
                </a:lnTo>
              </a:path>
            </a:pathLst>
          </a:custGeom>
          <a:solidFill>
            <a:srgbClr val="FFCC66"/>
          </a:solidFill>
          <a:ln w="127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lIns="91425" tIns="45713" rIns="91425" bIns="45713"/>
          <a:lstStyle/>
          <a:p>
            <a:endParaRPr lang="ru-RU"/>
          </a:p>
        </p:txBody>
      </p:sp>
      <p:sp>
        <p:nvSpPr>
          <p:cNvPr id="7245" name="Freeform 52"/>
          <p:cNvSpPr>
            <a:spLocks/>
          </p:cNvSpPr>
          <p:nvPr/>
        </p:nvSpPr>
        <p:spPr bwMode="auto">
          <a:xfrm>
            <a:off x="8345488" y="8616950"/>
            <a:ext cx="298450" cy="141288"/>
          </a:xfrm>
          <a:custGeom>
            <a:avLst/>
            <a:gdLst>
              <a:gd name="T0" fmla="*/ 2147483647 w 1222"/>
              <a:gd name="T1" fmla="*/ 2147483647 h 892"/>
              <a:gd name="T2" fmla="*/ 2147483647 w 1222"/>
              <a:gd name="T3" fmla="*/ 2147483647 h 892"/>
              <a:gd name="T4" fmla="*/ 2147483647 w 1222"/>
              <a:gd name="T5" fmla="*/ 2147483647 h 892"/>
              <a:gd name="T6" fmla="*/ 2147483647 w 1222"/>
              <a:gd name="T7" fmla="*/ 2147483647 h 892"/>
              <a:gd name="T8" fmla="*/ 0 w 1222"/>
              <a:gd name="T9" fmla="*/ 2147483647 h 892"/>
              <a:gd name="T10" fmla="*/ 0 w 1222"/>
              <a:gd name="T11" fmla="*/ 2147483647 h 892"/>
              <a:gd name="T12" fmla="*/ 2147483647 w 1222"/>
              <a:gd name="T13" fmla="*/ 2147483647 h 892"/>
              <a:gd name="T14" fmla="*/ 2147483647 w 1222"/>
              <a:gd name="T15" fmla="*/ 2147483647 h 892"/>
              <a:gd name="T16" fmla="*/ 2147483647 w 1222"/>
              <a:gd name="T17" fmla="*/ 0 h 892"/>
              <a:gd name="T18" fmla="*/ 2147483647 w 1222"/>
              <a:gd name="T19" fmla="*/ 2147483647 h 892"/>
              <a:gd name="T20" fmla="*/ 2147483647 w 1222"/>
              <a:gd name="T21" fmla="*/ 2147483647 h 892"/>
              <a:gd name="T22" fmla="*/ 2147483647 w 1222"/>
              <a:gd name="T23" fmla="*/ 2147483647 h 892"/>
              <a:gd name="T24" fmla="*/ 2147483647 w 1222"/>
              <a:gd name="T25" fmla="*/ 2147483647 h 8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22"/>
              <a:gd name="T40" fmla="*/ 0 h 892"/>
              <a:gd name="T41" fmla="*/ 1222 w 1222"/>
              <a:gd name="T42" fmla="*/ 892 h 89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22" h="892">
                <a:moveTo>
                  <a:pt x="16" y="433"/>
                </a:moveTo>
                <a:lnTo>
                  <a:pt x="16" y="403"/>
                </a:lnTo>
                <a:lnTo>
                  <a:pt x="8" y="386"/>
                </a:lnTo>
                <a:lnTo>
                  <a:pt x="8" y="373"/>
                </a:lnTo>
                <a:lnTo>
                  <a:pt x="0" y="364"/>
                </a:lnTo>
                <a:lnTo>
                  <a:pt x="0" y="351"/>
                </a:lnTo>
                <a:lnTo>
                  <a:pt x="8" y="347"/>
                </a:lnTo>
                <a:lnTo>
                  <a:pt x="16" y="338"/>
                </a:lnTo>
                <a:lnTo>
                  <a:pt x="598" y="0"/>
                </a:lnTo>
                <a:lnTo>
                  <a:pt x="1221" y="338"/>
                </a:lnTo>
                <a:lnTo>
                  <a:pt x="623" y="878"/>
                </a:lnTo>
                <a:lnTo>
                  <a:pt x="57" y="891"/>
                </a:lnTo>
                <a:lnTo>
                  <a:pt x="16" y="433"/>
                </a:lnTo>
              </a:path>
            </a:pathLst>
          </a:custGeom>
          <a:solidFill>
            <a:srgbClr val="FFCC66"/>
          </a:solidFill>
          <a:ln w="127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lIns="91425" tIns="45713" rIns="91425" bIns="45713"/>
          <a:lstStyle/>
          <a:p>
            <a:endParaRPr lang="ru-RU"/>
          </a:p>
        </p:txBody>
      </p:sp>
      <p:sp>
        <p:nvSpPr>
          <p:cNvPr id="7246" name="Равнобедренный треугольник 84"/>
          <p:cNvSpPr>
            <a:spLocks noChangeArrowheads="1"/>
          </p:cNvSpPr>
          <p:nvPr/>
        </p:nvSpPr>
        <p:spPr bwMode="auto">
          <a:xfrm>
            <a:off x="4384675" y="7535863"/>
            <a:ext cx="271463" cy="277812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 w="19050" algn="ctr">
            <a:solidFill>
              <a:schemeClr val="tx1"/>
            </a:solidFill>
            <a:miter lim="800000"/>
            <a:headEnd/>
            <a:tailEnd/>
          </a:ln>
        </p:spPr>
        <p:txBody>
          <a:bodyPr lIns="78649" tIns="39323" rIns="78649" bIns="39323" anchor="ctr"/>
          <a:lstStyle/>
          <a:p>
            <a:pPr algn="ctr" defTabSz="1101725"/>
            <a:endParaRPr lang="ru-RU" sz="1400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47" name="Прямоугольная выноска 85"/>
          <p:cNvSpPr>
            <a:spLocks noChangeArrowheads="1"/>
          </p:cNvSpPr>
          <p:nvPr/>
        </p:nvSpPr>
        <p:spPr bwMode="auto">
          <a:xfrm>
            <a:off x="134938" y="3646488"/>
            <a:ext cx="2378075" cy="1298575"/>
          </a:xfrm>
          <a:prstGeom prst="wedgeRectCallout">
            <a:avLst>
              <a:gd name="adj1" fmla="val 55009"/>
              <a:gd name="adj2" fmla="val 49755"/>
            </a:avLst>
          </a:prstGeom>
          <a:solidFill>
            <a:srgbClr val="1BF5F5">
              <a:alpha val="54901"/>
            </a:srgb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91193" tIns="45597" rIns="91193" bIns="45597" anchor="ctr"/>
          <a:lstStyle/>
          <a:p>
            <a:pPr defTabSz="1276350"/>
            <a:r>
              <a:rPr lang="ru-RU" sz="800">
                <a:latin typeface="Times New Roman" pitchFamily="18" charset="0"/>
                <a:cs typeface="Times New Roman" pitchFamily="18" charset="0"/>
              </a:rPr>
              <a:t>р. Амур</a:t>
            </a:r>
          </a:p>
          <a:p>
            <a:pPr defTabSz="1276350"/>
            <a:r>
              <a:rPr lang="ru-RU" sz="800">
                <a:latin typeface="Times New Roman" pitchFamily="18" charset="0"/>
                <a:cs typeface="Times New Roman" pitchFamily="18" charset="0"/>
              </a:rPr>
              <a:t>Длина – 1257 км.</a:t>
            </a:r>
          </a:p>
          <a:p>
            <a:pPr defTabSz="1276350"/>
            <a:r>
              <a:rPr lang="ru-RU" sz="800">
                <a:latin typeface="Times New Roman" pitchFamily="18" charset="0"/>
                <a:cs typeface="Times New Roman" pitchFamily="18" charset="0"/>
              </a:rPr>
              <a:t>Глубина – до 5 метров</a:t>
            </a:r>
          </a:p>
          <a:p>
            <a:pPr defTabSz="1276350"/>
            <a:r>
              <a:rPr lang="ru-RU" sz="800">
                <a:latin typeface="Times New Roman" pitchFamily="18" charset="0"/>
                <a:cs typeface="Times New Roman" pitchFamily="18" charset="0"/>
              </a:rPr>
              <a:t>Скорость – 2 м/с</a:t>
            </a:r>
          </a:p>
          <a:p>
            <a:pPr defTabSz="1276350"/>
            <a:r>
              <a:rPr lang="ru-RU" sz="800">
                <a:latin typeface="Times New Roman" pitchFamily="18" charset="0"/>
                <a:cs typeface="Times New Roman" pitchFamily="18" charset="0"/>
              </a:rPr>
              <a:t>Площадь водосбора – 1855000 кв.км.</a:t>
            </a:r>
          </a:p>
          <a:p>
            <a:pPr defTabSz="1276350"/>
            <a:r>
              <a:rPr lang="ru-RU" sz="800">
                <a:latin typeface="Times New Roman" pitchFamily="18" charset="0"/>
                <a:cs typeface="Times New Roman" pitchFamily="18" charset="0"/>
              </a:rPr>
              <a:t>Начало ледостава – 1 декада декабря</a:t>
            </a:r>
          </a:p>
          <a:p>
            <a:pPr defTabSz="1276350"/>
            <a:r>
              <a:rPr lang="ru-RU" sz="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Время вскрытия реки – 1 декада марта  </a:t>
            </a:r>
          </a:p>
          <a:p>
            <a:pPr defTabSz="1276350"/>
            <a:r>
              <a:rPr lang="ru-RU" sz="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Среднемноголетняя толщина льда – 80-100 см</a:t>
            </a:r>
          </a:p>
        </p:txBody>
      </p:sp>
      <p:sp>
        <p:nvSpPr>
          <p:cNvPr id="7248" name="Прямоугольная выноска 47"/>
          <p:cNvSpPr>
            <a:spLocks noChangeArrowheads="1"/>
          </p:cNvSpPr>
          <p:nvPr/>
        </p:nvSpPr>
        <p:spPr bwMode="auto">
          <a:xfrm>
            <a:off x="6256338" y="2855913"/>
            <a:ext cx="2571750" cy="1143000"/>
          </a:xfrm>
          <a:prstGeom prst="wedgeRectCallout">
            <a:avLst>
              <a:gd name="adj1" fmla="val -64259"/>
              <a:gd name="adj2" fmla="val 48611"/>
            </a:avLst>
          </a:prstGeom>
          <a:solidFill>
            <a:srgbClr val="1BF5F5">
              <a:alpha val="54901"/>
            </a:srgb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65138" tIns="32570" rIns="65138" bIns="32570" anchor="ctr"/>
          <a:lstStyle/>
          <a:p>
            <a:pPr defTabSz="911225"/>
            <a:r>
              <a:rPr lang="ru-RU" sz="800">
                <a:latin typeface="Times New Roman" pitchFamily="18" charset="0"/>
                <a:cs typeface="Times New Roman" pitchFamily="18" charset="0"/>
              </a:rPr>
              <a:t>р. Зея</a:t>
            </a:r>
          </a:p>
          <a:p>
            <a:pPr defTabSz="911225"/>
            <a:r>
              <a:rPr lang="ru-RU" sz="800">
                <a:latin typeface="Times New Roman" pitchFamily="18" charset="0"/>
                <a:cs typeface="Times New Roman" pitchFamily="18" charset="0"/>
              </a:rPr>
              <a:t>Длина – 1242 км.</a:t>
            </a:r>
          </a:p>
          <a:p>
            <a:pPr defTabSz="911225"/>
            <a:r>
              <a:rPr lang="ru-RU" sz="800">
                <a:latin typeface="Times New Roman" pitchFamily="18" charset="0"/>
                <a:cs typeface="Times New Roman" pitchFamily="18" charset="0"/>
              </a:rPr>
              <a:t>Глубина – до 5 метров</a:t>
            </a:r>
          </a:p>
          <a:p>
            <a:pPr defTabSz="911225"/>
            <a:r>
              <a:rPr lang="ru-RU" sz="800">
                <a:latin typeface="Times New Roman" pitchFamily="18" charset="0"/>
                <a:cs typeface="Times New Roman" pitchFamily="18" charset="0"/>
              </a:rPr>
              <a:t>Скорость – 2 м/с</a:t>
            </a:r>
          </a:p>
          <a:p>
            <a:pPr defTabSz="911225"/>
            <a:r>
              <a:rPr lang="ru-RU" sz="800">
                <a:latin typeface="Times New Roman" pitchFamily="18" charset="0"/>
                <a:cs typeface="Times New Roman" pitchFamily="18" charset="0"/>
              </a:rPr>
              <a:t>Площадь водосбора – 233000 кв.км.</a:t>
            </a:r>
          </a:p>
          <a:p>
            <a:pPr defTabSz="911225"/>
            <a:r>
              <a:rPr lang="ru-RU" sz="800">
                <a:latin typeface="Times New Roman" pitchFamily="18" charset="0"/>
                <a:cs typeface="Times New Roman" pitchFamily="18" charset="0"/>
              </a:rPr>
              <a:t>Начало ледостава – 1 декада декабря</a:t>
            </a:r>
          </a:p>
          <a:p>
            <a:pPr defTabSz="911225"/>
            <a:r>
              <a:rPr lang="ru-RU" sz="800">
                <a:latin typeface="Times New Roman" pitchFamily="18" charset="0"/>
                <a:cs typeface="Times New Roman" pitchFamily="18" charset="0"/>
              </a:rPr>
              <a:t>Время вскрытия реки – 3 декада апреля</a:t>
            </a:r>
          </a:p>
          <a:p>
            <a:pPr defTabSz="911225"/>
            <a:r>
              <a:rPr lang="ru-RU" sz="800">
                <a:latin typeface="Times New Roman" pitchFamily="18" charset="0"/>
                <a:cs typeface="Times New Roman" pitchFamily="18" charset="0"/>
              </a:rPr>
              <a:t>Среднемноголетняя толщина льда – 90-110 см</a:t>
            </a:r>
          </a:p>
        </p:txBody>
      </p:sp>
      <p:grpSp>
        <p:nvGrpSpPr>
          <p:cNvPr id="7249" name="Прямоугольник 33"/>
          <p:cNvGrpSpPr>
            <a:grpSpLocks/>
          </p:cNvGrpSpPr>
          <p:nvPr/>
        </p:nvGrpSpPr>
        <p:grpSpPr bwMode="auto">
          <a:xfrm>
            <a:off x="268288" y="2471738"/>
            <a:ext cx="2244725" cy="457200"/>
            <a:chOff x="-18288" y="2182368"/>
            <a:chExt cx="1956816" cy="438912"/>
          </a:xfrm>
        </p:grpSpPr>
        <p:pic>
          <p:nvPicPr>
            <p:cNvPr id="7265" name="Прямоугольник 33"/>
            <p:cNvPicPr>
              <a:picLocks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-18288" y="2182368"/>
              <a:ext cx="1956816" cy="4389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66" name="Text Box 98"/>
            <p:cNvSpPr txBox="1">
              <a:spLocks noChangeArrowheads="1"/>
            </p:cNvSpPr>
            <p:nvPr/>
          </p:nvSpPr>
          <p:spPr bwMode="auto">
            <a:xfrm>
              <a:off x="7897" y="2204864"/>
              <a:ext cx="1912954" cy="3988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0" tIns="45710" rIns="91420" bIns="45710" anchor="ctr"/>
            <a:lstStyle/>
            <a:p>
              <a:pPr algn="ctr" defTabSz="1277938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36" name="Прямоугольник 35"/>
          <p:cNvSpPr>
            <a:spLocks noChangeArrowheads="1"/>
          </p:cNvSpPr>
          <p:nvPr/>
        </p:nvSpPr>
        <p:spPr bwMode="auto">
          <a:xfrm>
            <a:off x="277813" y="2543175"/>
            <a:ext cx="2157412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0" tIns="45710" rIns="91420" bIns="45710">
            <a:spAutoFit/>
          </a:bodyPr>
          <a:lstStyle/>
          <a:p>
            <a:pPr algn="ctr" defTabSz="1277938">
              <a:defRPr/>
            </a:pPr>
            <a:r>
              <a:rPr lang="ru-RU" sz="1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Приемлемый  риск - 10</a:t>
            </a:r>
            <a:r>
              <a:rPr lang="ru-RU" sz="1400" b="1" baseline="300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-4</a:t>
            </a:r>
            <a:endParaRPr lang="ru-RU" sz="1400" b="1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251" name="Picture 2" descr="C:\Documents and Settings\Администратор\Рабочий стол\1\1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210675" y="8401050"/>
            <a:ext cx="347663" cy="360363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</p:pic>
      <p:sp>
        <p:nvSpPr>
          <p:cNvPr id="7252" name="Text Box 101"/>
          <p:cNvSpPr txBox="1">
            <a:spLocks noChangeArrowheads="1"/>
          </p:cNvSpPr>
          <p:nvPr/>
        </p:nvSpPr>
        <p:spPr bwMode="auto">
          <a:xfrm>
            <a:off x="6113463" y="4945063"/>
            <a:ext cx="5524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8" tIns="45714" rIns="91428" bIns="45714">
            <a:spAutoFit/>
          </a:bodyPr>
          <a:lstStyle/>
          <a:p>
            <a:pPr defTabSz="1104900"/>
            <a:r>
              <a:rPr lang="ru-RU" sz="1000" b="1" i="1">
                <a:solidFill>
                  <a:srgbClr val="FF3300"/>
                </a:solidFill>
                <a:latin typeface="Times New Roman" pitchFamily="18" charset="0"/>
              </a:rPr>
              <a:t>819 см</a:t>
            </a:r>
          </a:p>
        </p:txBody>
      </p:sp>
      <p:pic>
        <p:nvPicPr>
          <p:cNvPr id="7253" name="Picture 2" descr="C:\Documents and Settings\Администратор\Рабочий стол\1\1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705850" y="8113713"/>
            <a:ext cx="350838" cy="360362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</p:pic>
      <p:pic>
        <p:nvPicPr>
          <p:cNvPr id="7254" name="Picture 2" descr="C:\Documents and Settings\Администратор\Рабочий стол\1\1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480300" y="8040688"/>
            <a:ext cx="352425" cy="360362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</p:pic>
      <p:pic>
        <p:nvPicPr>
          <p:cNvPr id="7255" name="Picture 2" descr="C:\Documents and Settings\Администратор\Рабочий стол\1\1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056563" y="8545513"/>
            <a:ext cx="350837" cy="360362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</p:pic>
      <p:sp>
        <p:nvSpPr>
          <p:cNvPr id="7256" name="Text Box 105"/>
          <p:cNvSpPr txBox="1">
            <a:spLocks noChangeArrowheads="1"/>
          </p:cNvSpPr>
          <p:nvPr/>
        </p:nvSpPr>
        <p:spPr bwMode="auto">
          <a:xfrm>
            <a:off x="5246688" y="7466013"/>
            <a:ext cx="5524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>
            <a:spAutoFit/>
          </a:bodyPr>
          <a:lstStyle/>
          <a:p>
            <a:pPr defTabSz="1104900"/>
            <a:r>
              <a:rPr lang="ru-RU" sz="1000" b="1" i="1">
                <a:solidFill>
                  <a:srgbClr val="FF3300"/>
                </a:solidFill>
                <a:latin typeface="Times New Roman" pitchFamily="18" charset="0"/>
              </a:rPr>
              <a:t>819 см</a:t>
            </a:r>
          </a:p>
        </p:txBody>
      </p:sp>
      <p:sp>
        <p:nvSpPr>
          <p:cNvPr id="7257" name="Text Box 106"/>
          <p:cNvSpPr txBox="1">
            <a:spLocks noChangeArrowheads="1"/>
          </p:cNvSpPr>
          <p:nvPr/>
        </p:nvSpPr>
        <p:spPr bwMode="auto">
          <a:xfrm>
            <a:off x="4587875" y="7696200"/>
            <a:ext cx="5508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8" tIns="45714" rIns="91428" bIns="45714">
            <a:spAutoFit/>
          </a:bodyPr>
          <a:lstStyle/>
          <a:p>
            <a:pPr defTabSz="1104900"/>
            <a:r>
              <a:rPr lang="ru-RU" sz="1000" b="1" i="1">
                <a:solidFill>
                  <a:srgbClr val="FF3300"/>
                </a:solidFill>
                <a:latin typeface="Times New Roman" pitchFamily="18" charset="0"/>
              </a:rPr>
              <a:t>821 см</a:t>
            </a:r>
          </a:p>
        </p:txBody>
      </p:sp>
      <p:sp>
        <p:nvSpPr>
          <p:cNvPr id="7258" name="Равнобедренный треугольник 84"/>
          <p:cNvSpPr>
            <a:spLocks noChangeArrowheads="1"/>
          </p:cNvSpPr>
          <p:nvPr/>
        </p:nvSpPr>
        <p:spPr bwMode="auto">
          <a:xfrm>
            <a:off x="2584450" y="1560513"/>
            <a:ext cx="271463" cy="274637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 w="19050" algn="ctr">
            <a:solidFill>
              <a:schemeClr val="tx1"/>
            </a:solidFill>
            <a:miter lim="800000"/>
            <a:headEnd/>
            <a:tailEnd/>
          </a:ln>
        </p:spPr>
        <p:txBody>
          <a:bodyPr lIns="78649" tIns="39323" rIns="78649" bIns="39323" anchor="ctr"/>
          <a:lstStyle/>
          <a:p>
            <a:pPr algn="ctr" defTabSz="1101725"/>
            <a:endParaRPr lang="ru-RU" sz="1400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59" name="Text Box 108"/>
          <p:cNvSpPr txBox="1">
            <a:spLocks noChangeArrowheads="1"/>
          </p:cNvSpPr>
          <p:nvPr/>
        </p:nvSpPr>
        <p:spPr bwMode="auto">
          <a:xfrm>
            <a:off x="2800350" y="1776413"/>
            <a:ext cx="5508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8" tIns="45714" rIns="91428" bIns="45714">
            <a:spAutoFit/>
          </a:bodyPr>
          <a:lstStyle/>
          <a:p>
            <a:pPr defTabSz="1104900"/>
            <a:r>
              <a:rPr lang="ru-RU" sz="1000" b="1" i="1">
                <a:solidFill>
                  <a:srgbClr val="FF3300"/>
                </a:solidFill>
                <a:latin typeface="Times New Roman" pitchFamily="18" charset="0"/>
              </a:rPr>
              <a:t>780 см</a:t>
            </a:r>
          </a:p>
        </p:txBody>
      </p:sp>
      <p:sp>
        <p:nvSpPr>
          <p:cNvPr id="7260" name="Text Box 18"/>
          <p:cNvSpPr txBox="1">
            <a:spLocks noChangeArrowheads="1"/>
          </p:cNvSpPr>
          <p:nvPr/>
        </p:nvSpPr>
        <p:spPr bwMode="auto">
          <a:xfrm>
            <a:off x="4887913" y="5735638"/>
            <a:ext cx="1484312" cy="50323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43483" tIns="37485" rIns="43483" bIns="37485">
            <a:spAutoFit/>
          </a:bodyPr>
          <a:lstStyle/>
          <a:p>
            <a:pPr algn="ctr" defTabSz="650875" eaLnBrk="0" hangingPunct="0"/>
            <a:r>
              <a:rPr lang="ru-RU" sz="1400" i="1" u="sng">
                <a:latin typeface="Times New Roman" pitchFamily="18" charset="0"/>
                <a:cs typeface="Times New Roman" pitchFamily="18" charset="0"/>
              </a:rPr>
              <a:t>Городской округ «Благовещенск»</a:t>
            </a:r>
          </a:p>
        </p:txBody>
      </p:sp>
      <p:sp>
        <p:nvSpPr>
          <p:cNvPr id="7261" name="Text Box 110"/>
          <p:cNvSpPr txBox="1">
            <a:spLocks noChangeArrowheads="1"/>
          </p:cNvSpPr>
          <p:nvPr/>
        </p:nvSpPr>
        <p:spPr bwMode="auto">
          <a:xfrm>
            <a:off x="5246688" y="8947150"/>
            <a:ext cx="7223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>
            <a:spAutoFit/>
          </a:bodyPr>
          <a:lstStyle/>
          <a:p>
            <a:pPr defTabSz="1104900"/>
            <a:r>
              <a:rPr lang="ru-RU" sz="1000" b="1" i="1">
                <a:solidFill>
                  <a:srgbClr val="FF3300"/>
                </a:solidFill>
                <a:latin typeface="Times New Roman" pitchFamily="18" charset="0"/>
              </a:rPr>
              <a:t>1144 см</a:t>
            </a:r>
          </a:p>
        </p:txBody>
      </p:sp>
      <p:sp>
        <p:nvSpPr>
          <p:cNvPr id="7262" name="Равнобедренный треугольник 84"/>
          <p:cNvSpPr>
            <a:spLocks noChangeArrowheads="1"/>
          </p:cNvSpPr>
          <p:nvPr/>
        </p:nvSpPr>
        <p:spPr bwMode="auto">
          <a:xfrm>
            <a:off x="4745038" y="8977313"/>
            <a:ext cx="271462" cy="277812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 w="19050" algn="ctr">
            <a:solidFill>
              <a:schemeClr val="tx1"/>
            </a:solidFill>
            <a:miter lim="800000"/>
            <a:headEnd/>
            <a:tailEnd/>
          </a:ln>
        </p:spPr>
        <p:txBody>
          <a:bodyPr lIns="78649" tIns="39323" rIns="78649" bIns="39323" anchor="ctr"/>
          <a:lstStyle/>
          <a:p>
            <a:pPr algn="ctr" defTabSz="1101725"/>
            <a:endParaRPr lang="ru-RU" sz="1400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63" name="Freeform 52"/>
          <p:cNvSpPr>
            <a:spLocks/>
          </p:cNvSpPr>
          <p:nvPr/>
        </p:nvSpPr>
        <p:spPr bwMode="auto">
          <a:xfrm>
            <a:off x="3048000" y="4191000"/>
            <a:ext cx="296863" cy="141288"/>
          </a:xfrm>
          <a:custGeom>
            <a:avLst/>
            <a:gdLst>
              <a:gd name="T0" fmla="*/ 2147483647 w 1222"/>
              <a:gd name="T1" fmla="*/ 2147483647 h 892"/>
              <a:gd name="T2" fmla="*/ 2147483647 w 1222"/>
              <a:gd name="T3" fmla="*/ 2147483647 h 892"/>
              <a:gd name="T4" fmla="*/ 2147483647 w 1222"/>
              <a:gd name="T5" fmla="*/ 2147483647 h 892"/>
              <a:gd name="T6" fmla="*/ 2147483647 w 1222"/>
              <a:gd name="T7" fmla="*/ 2147483647 h 892"/>
              <a:gd name="T8" fmla="*/ 0 w 1222"/>
              <a:gd name="T9" fmla="*/ 2147483647 h 892"/>
              <a:gd name="T10" fmla="*/ 0 w 1222"/>
              <a:gd name="T11" fmla="*/ 2147483647 h 892"/>
              <a:gd name="T12" fmla="*/ 2147483647 w 1222"/>
              <a:gd name="T13" fmla="*/ 2147483647 h 892"/>
              <a:gd name="T14" fmla="*/ 2147483647 w 1222"/>
              <a:gd name="T15" fmla="*/ 2147483647 h 892"/>
              <a:gd name="T16" fmla="*/ 2147483647 w 1222"/>
              <a:gd name="T17" fmla="*/ 0 h 892"/>
              <a:gd name="T18" fmla="*/ 2147483647 w 1222"/>
              <a:gd name="T19" fmla="*/ 2147483647 h 892"/>
              <a:gd name="T20" fmla="*/ 2147483647 w 1222"/>
              <a:gd name="T21" fmla="*/ 2147483647 h 892"/>
              <a:gd name="T22" fmla="*/ 2147483647 w 1222"/>
              <a:gd name="T23" fmla="*/ 2147483647 h 892"/>
              <a:gd name="T24" fmla="*/ 2147483647 w 1222"/>
              <a:gd name="T25" fmla="*/ 2147483647 h 8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22"/>
              <a:gd name="T40" fmla="*/ 0 h 892"/>
              <a:gd name="T41" fmla="*/ 1222 w 1222"/>
              <a:gd name="T42" fmla="*/ 892 h 89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22" h="892">
                <a:moveTo>
                  <a:pt x="16" y="433"/>
                </a:moveTo>
                <a:lnTo>
                  <a:pt x="16" y="403"/>
                </a:lnTo>
                <a:lnTo>
                  <a:pt x="8" y="386"/>
                </a:lnTo>
                <a:lnTo>
                  <a:pt x="8" y="373"/>
                </a:lnTo>
                <a:lnTo>
                  <a:pt x="0" y="364"/>
                </a:lnTo>
                <a:lnTo>
                  <a:pt x="0" y="351"/>
                </a:lnTo>
                <a:lnTo>
                  <a:pt x="8" y="347"/>
                </a:lnTo>
                <a:lnTo>
                  <a:pt x="16" y="338"/>
                </a:lnTo>
                <a:lnTo>
                  <a:pt x="598" y="0"/>
                </a:lnTo>
                <a:lnTo>
                  <a:pt x="1221" y="338"/>
                </a:lnTo>
                <a:lnTo>
                  <a:pt x="623" y="878"/>
                </a:lnTo>
                <a:lnTo>
                  <a:pt x="57" y="891"/>
                </a:lnTo>
                <a:lnTo>
                  <a:pt x="16" y="433"/>
                </a:lnTo>
              </a:path>
            </a:pathLst>
          </a:custGeom>
          <a:solidFill>
            <a:srgbClr val="FFCC66"/>
          </a:solidFill>
          <a:ln w="127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lIns="91425" tIns="45713" rIns="91425" bIns="45713"/>
          <a:lstStyle/>
          <a:p>
            <a:endParaRPr lang="ru-RU"/>
          </a:p>
        </p:txBody>
      </p:sp>
      <p:sp>
        <p:nvSpPr>
          <p:cNvPr id="7264" name="Text Box 18"/>
          <p:cNvSpPr txBox="1">
            <a:spLocks noChangeArrowheads="1"/>
          </p:cNvSpPr>
          <p:nvPr/>
        </p:nvSpPr>
        <p:spPr bwMode="auto">
          <a:xfrm>
            <a:off x="2819400" y="3886200"/>
            <a:ext cx="774700" cy="274638"/>
          </a:xfrm>
          <a:prstGeom prst="rect">
            <a:avLst/>
          </a:prstGeom>
          <a:solidFill>
            <a:srgbClr val="00CCFF">
              <a:alpha val="89803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lIns="74973" tIns="37485" rIns="74973" bIns="37485">
            <a:spAutoFit/>
          </a:bodyPr>
          <a:lstStyle/>
          <a:p>
            <a:pPr defTabSz="650875" eaLnBrk="0" hangingPunct="0"/>
            <a:r>
              <a:rPr lang="ru-RU" sz="1300">
                <a:latin typeface="Times New Roman" pitchFamily="18" charset="0"/>
                <a:cs typeface="Times New Roman" pitchFamily="18" charset="0"/>
              </a:rPr>
              <a:t>Марково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3"/>
          <p:cNvSpPr>
            <a:spLocks noChangeArrowheads="1"/>
          </p:cNvSpPr>
          <p:nvPr/>
        </p:nvSpPr>
        <p:spPr bwMode="auto">
          <a:xfrm>
            <a:off x="0" y="0"/>
            <a:ext cx="12801600" cy="1262063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 w="9525">
            <a:noFill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lIns="110464" tIns="55231" rIns="110464" bIns="55231" anchor="ctr"/>
          <a:lstStyle/>
          <a:p>
            <a:pPr algn="ctr" defTabSz="1279525">
              <a:defRPr/>
            </a:pPr>
            <a:r>
              <a:rPr lang="ru-RU">
                <a:latin typeface="Times New Roman" pitchFamily="18" charset="0"/>
              </a:rPr>
              <a:t>ПАСПОРТ ТЕРРИТОРИИ БЛАГОВЕЩЕНСКОГО МУНИЦИПАЛЬНОГО РАЙОНА</a:t>
            </a:r>
          </a:p>
          <a:p>
            <a:pPr algn="ctr" defTabSz="1279525">
              <a:defRPr/>
            </a:pPr>
            <a:r>
              <a:rPr lang="ru-RU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(Общая характеристика рисков подтоплений (затоплений))</a:t>
            </a:r>
          </a:p>
        </p:txBody>
      </p:sp>
      <p:graphicFrame>
        <p:nvGraphicFramePr>
          <p:cNvPr id="217091" name="Group 3"/>
          <p:cNvGraphicFramePr>
            <a:graphicFrameLocks noGrp="1"/>
          </p:cNvGraphicFramePr>
          <p:nvPr/>
        </p:nvGraphicFramePr>
        <p:xfrm>
          <a:off x="0" y="1262063"/>
          <a:ext cx="12801600" cy="2527364"/>
        </p:xfrm>
        <a:graphic>
          <a:graphicData uri="http://schemas.openxmlformats.org/drawingml/2006/table">
            <a:tbl>
              <a:tblPr/>
              <a:tblGrid>
                <a:gridCol w="300038"/>
                <a:gridCol w="835025"/>
                <a:gridCol w="892175"/>
                <a:gridCol w="1508125"/>
                <a:gridCol w="1233487"/>
                <a:gridCol w="1577975"/>
                <a:gridCol w="1370013"/>
                <a:gridCol w="1301750"/>
                <a:gridCol w="1506537"/>
                <a:gridCol w="1141413"/>
                <a:gridCol w="1135062"/>
              </a:tblGrid>
              <a:tr h="2206625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№ п/п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6265" marR="2626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затороопасных участков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6265" marR="2626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зон возможных подтоплений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6265" marR="2626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населенных пунктов, попадающих в зоны возможных подтоплений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6265" marR="2626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населения, попадающих в зоны возможных подтоплений (чел.)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6265" marR="2626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ПОО, попадающих в зоны возможных подтоплений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6265" marR="2626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СЗО попадающих в зоны возможных подтоплений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6265" marR="2626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и протяженность участков автомобильных дорого, попадающих в зоны возможных подтоплений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6265" marR="2626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и протяженность участков ж/д дорог, попадающих в зоны возможных подтоплений 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6265" marR="2626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скотомогильников, попадающих в зоны возможных подтоплений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6265" marR="2626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мостов, попадающих в зоны возможных подтоплений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6265" marR="2626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26265" marR="2626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26265" marR="2626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26265" marR="2626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26265" marR="2626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7562 чел</a:t>
                      </a:r>
                    </a:p>
                  </a:txBody>
                  <a:tcPr marL="26265" marR="2626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26265" marR="2626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57</a:t>
                      </a:r>
                    </a:p>
                  </a:txBody>
                  <a:tcPr marL="26265" marR="2626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37/109</a:t>
                      </a:r>
                    </a:p>
                  </a:txBody>
                  <a:tcPr marL="26265" marR="2626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26265" marR="2626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26265" marR="2626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26265" marR="2626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233" name="Text Box 335"/>
          <p:cNvSpPr txBox="1">
            <a:spLocks noChangeArrowheads="1"/>
          </p:cNvSpPr>
          <p:nvPr/>
        </p:nvSpPr>
        <p:spPr bwMode="auto">
          <a:xfrm>
            <a:off x="11657013" y="-23813"/>
            <a:ext cx="1000125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>
            <a:spAutoFit/>
          </a:bodyPr>
          <a:lstStyle/>
          <a:p>
            <a:pPr algn="r" defTabSz="1279525">
              <a:spcBef>
                <a:spcPct val="50000"/>
              </a:spcBef>
            </a:pPr>
            <a:r>
              <a:rPr lang="ru-RU" sz="1300" b="1">
                <a:latin typeface="Times New Roman" pitchFamily="18" charset="0"/>
                <a:cs typeface="Times New Roman" pitchFamily="18" charset="0"/>
              </a:rPr>
              <a:t>п. 5.5.2.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00063" y="1122363"/>
            <a:ext cx="12301537" cy="8478837"/>
          </a:xfrm>
        </p:spPr>
      </p:pic>
      <p:sp>
        <p:nvSpPr>
          <p:cNvPr id="9219" name="Прямоугольник 4"/>
          <p:cNvSpPr>
            <a:spLocks noChangeArrowheads="1"/>
          </p:cNvSpPr>
          <p:nvPr/>
        </p:nvSpPr>
        <p:spPr bwMode="auto">
          <a:xfrm>
            <a:off x="1260475" y="4106863"/>
            <a:ext cx="10918825" cy="482600"/>
          </a:xfrm>
          <a:prstGeom prst="rect">
            <a:avLst/>
          </a:prstGeom>
          <a:solidFill>
            <a:schemeClr val="bg1">
              <a:alpha val="87842"/>
            </a:schemeClr>
          </a:solidFill>
          <a:ln w="9525">
            <a:noFill/>
            <a:miter lim="800000"/>
            <a:headEnd/>
            <a:tailEnd/>
          </a:ln>
        </p:spPr>
        <p:txBody>
          <a:bodyPr lIns="179200" tIns="89600" rIns="179200" bIns="89600">
            <a:spAutoFit/>
          </a:bodyPr>
          <a:lstStyle/>
          <a:p>
            <a:pPr algn="ctr" defTabSz="2162175">
              <a:lnSpc>
                <a:spcPct val="80000"/>
              </a:lnSpc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На территории Благовещенского района затороопасных участков нет</a:t>
            </a:r>
          </a:p>
        </p:txBody>
      </p:sp>
      <p:sp>
        <p:nvSpPr>
          <p:cNvPr id="9220" name="Text Box 553"/>
          <p:cNvSpPr txBox="1">
            <a:spLocks noChangeArrowheads="1"/>
          </p:cNvSpPr>
          <p:nvPr/>
        </p:nvSpPr>
        <p:spPr bwMode="auto">
          <a:xfrm>
            <a:off x="0" y="-38100"/>
            <a:ext cx="12801600" cy="13446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lIns="46400" tIns="23204" rIns="46400" bIns="23204" anchor="ctr" anchorCtr="1"/>
          <a:lstStyle/>
          <a:p>
            <a:pPr algn="ctr" defTabSz="1787525">
              <a:lnSpc>
                <a:spcPct val="90000"/>
              </a:lnSpc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ПАСПОРТ ТЕРРИТОРИИ БЛАГОВЕЩЕНСКОГО МУНИЦИПАЛЬНОГО РАЙОНА</a:t>
            </a:r>
          </a:p>
          <a:p>
            <a:pPr algn="ctr" defTabSz="1787525">
              <a:lnSpc>
                <a:spcPct val="90000"/>
              </a:lnSpc>
            </a:pPr>
            <a:r>
              <a:rPr lang="ru-RU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(Характеристики затороопасных участков) </a:t>
            </a:r>
          </a:p>
        </p:txBody>
      </p:sp>
      <p:sp>
        <p:nvSpPr>
          <p:cNvPr id="9221" name="Text Box 335"/>
          <p:cNvSpPr txBox="1">
            <a:spLocks noChangeArrowheads="1"/>
          </p:cNvSpPr>
          <p:nvPr/>
        </p:nvSpPr>
        <p:spPr bwMode="auto">
          <a:xfrm>
            <a:off x="11657013" y="-23813"/>
            <a:ext cx="1000125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>
            <a:spAutoFit/>
          </a:bodyPr>
          <a:lstStyle/>
          <a:p>
            <a:pPr algn="r" defTabSz="1279525">
              <a:spcBef>
                <a:spcPct val="50000"/>
              </a:spcBef>
            </a:pPr>
            <a:r>
              <a:rPr lang="ru-RU" sz="1300" b="1">
                <a:latin typeface="Times New Roman" pitchFamily="18" charset="0"/>
                <a:cs typeface="Times New Roman" pitchFamily="18" charset="0"/>
              </a:rPr>
              <a:t>п. 5.5.3.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3"/>
          <p:cNvSpPr>
            <a:spLocks noChangeArrowheads="1"/>
          </p:cNvSpPr>
          <p:nvPr/>
        </p:nvSpPr>
        <p:spPr bwMode="auto">
          <a:xfrm>
            <a:off x="0" y="0"/>
            <a:ext cx="12801600" cy="1262063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 w="9525">
            <a:noFill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lIns="110464" tIns="55231" rIns="110464" bIns="55231" anchor="ctr"/>
          <a:lstStyle/>
          <a:p>
            <a:pPr algn="ctr" defTabSz="1279525">
              <a:defRPr/>
            </a:pPr>
            <a:r>
              <a:rPr lang="ru-RU">
                <a:latin typeface="Times New Roman" pitchFamily="18" charset="0"/>
              </a:rPr>
              <a:t>ПАСПОРТ ТЕРРИТОРИИ БЛАГОВЕЩЕНСКОГО МУНИЦИПАЛЬНОГО РАЙОНА</a:t>
            </a:r>
          </a:p>
          <a:p>
            <a:pPr algn="ctr" defTabSz="1279525">
              <a:defRPr/>
            </a:pPr>
            <a:r>
              <a:rPr lang="ru-RU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(Характеристики  зон  подтоплений)</a:t>
            </a:r>
          </a:p>
        </p:txBody>
      </p:sp>
      <p:graphicFrame>
        <p:nvGraphicFramePr>
          <p:cNvPr id="219139" name="Group 3"/>
          <p:cNvGraphicFramePr>
            <a:graphicFrameLocks noGrp="1"/>
          </p:cNvGraphicFramePr>
          <p:nvPr/>
        </p:nvGraphicFramePr>
        <p:xfrm>
          <a:off x="0" y="1262063"/>
          <a:ext cx="12801600" cy="2453640"/>
        </p:xfrm>
        <a:graphic>
          <a:graphicData uri="http://schemas.openxmlformats.org/drawingml/2006/table">
            <a:tbl>
              <a:tblPr/>
              <a:tblGrid>
                <a:gridCol w="1311275"/>
                <a:gridCol w="1789113"/>
                <a:gridCol w="1789112"/>
                <a:gridCol w="1789113"/>
                <a:gridCol w="1789112"/>
                <a:gridCol w="1789113"/>
                <a:gridCol w="2544762"/>
              </a:tblGrid>
              <a:tr h="1404938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Номер на карте</a:t>
                      </a:r>
                    </a:p>
                  </a:txBody>
                  <a:tcPr marL="73091" marR="7309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Площадь, тыс.</a:t>
                      </a:r>
                    </a:p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км2</a:t>
                      </a:r>
                    </a:p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3091" marR="7309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населенных пунктов попадающих в зону затопления</a:t>
                      </a:r>
                    </a:p>
                  </a:txBody>
                  <a:tcPr marL="73091" marR="7309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домов, попадающих в зону затопления</a:t>
                      </a:r>
                    </a:p>
                  </a:txBody>
                  <a:tcPr marL="73091" marR="7309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человек, попадающих в зону затопления</a:t>
                      </a:r>
                    </a:p>
                  </a:txBody>
                  <a:tcPr marL="73091" marR="7309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СЗО, попадающих в зону затопления</a:t>
                      </a:r>
                    </a:p>
                  </a:txBody>
                  <a:tcPr marL="73091" marR="7309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скотомогильников, попадающих в зону затопления</a:t>
                      </a:r>
                    </a:p>
                  </a:txBody>
                  <a:tcPr marL="73091" marR="7309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73091" marR="7309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1432</a:t>
                      </a:r>
                    </a:p>
                  </a:txBody>
                  <a:tcPr marL="73091" marR="7309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73091" marR="7309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1606</a:t>
                      </a:r>
                    </a:p>
                  </a:txBody>
                  <a:tcPr marL="73091" marR="7309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7562</a:t>
                      </a:r>
                    </a:p>
                  </a:txBody>
                  <a:tcPr marL="73091" marR="7309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57</a:t>
                      </a:r>
                    </a:p>
                  </a:txBody>
                  <a:tcPr marL="73091" marR="7309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73091" marR="7309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269" name="Text Box 335"/>
          <p:cNvSpPr txBox="1">
            <a:spLocks noChangeArrowheads="1"/>
          </p:cNvSpPr>
          <p:nvPr/>
        </p:nvSpPr>
        <p:spPr bwMode="auto">
          <a:xfrm>
            <a:off x="11657013" y="-23813"/>
            <a:ext cx="1000125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>
            <a:spAutoFit/>
          </a:bodyPr>
          <a:lstStyle/>
          <a:p>
            <a:pPr algn="r" defTabSz="1279525">
              <a:spcBef>
                <a:spcPct val="50000"/>
              </a:spcBef>
            </a:pPr>
            <a:r>
              <a:rPr lang="ru-RU" sz="1300" b="1">
                <a:latin typeface="Times New Roman" pitchFamily="18" charset="0"/>
                <a:cs typeface="Times New Roman" pitchFamily="18" charset="0"/>
              </a:rPr>
              <a:t>п. 5.5.4.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0162" name="Group 2"/>
          <p:cNvGraphicFramePr>
            <a:graphicFrameLocks noGrp="1"/>
          </p:cNvGraphicFramePr>
          <p:nvPr/>
        </p:nvGraphicFramePr>
        <p:xfrm>
          <a:off x="-34925" y="1262063"/>
          <a:ext cx="12801600" cy="8058155"/>
        </p:xfrm>
        <a:graphic>
          <a:graphicData uri="http://schemas.openxmlformats.org/drawingml/2006/table">
            <a:tbl>
              <a:tblPr/>
              <a:tblGrid>
                <a:gridCol w="790575"/>
                <a:gridCol w="2063750"/>
                <a:gridCol w="1665288"/>
                <a:gridCol w="2159000"/>
                <a:gridCol w="1773237"/>
                <a:gridCol w="2117725"/>
                <a:gridCol w="2232025"/>
              </a:tblGrid>
              <a:tr h="1752600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п\п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аселенны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й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пункт попадающи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й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в зону затопления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домов, попадающих в зону затопления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приусадебных участков, попадающих в зону затопления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человек, попадающих в зону затопления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СЗО, попадающих в зону затопления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скотомогильников, попадающих в зону затопления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417513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Владимировка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680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680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687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5925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Усть-Ивановка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268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268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1882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7513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Гродеково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230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7513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Каникурган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5925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п.Заречный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с.Прядчино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365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с.Верхнеблаговещенское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с.Игнатьево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7513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с.Грибское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184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184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1003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5925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с.Новопетровка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7513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с.Дроново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207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7513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с.Передовое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168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7513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с.Удобное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115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7513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с.Марково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 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0213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1606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1606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4220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0300" name="Rectangle 3"/>
          <p:cNvSpPr>
            <a:spLocks noChangeArrowheads="1"/>
          </p:cNvSpPr>
          <p:nvPr/>
        </p:nvSpPr>
        <p:spPr bwMode="auto">
          <a:xfrm>
            <a:off x="0" y="0"/>
            <a:ext cx="12801600" cy="1262063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 w="9525">
            <a:noFill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lIns="110436" tIns="55217" rIns="110436" bIns="55217" anchor="ctr"/>
          <a:lstStyle/>
          <a:p>
            <a:pPr algn="ctr" defTabSz="912813">
              <a:defRPr/>
            </a:pPr>
            <a:r>
              <a:rPr lang="ru-RU">
                <a:latin typeface="Times New Roman" pitchFamily="18" charset="0"/>
              </a:rPr>
              <a:t>ПАСПОРТ ТЕРРИТОРИИ БЛАГОВЕЩЕНСКОГО РАЙОНА</a:t>
            </a:r>
          </a:p>
          <a:p>
            <a:pPr algn="ctr" defTabSz="912813">
              <a:defRPr/>
            </a:pPr>
            <a:r>
              <a:rPr lang="ru-RU">
                <a:latin typeface="Times New Roman" pitchFamily="18" charset="0"/>
              </a:rPr>
              <a:t> АМУРСКОЙ ОБЛАСТИ</a:t>
            </a:r>
            <a:br>
              <a:rPr lang="ru-RU">
                <a:latin typeface="Times New Roman" pitchFamily="18" charset="0"/>
              </a:rPr>
            </a:br>
            <a:r>
              <a:rPr lang="ru-RU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(Характеристики  зон  подтоплений)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553"/>
          <p:cNvSpPr txBox="1">
            <a:spLocks noChangeArrowheads="1"/>
          </p:cNvSpPr>
          <p:nvPr/>
        </p:nvSpPr>
        <p:spPr bwMode="auto">
          <a:xfrm>
            <a:off x="0" y="-38100"/>
            <a:ext cx="12801600" cy="13446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lIns="46400" tIns="23204" rIns="46400" bIns="23204" anchor="ctr" anchorCtr="1"/>
          <a:lstStyle/>
          <a:p>
            <a:pPr algn="ctr" defTabSz="1787525">
              <a:lnSpc>
                <a:spcPct val="90000"/>
              </a:lnSpc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ПАСПОРТ ТЕРРИТОРИИ БЛАГОВЕЩЕНСКОГО МУНИЦИПАЛЬНОГО РАЙОНА</a:t>
            </a:r>
          </a:p>
          <a:p>
            <a:pPr algn="ctr" defTabSz="1787525">
              <a:lnSpc>
                <a:spcPct val="90000"/>
              </a:lnSpc>
            </a:pPr>
            <a:r>
              <a:rPr lang="ru-RU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(Сведения о состоянии водных объектов на территории района)</a:t>
            </a:r>
          </a:p>
        </p:txBody>
      </p:sp>
      <p:sp>
        <p:nvSpPr>
          <p:cNvPr id="12291" name="Text Box 335"/>
          <p:cNvSpPr txBox="1">
            <a:spLocks noChangeArrowheads="1"/>
          </p:cNvSpPr>
          <p:nvPr/>
        </p:nvSpPr>
        <p:spPr bwMode="auto">
          <a:xfrm>
            <a:off x="11657013" y="-23813"/>
            <a:ext cx="1000125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>
            <a:spAutoFit/>
          </a:bodyPr>
          <a:lstStyle/>
          <a:p>
            <a:pPr algn="r" defTabSz="1279525">
              <a:spcBef>
                <a:spcPct val="50000"/>
              </a:spcBef>
            </a:pPr>
            <a:r>
              <a:rPr lang="ru-RU" sz="1300" b="1">
                <a:latin typeface="Times New Roman" pitchFamily="18" charset="0"/>
                <a:cs typeface="Times New Roman" pitchFamily="18" charset="0"/>
              </a:rPr>
              <a:t>п. 5.5.5.</a:t>
            </a:r>
          </a:p>
        </p:txBody>
      </p:sp>
      <p:graphicFrame>
        <p:nvGraphicFramePr>
          <p:cNvPr id="221188" name="Group 4"/>
          <p:cNvGraphicFramePr>
            <a:graphicFrameLocks noGrp="1"/>
          </p:cNvGraphicFramePr>
          <p:nvPr/>
        </p:nvGraphicFramePr>
        <p:xfrm>
          <a:off x="0" y="1676400"/>
          <a:ext cx="12801600" cy="3733801"/>
        </p:xfrm>
        <a:graphic>
          <a:graphicData uri="http://schemas.openxmlformats.org/drawingml/2006/table">
            <a:tbl>
              <a:tblPr/>
              <a:tblGrid>
                <a:gridCol w="1520825"/>
                <a:gridCol w="1222375"/>
                <a:gridCol w="1819275"/>
                <a:gridCol w="1244600"/>
                <a:gridCol w="1243013"/>
                <a:gridCol w="1073150"/>
                <a:gridCol w="1935162"/>
                <a:gridCol w="2743200"/>
              </a:tblGrid>
              <a:tr h="2614613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реки</a:t>
                      </a:r>
                    </a:p>
                  </a:txBody>
                  <a:tcPr marL="48455" marR="4845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Снегозапас в бассейнах рек (м</a:t>
                      </a:r>
                      <a:r>
                        <a:rPr kumimoji="0" lang="ru-RU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48455" marR="4845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Средняя глубина промерзания льда (см)</a:t>
                      </a:r>
                    </a:p>
                  </a:txBody>
                  <a:tcPr marL="48455" marR="4845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Средняя толщина льда (см)</a:t>
                      </a:r>
                    </a:p>
                  </a:txBody>
                  <a:tcPr marL="48455" marR="4845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Средняя глубина промерзания почвы (см)</a:t>
                      </a:r>
                    </a:p>
                  </a:txBody>
                  <a:tcPr marL="48455" marR="4845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Предварительный прогноз температуры воздуха***</a:t>
                      </a:r>
                    </a:p>
                  </a:txBody>
                  <a:tcPr marL="48455" marR="4845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Превышение от климатической нормы высоты снежного покрова (см)</a:t>
                      </a:r>
                    </a:p>
                  </a:txBody>
                  <a:tcPr marL="48455" marR="4845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Планируемое время начала ледохода на реках</a:t>
                      </a:r>
                    </a:p>
                  </a:txBody>
                  <a:tcPr marL="48455" marR="4845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1119188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река Амур</a:t>
                      </a:r>
                    </a:p>
                  </a:txBody>
                  <a:tcPr marL="48455" marR="4845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105233333,3</a:t>
                      </a:r>
                    </a:p>
                  </a:txBody>
                  <a:tcPr marL="48455" marR="4845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48455" marR="4845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80-113</a:t>
                      </a:r>
                    </a:p>
                  </a:txBody>
                  <a:tcPr marL="48455" marR="4845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230-240</a:t>
                      </a:r>
                    </a:p>
                  </a:txBody>
                  <a:tcPr marL="48455" marR="4845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среднемесячная -4+2 гр. </a:t>
                      </a:r>
                    </a:p>
                  </a:txBody>
                  <a:tcPr marL="48455" marR="4845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15-20</a:t>
                      </a:r>
                    </a:p>
                  </a:txBody>
                  <a:tcPr marL="48455" marR="4845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 апреля – 1 мая</a:t>
                      </a:r>
                    </a:p>
                  </a:txBody>
                  <a:tcPr marL="48455" marR="4845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7952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7952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</TotalTime>
  <Words>3594</Words>
  <Application>Microsoft Office PowerPoint</Application>
  <PresentationFormat>A3 (297x420 мм)</PresentationFormat>
  <Paragraphs>1342</Paragraphs>
  <Slides>29</Slides>
  <Notes>3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29</vt:i4>
      </vt:variant>
    </vt:vector>
  </HeadingPairs>
  <TitlesOfParts>
    <vt:vector size="36" baseType="lpstr">
      <vt:lpstr>Arial</vt:lpstr>
      <vt:lpstr>Times New Roman</vt:lpstr>
      <vt:lpstr>Calibri</vt:lpstr>
      <vt:lpstr>Wingdings</vt:lpstr>
      <vt:lpstr>Оформление по умолчанию</vt:lpstr>
      <vt:lpstr>Документ Microsoft Word</vt:lpstr>
      <vt:lpstr>Adobe Photoshop Image</vt:lpstr>
      <vt:lpstr>РИСК ВЕСЕННЕГО  ПОЛОВОДЬЯ</vt:lpstr>
      <vt:lpstr>Слайд 2</vt:lpstr>
      <vt:lpstr>РИСК НАВОДНЕНИЯ, ФОРМИРУЕМЫЙ ИНТЕНСИВНЫМИ ДОЖДЯМИ И ТАЯНИЕМ СНЕГА В ГОРАХ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РИСК ЗАТОПЛЕНИЯ (ПОДТОПЛЕНИЯ), ФОРМИРУЕМЫЙ ДРУГИМИ ГИДРОЛОГИЧЕСКИМИ ЯВЛЕНИЯМИ (ШТОРМОВОЙ НАГОН, ПОДТОПЛЕНИЕ ГРУНТОВЫМИ ВОДАМИ)</vt:lpstr>
      <vt:lpstr>Слайд 27</vt:lpstr>
      <vt:lpstr>РИСК КАТАСТРОФИЧЕСКОГО ЗАТОПЛЕНИЯ ВСЛЕДСТВИЕ АВАРИИ НА ГТС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Лебовски</dc:creator>
  <cp:lastModifiedBy>Лебовски</cp:lastModifiedBy>
  <cp:revision>47</cp:revision>
  <cp:lastPrinted>1601-01-01T00:00:00Z</cp:lastPrinted>
  <dcterms:created xsi:type="dcterms:W3CDTF">1601-01-01T00:00:00Z</dcterms:created>
  <dcterms:modified xsi:type="dcterms:W3CDTF">2019-11-22T04:35:25Z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1121740</vt:lpwstr>
  </property>
  <property fmtid="{D5CDD505-2E9C-101B-9397-08002B2CF9AE}" name="NXPowerLiteSettings" pid="3">
    <vt:lpwstr>C700052003A000</vt:lpwstr>
  </property>
  <property fmtid="{D5CDD505-2E9C-101B-9397-08002B2CF9AE}" name="NXPowerLiteVersion" pid="4">
    <vt:lpwstr>D8.0.4</vt:lpwstr>
  </property>
  <property fmtid="{D5CDD505-2E9C-101B-9397-08002B2CF9AE}" name="Version" pid="5">
    <vt:i4>1</vt:i4>
  </property>
</Properties>
</file>